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Lst>
  <p:sldSz cy="6858000" cx="12192000"/>
  <p:notesSz cx="6858000" cy="9144000"/>
  <p:embeddedFontLst>
    <p:embeddedFont>
      <p:font typeface="Arial Narrow"/>
      <p:regular r:id="rId95"/>
      <p:bold r:id="rId96"/>
      <p:italic r:id="rId97"/>
      <p:boldItalic r:id="rId98"/>
    </p:embeddedFont>
    <p:embeddedFont>
      <p:font typeface="Oswald Light"/>
      <p:regular r:id="rId99"/>
      <p:bold r:id="rId100"/>
    </p:embeddedFont>
    <p:embeddedFont>
      <p:font typeface="Quattrocento Sans"/>
      <p:regular r:id="rId101"/>
      <p:bold r:id="rId102"/>
      <p:italic r:id="rId103"/>
      <p:boldItalic r:id="rId104"/>
    </p:embeddedFont>
    <p:embeddedFont>
      <p:font typeface="Open Sans"/>
      <p:regular r:id="rId105"/>
      <p:bold r:id="rId106"/>
      <p:italic r:id="rId107"/>
      <p:boldItalic r:id="rId10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C1D4DE-6693-4DC1-B65C-7B1DD62B6DFD}">
  <a:tblStyle styleId="{55C1D4DE-6693-4DC1-B65C-7B1DD62B6DFD}"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20000"/>
            </a:schemeClr>
          </a:solidFill>
        </a:fill>
      </a:tcStyle>
    </a:band1H>
    <a:band2H>
      <a:tcTxStyle b="off" i="off"/>
    </a:band2H>
    <a:band1V>
      <a:tcTxStyle b="off" i="off"/>
      <a:tcStyle>
        <a:fill>
          <a:solidFill>
            <a:schemeClr val="accent1">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3AB43BE0-0A1A-4D2D-BB75-6F0FF8DD5A3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BF3"/>
          </a:solidFill>
        </a:fill>
      </a:tcStyle>
    </a:wholeTbl>
    <a:band1H>
      <a:tcTxStyle b="off" i="off"/>
      <a:tcStyle>
        <a:fill>
          <a:solidFill>
            <a:srgbClr val="FCF7E7"/>
          </a:solidFill>
        </a:fill>
      </a:tcStyle>
    </a:band1H>
    <a:band2H>
      <a:tcTxStyle b="off" i="off"/>
    </a:band2H>
    <a:band1V>
      <a:tcTxStyle b="off" i="off"/>
      <a:tcStyle>
        <a:fill>
          <a:solidFill>
            <a:srgbClr val="FCF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DBCA2BFE-FA22-4A57-95F1-CF3327ED1F3B}"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49D899C-F4A6-48E7-8C30-C25F38D8DDCA}" styleName="Table_3">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1174240-9510-4CF5-B3F9-0E314FA9BE32}" styleName="Table_4">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9"/>
          </a:solidFill>
        </a:fill>
      </a:tcStyle>
    </a:wholeTbl>
    <a:band1H>
      <a:tcTxStyle b="off" i="off"/>
      <a:tcStyle>
        <a:fill>
          <a:solidFill>
            <a:srgbClr val="CBCBD1"/>
          </a:solidFill>
        </a:fill>
      </a:tcStyle>
    </a:band1H>
    <a:band2H>
      <a:tcTxStyle b="off" i="off"/>
    </a:band2H>
    <a:band1V>
      <a:tcTxStyle b="off" i="off"/>
      <a:tcStyle>
        <a:fill>
          <a:solidFill>
            <a:srgbClr val="CBCBD1"/>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OpenSans-italic.fntdata"/><Relationship Id="rId106" Type="http://schemas.openxmlformats.org/officeDocument/2006/relationships/font" Target="fonts/OpenSans-bold.fntdata"/><Relationship Id="rId105" Type="http://schemas.openxmlformats.org/officeDocument/2006/relationships/font" Target="fonts/OpenSans-regular.fntdata"/><Relationship Id="rId104" Type="http://schemas.openxmlformats.org/officeDocument/2006/relationships/font" Target="fonts/QuattrocentoSans-boldItalic.fntdata"/><Relationship Id="rId108" Type="http://schemas.openxmlformats.org/officeDocument/2006/relationships/font" Target="fonts/OpenSans-bold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QuattrocentoSans-italic.fntdata"/><Relationship Id="rId102" Type="http://schemas.openxmlformats.org/officeDocument/2006/relationships/font" Target="fonts/QuattrocentoSans-bold.fntdata"/><Relationship Id="rId101" Type="http://schemas.openxmlformats.org/officeDocument/2006/relationships/font" Target="fonts/QuattrocentoSans-regular.fntdata"/><Relationship Id="rId100" Type="http://schemas.openxmlformats.org/officeDocument/2006/relationships/font" Target="fonts/OswaldLight-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ArialNarrow-regular.fntdata"/><Relationship Id="rId94" Type="http://schemas.openxmlformats.org/officeDocument/2006/relationships/slide" Target="slides/slide88.xml"/><Relationship Id="rId97" Type="http://schemas.openxmlformats.org/officeDocument/2006/relationships/font" Target="fonts/ArialNarrow-italic.fntdata"/><Relationship Id="rId96" Type="http://schemas.openxmlformats.org/officeDocument/2006/relationships/font" Target="fonts/ArialNarrow-bold.fntdata"/><Relationship Id="rId11" Type="http://schemas.openxmlformats.org/officeDocument/2006/relationships/slide" Target="slides/slide5.xml"/><Relationship Id="rId99" Type="http://schemas.openxmlformats.org/officeDocument/2006/relationships/font" Target="fonts/OswaldLight-regular.fntdata"/><Relationship Id="rId10" Type="http://schemas.openxmlformats.org/officeDocument/2006/relationships/slide" Target="slides/slide4.xml"/><Relationship Id="rId98" Type="http://schemas.openxmlformats.org/officeDocument/2006/relationships/font" Target="fonts/ArialNarrow-boldItalic.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publications/i/item/9789241514545" TargetMode="Externa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This slide is more relevant for audiences who are already familiar with the 1</a:t>
            </a:r>
            <a:r>
              <a:rPr baseline="30000" lang="fr"/>
              <a:t>st</a:t>
            </a:r>
            <a:r>
              <a:rPr lang="fr"/>
              <a:t> edition of WASH FIT (2018). </a:t>
            </a:r>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Version 2.0 includes expanded technical content in training slides and fact sheets, a greater emphasis and streamlining of climate and gender considerations and a training manual. More details are provided in the following sections. And a new Q&amp;A exists on the washinhcf.org platform to help you understand how to act on WASH FIT 2.0</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17" name="Google Shape;317;p1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18" name="Google Shape;318;p1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319" name="Google Shape;3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WASH FIT guides planning and implementation of WASH improvements as part of wider quality improvement (QI) efforts, and to meet local, national and global standards;  supports the implementation of IPC standard and transmission-based precautions according to national guidelines and standard operating procedures (SOPs); and facilitates multisectoral actions by bringing together all those who share responsibility for providing WASH services, including legislators and policymakers, district health officers, hospital administrators, water and sanitation engineers, climate and environmental specialists, and users.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fr"/>
              <a:t>So the primary importance is for improving and sustaining WASH improvements in order to improve health-and health in the broadest sense, which includes but is not limited to infection prevention and control, it also relates to gender equity, human rights, compassion, care seeking, trust and uptake of health services.</a:t>
            </a:r>
            <a:endParaRPr/>
          </a:p>
        </p:txBody>
      </p:sp>
      <p:sp>
        <p:nvSpPr>
          <p:cNvPr id="327" name="Google Shape;3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This is a recap of the content provided in module 1: Links with health - you may or may not have already undertaken this module.</a:t>
            </a:r>
            <a:endParaRPr/>
          </a:p>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0" lang="fr"/>
              <a:t>Immediate impacts from WASH FIT include: </a:t>
            </a:r>
            <a:endParaRPr/>
          </a:p>
          <a:p>
            <a:pPr indent="-285750" lvl="0" marL="2857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Improved infection prevention and control, and antimicrobial resistance </a:t>
            </a:r>
            <a:endParaRPr/>
          </a:p>
          <a:p>
            <a:pPr indent="-285750" lvl="0" marL="2857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More efficient use of resources and lower health care costs </a:t>
            </a:r>
            <a:endParaRPr/>
          </a:p>
          <a:p>
            <a:pPr indent="-285750" lvl="0" marL="2857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Improved staff morale and performance </a:t>
            </a:r>
            <a:endParaRPr/>
          </a:p>
          <a:p>
            <a:pPr indent="-285750" lvl="0" marL="2857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Dignified and safe pregnancy, delivery and postpartum care, improved health outcomes, lower maternal mortality rates </a:t>
            </a:r>
            <a:endParaRPr/>
          </a:p>
          <a:p>
            <a:pPr indent="-285750" lvl="0" marL="2857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Improved newborn care and health outcomes, and lower neonatal mortality rates </a:t>
            </a:r>
            <a:endParaRPr/>
          </a:p>
          <a:p>
            <a:pPr indent="-285750" lvl="0" marL="2857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Healthier, more productive families and communities </a:t>
            </a:r>
            <a:endParaRPr/>
          </a:p>
          <a:p>
            <a:pPr indent="-285750" lvl="0" marL="2857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Improved outbreak response and resilience </a:t>
            </a:r>
            <a:endParaRPr/>
          </a:p>
          <a:p>
            <a:pPr indent="-209550" lvl="0" marL="2857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lang="fr"/>
              <a:t>GEDSI, climate resilience and IPC (hand hygiene) are also covered by the WASH FIT technical factsheets. </a:t>
            </a:r>
            <a:endParaRPr/>
          </a:p>
          <a:p>
            <a:pPr indent="0" lvl="0" marL="0" rtl="0" algn="l">
              <a:lnSpc>
                <a:spcPct val="100000"/>
              </a:lnSpc>
              <a:spcBef>
                <a:spcPts val="0"/>
              </a:spcBef>
              <a:spcAft>
                <a:spcPts val="0"/>
              </a:spcAft>
              <a:buSzPts val="1400"/>
              <a:buNone/>
            </a:pPr>
            <a:r>
              <a:t/>
            </a:r>
            <a:endParaRPr/>
          </a:p>
          <a:p>
            <a:pPr indent="-342900" lvl="0" marL="342900" rtl="0" algn="l">
              <a:lnSpc>
                <a:spcPct val="100000"/>
              </a:lnSpc>
              <a:spcBef>
                <a:spcPts val="0"/>
              </a:spcBef>
              <a:spcAft>
                <a:spcPts val="0"/>
              </a:spcAft>
              <a:buClr>
                <a:schemeClr val="dk1"/>
              </a:buClr>
              <a:buSzPts val="1400"/>
              <a:buFont typeface="Arial"/>
              <a:buChar char="•"/>
            </a:pPr>
            <a:r>
              <a:rPr b="0" lang="fr" sz="1400"/>
              <a:t>Assessment goes beyond just WASH  (e.g. includes elements of IPC, climate resilience, GEDSI) </a:t>
            </a:r>
            <a:endParaRPr/>
          </a:p>
          <a:p>
            <a:pPr indent="-342900" lvl="0" marL="342900" rtl="0" algn="l">
              <a:lnSpc>
                <a:spcPct val="100000"/>
              </a:lnSpc>
              <a:spcBef>
                <a:spcPts val="0"/>
              </a:spcBef>
              <a:spcAft>
                <a:spcPts val="0"/>
              </a:spcAft>
              <a:buClr>
                <a:schemeClr val="dk1"/>
              </a:buClr>
              <a:buSzPts val="1400"/>
              <a:buFont typeface="Arial"/>
              <a:buChar char="•"/>
            </a:pPr>
            <a:r>
              <a:rPr b="0" lang="fr" sz="1400"/>
              <a:t>Indicators to systematically assess, monitor and track progress </a:t>
            </a:r>
            <a:endParaRPr/>
          </a:p>
          <a:p>
            <a:pPr indent="-342900" lvl="0" marL="342900" rtl="0" algn="l">
              <a:lnSpc>
                <a:spcPct val="100000"/>
              </a:lnSpc>
              <a:spcBef>
                <a:spcPts val="0"/>
              </a:spcBef>
              <a:spcAft>
                <a:spcPts val="0"/>
              </a:spcAft>
              <a:buClr>
                <a:schemeClr val="dk1"/>
              </a:buClr>
              <a:buSzPts val="1400"/>
              <a:buFont typeface="Arial"/>
              <a:buChar char="•"/>
            </a:pPr>
            <a:r>
              <a:rPr b="0" lang="fr" sz="1400"/>
              <a:t>Technical factsheets with suggested improvements</a:t>
            </a:r>
            <a:endParaRPr/>
          </a:p>
          <a:p>
            <a:pPr indent="-342900" lvl="0" marL="342900" rtl="0" algn="l">
              <a:lnSpc>
                <a:spcPct val="100000"/>
              </a:lnSpc>
              <a:spcBef>
                <a:spcPts val="0"/>
              </a:spcBef>
              <a:spcAft>
                <a:spcPts val="0"/>
              </a:spcAft>
              <a:buClr>
                <a:schemeClr val="dk1"/>
              </a:buClr>
              <a:buSzPts val="1400"/>
              <a:buFont typeface="Arial"/>
              <a:buChar char="•"/>
            </a:pPr>
            <a:r>
              <a:rPr b="0" lang="fr" sz="1400"/>
              <a:t>All improvements made through a climate lens</a:t>
            </a:r>
            <a:endParaRPr/>
          </a:p>
          <a:p>
            <a:pPr indent="-254000" lvl="0" marL="342900" rtl="0" algn="l">
              <a:lnSpc>
                <a:spcPct val="100000"/>
              </a:lnSpc>
              <a:spcBef>
                <a:spcPts val="0"/>
              </a:spcBef>
              <a:spcAft>
                <a:spcPts val="0"/>
              </a:spcAft>
              <a:buClr>
                <a:schemeClr val="dk1"/>
              </a:buClr>
              <a:buSzPts val="1400"/>
              <a:buFont typeface="Arial"/>
              <a:buNone/>
            </a:pPr>
            <a:r>
              <a:t/>
            </a:r>
            <a:endParaRPr b="0" sz="1400"/>
          </a:p>
          <a:p>
            <a:pPr indent="0" lvl="0" marL="0" rtl="0" algn="l">
              <a:lnSpc>
                <a:spcPct val="100000"/>
              </a:lnSpc>
              <a:spcBef>
                <a:spcPts val="0"/>
              </a:spcBef>
              <a:spcAft>
                <a:spcPts val="0"/>
              </a:spcAft>
              <a:buSzPts val="1400"/>
              <a:buNone/>
            </a:pPr>
            <a:r>
              <a:t/>
            </a:r>
            <a:endParaRPr/>
          </a:p>
        </p:txBody>
      </p:sp>
      <p:sp>
        <p:nvSpPr>
          <p:cNvPr id="337" name="Google Shape;337;p1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38" name="Google Shape;338;p1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339" name="Google Shape;3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3: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Quattrocento Sans"/>
              <a:buNone/>
            </a:pPr>
            <a:r>
              <a:rPr b="1" lang="fr" sz="1400">
                <a:latin typeface="Quattrocento Sans"/>
                <a:ea typeface="Quattrocento Sans"/>
                <a:cs typeface="Quattrocento Sans"/>
                <a:sym typeface="Quattrocento Sans"/>
              </a:rPr>
              <a:t>NOTE FOR TRAINER:</a:t>
            </a:r>
            <a:endParaRPr/>
          </a:p>
          <a:p>
            <a:pPr indent="0" lvl="0" marL="0" marR="0" rtl="0" algn="l">
              <a:lnSpc>
                <a:spcPct val="100000"/>
              </a:lnSpc>
              <a:spcBef>
                <a:spcPts val="420"/>
              </a:spcBef>
              <a:spcAft>
                <a:spcPts val="0"/>
              </a:spcAft>
              <a:buClr>
                <a:schemeClr val="dk1"/>
              </a:buClr>
              <a:buSzPts val="1400"/>
              <a:buFont typeface="Quattrocento Sans"/>
              <a:buNone/>
            </a:pPr>
            <a:r>
              <a:rPr lang="fr" sz="1400">
                <a:latin typeface="Quattrocento Sans"/>
                <a:ea typeface="Quattrocento Sans"/>
                <a:cs typeface="Quattrocento Sans"/>
                <a:sym typeface="Quattrocento Sans"/>
              </a:rPr>
              <a:t>Hand out the photographer to participants if you have prepared this, as well as post it notes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Focus on this photograph, and in pairs</a:t>
            </a:r>
            <a:endParaRPr/>
          </a:p>
          <a:p>
            <a:pPr indent="0" lvl="0" marL="0" rtl="0" algn="l">
              <a:lnSpc>
                <a:spcPct val="100000"/>
              </a:lnSpc>
              <a:spcBef>
                <a:spcPts val="0"/>
              </a:spcBef>
              <a:spcAft>
                <a:spcPts val="0"/>
              </a:spcAft>
              <a:buSzPts val="1400"/>
              <a:buNone/>
            </a:pPr>
            <a:r>
              <a:t/>
            </a:r>
            <a:endParaRPr/>
          </a:p>
          <a:p>
            <a:pPr indent="-342900" lvl="0" marL="342900" rtl="0" algn="l">
              <a:lnSpc>
                <a:spcPct val="100000"/>
              </a:lnSpc>
              <a:spcBef>
                <a:spcPts val="0"/>
              </a:spcBef>
              <a:spcAft>
                <a:spcPts val="0"/>
              </a:spcAft>
              <a:buClr>
                <a:schemeClr val="dk1"/>
              </a:buClr>
              <a:buSzPts val="1200"/>
              <a:buFont typeface="Calibri"/>
              <a:buAutoNum type="arabicPeriod"/>
            </a:pPr>
            <a:r>
              <a:rPr lang="fr"/>
              <a:t>consider the main areas that would need to be improved in a health care facility (the next slide includes a list of these potential areas - you will talk through these in a moment with participants).</a:t>
            </a:r>
            <a:endParaRPr/>
          </a:p>
          <a:p>
            <a:pPr indent="-342900" lvl="0" marL="342900" marR="0" rtl="0" algn="l">
              <a:lnSpc>
                <a:spcPct val="100000"/>
              </a:lnSpc>
              <a:spcBef>
                <a:spcPts val="360"/>
              </a:spcBef>
              <a:spcAft>
                <a:spcPts val="0"/>
              </a:spcAft>
              <a:buClr>
                <a:schemeClr val="dk1"/>
              </a:buClr>
              <a:buSzPts val="1200"/>
              <a:buFont typeface="Calibri"/>
              <a:buAutoNum type="arabicPeriod"/>
            </a:pPr>
            <a:r>
              <a:rPr lang="fr" sz="1200">
                <a:latin typeface="Quattrocento Sans"/>
                <a:ea typeface="Quattrocento Sans"/>
                <a:cs typeface="Quattrocento Sans"/>
                <a:sym typeface="Quattrocento Sans"/>
              </a:rPr>
              <a:t>place post-it notes on the image where they consider risks could be or where they think risks could develop. </a:t>
            </a:r>
            <a:endParaRPr/>
          </a:p>
          <a:p>
            <a:pPr indent="-342900" lvl="0" marL="342900" marR="0" rtl="0" algn="l">
              <a:lnSpc>
                <a:spcPct val="100000"/>
              </a:lnSpc>
              <a:spcBef>
                <a:spcPts val="540"/>
              </a:spcBef>
              <a:spcAft>
                <a:spcPts val="0"/>
              </a:spcAft>
              <a:buClr>
                <a:schemeClr val="dk1"/>
              </a:buClr>
              <a:buSzPts val="1200"/>
              <a:buFont typeface="Calibri"/>
              <a:buAutoNum type="arabicPeriod"/>
            </a:pPr>
            <a:r>
              <a:rPr lang="fr"/>
              <a:t>where might </a:t>
            </a:r>
            <a:r>
              <a:rPr lang="fr" sz="1800">
                <a:latin typeface="Quattrocento Sans"/>
                <a:ea typeface="Quattrocento Sans"/>
                <a:cs typeface="Quattrocento Sans"/>
                <a:sym typeface="Quattrocento Sans"/>
              </a:rPr>
              <a:t>problems might arise, or where things could go wrong, from a WASH point of view? </a:t>
            </a:r>
            <a:endParaRPr/>
          </a:p>
          <a:p>
            <a:pPr indent="0" lvl="0" marL="0" marR="0" rtl="0" algn="l">
              <a:lnSpc>
                <a:spcPct val="100000"/>
              </a:lnSpc>
              <a:spcBef>
                <a:spcPts val="540"/>
              </a:spcBef>
              <a:spcAft>
                <a:spcPts val="0"/>
              </a:spcAft>
              <a:buClr>
                <a:schemeClr val="dk1"/>
              </a:buClr>
              <a:buSzPts val="1800"/>
              <a:buFont typeface="Calibri"/>
              <a:buNone/>
            </a:pPr>
            <a:r>
              <a:rPr lang="fr" sz="1800">
                <a:latin typeface="Quattrocento Sans"/>
                <a:ea typeface="Quattrocento Sans"/>
                <a:cs typeface="Quattrocento Sans"/>
                <a:sym typeface="Quattrocento Sans"/>
              </a:rPr>
              <a:t>After a few moments be prepared to feedback to everyone what you think/what you have written on the post it notes.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73" name="Google Shape;373;p1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74" name="Google Shape;374;p1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375" name="Google Shape;3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4: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Quattrocento Sans"/>
              <a:buNone/>
            </a:pPr>
            <a:r>
              <a:rPr b="1" lang="fr" sz="1800">
                <a:latin typeface="Quattrocento Sans"/>
                <a:ea typeface="Quattrocento Sans"/>
                <a:cs typeface="Quattrocento Sans"/>
                <a:sym typeface="Quattrocento Sans"/>
              </a:rPr>
              <a:t>NOTE FOR TRAINER:</a:t>
            </a:r>
            <a:endParaRPr/>
          </a:p>
          <a:p>
            <a:pPr indent="0" lvl="0" marL="0" marR="0" rtl="0" algn="l">
              <a:lnSpc>
                <a:spcPct val="100000"/>
              </a:lnSpc>
              <a:spcBef>
                <a:spcPts val="54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Have a copy of the assessment in front of each participant to refer to if possible</a:t>
            </a:r>
            <a:endParaRPr/>
          </a:p>
          <a:p>
            <a:pPr indent="0" lvl="0" marL="0" marR="0" rtl="0" algn="l">
              <a:lnSpc>
                <a:spcPct val="100000"/>
              </a:lnSpc>
              <a:spcBef>
                <a:spcPts val="540"/>
              </a:spcBef>
              <a:spcAft>
                <a:spcPts val="0"/>
              </a:spcAft>
              <a:buClr>
                <a:schemeClr val="dk1"/>
              </a:buClr>
              <a:buSzPts val="1800"/>
              <a:buFont typeface="Quattrocento Sans"/>
              <a:buNone/>
            </a:pPr>
            <a:r>
              <a:rPr b="1" lang="fr" sz="1800">
                <a:latin typeface="Quattrocento Sans"/>
                <a:ea typeface="Quattrocento Sans"/>
                <a:cs typeface="Quattrocento Sans"/>
                <a:sym typeface="Quattrocento Sans"/>
              </a:rPr>
              <a:t>SAY:</a:t>
            </a:r>
            <a:endParaRPr/>
          </a:p>
          <a:p>
            <a:pPr indent="0" lvl="0" marL="0" marR="0" rtl="0" algn="l">
              <a:lnSpc>
                <a:spcPct val="100000"/>
              </a:lnSpc>
              <a:spcBef>
                <a:spcPts val="54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On this slide, we have superimposed the seven areas that can be seen in the photograph which relate to the seven domains of WASH FIT. Read out each domain from 1-7 and note the two cross-cutting themes (which cannot be seen in this photo). There are elements of these 2 themes throughout the other domains, for example disability-friendly access to toilets (sanitation) and water conservation strategies (water).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fr"/>
              <a:t>Questions in domains 1-5 align with the JMP core questions while 6 and 7 are outside of the scope of global monitoring and therefore not included in the JMP core questions.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Each domain includes indicators (between 5 and 17 per domain), and these are b</a:t>
            </a:r>
            <a:r>
              <a:rPr b="0" lang="fr" sz="1400">
                <a:solidFill>
                  <a:srgbClr val="183C5C"/>
                </a:solidFill>
                <a:latin typeface="Arial"/>
                <a:ea typeface="Arial"/>
                <a:cs typeface="Arial"/>
                <a:sym typeface="Arial"/>
              </a:rPr>
              <a:t>ased on/aligned with the following global documents. A full list is provided in an optional reference slide at the end of the module:</a:t>
            </a:r>
            <a:endParaRPr/>
          </a:p>
          <a:p>
            <a:pPr indent="-250631" lvl="0" marL="250631" rtl="0" algn="l">
              <a:lnSpc>
                <a:spcPct val="100000"/>
              </a:lnSpc>
              <a:spcBef>
                <a:spcPts val="0"/>
              </a:spcBef>
              <a:spcAft>
                <a:spcPts val="0"/>
              </a:spcAft>
              <a:buClr>
                <a:srgbClr val="183C5C"/>
              </a:buClr>
              <a:buSzPts val="1400"/>
              <a:buFont typeface="Arial"/>
              <a:buChar char="•"/>
            </a:pPr>
            <a:r>
              <a:rPr b="0" lang="fr" sz="1400">
                <a:solidFill>
                  <a:srgbClr val="183C5C"/>
                </a:solidFill>
                <a:latin typeface="Arial"/>
                <a:ea typeface="Arial"/>
                <a:cs typeface="Arial"/>
                <a:sym typeface="Arial"/>
              </a:rPr>
              <a:t>Essential environmental health standards (2008)</a:t>
            </a:r>
            <a:endParaRPr/>
          </a:p>
          <a:p>
            <a:pPr indent="-250631" lvl="0" marL="250631" rtl="0" algn="l">
              <a:lnSpc>
                <a:spcPct val="100000"/>
              </a:lnSpc>
              <a:spcBef>
                <a:spcPts val="0"/>
              </a:spcBef>
              <a:spcAft>
                <a:spcPts val="0"/>
              </a:spcAft>
              <a:buClr>
                <a:srgbClr val="183C5C"/>
              </a:buClr>
              <a:buSzPts val="1400"/>
              <a:buFont typeface="Arial"/>
              <a:buChar char="•"/>
            </a:pPr>
            <a:r>
              <a:rPr b="0" lang="fr" sz="1400">
                <a:solidFill>
                  <a:srgbClr val="183C5C"/>
                </a:solidFill>
                <a:latin typeface="Arial"/>
                <a:ea typeface="Arial"/>
                <a:cs typeface="Arial"/>
                <a:sym typeface="Arial"/>
              </a:rPr>
              <a:t>JMP core questions (2018) </a:t>
            </a:r>
            <a:endParaRPr/>
          </a:p>
          <a:p>
            <a:pPr indent="-250631" lvl="0" marL="250631" rtl="0" algn="l">
              <a:lnSpc>
                <a:spcPct val="100000"/>
              </a:lnSpc>
              <a:spcBef>
                <a:spcPts val="0"/>
              </a:spcBef>
              <a:spcAft>
                <a:spcPts val="0"/>
              </a:spcAft>
              <a:buClr>
                <a:srgbClr val="183C5C"/>
              </a:buClr>
              <a:buSzPts val="1400"/>
              <a:buFont typeface="Arial"/>
              <a:buChar char="•"/>
            </a:pPr>
            <a:r>
              <a:rPr b="0" lang="fr" sz="1400">
                <a:solidFill>
                  <a:srgbClr val="183C5C"/>
                </a:solidFill>
                <a:latin typeface="Arial"/>
                <a:ea typeface="Arial"/>
                <a:cs typeface="Arial"/>
                <a:sym typeface="Arial"/>
              </a:rPr>
              <a:t>Sanitation guidelines (2018)</a:t>
            </a:r>
            <a:endParaRPr/>
          </a:p>
          <a:p>
            <a:pPr indent="-250631" lvl="0" marL="250631" rtl="0" algn="l">
              <a:lnSpc>
                <a:spcPct val="100000"/>
              </a:lnSpc>
              <a:spcBef>
                <a:spcPts val="0"/>
              </a:spcBef>
              <a:spcAft>
                <a:spcPts val="0"/>
              </a:spcAft>
              <a:buClr>
                <a:srgbClr val="183C5C"/>
              </a:buClr>
              <a:buSzPts val="1400"/>
              <a:buFont typeface="Arial"/>
              <a:buChar char="•"/>
            </a:pPr>
            <a:r>
              <a:rPr b="0" lang="fr" sz="1400">
                <a:solidFill>
                  <a:srgbClr val="183C5C"/>
                </a:solidFill>
                <a:latin typeface="Arial"/>
                <a:ea typeface="Arial"/>
                <a:cs typeface="Arial"/>
                <a:sym typeface="Arial"/>
              </a:rPr>
              <a:t>IPC core components  </a:t>
            </a:r>
            <a:endParaRPr/>
          </a:p>
          <a:p>
            <a:pPr indent="-250631" lvl="0" marL="250631" rtl="0" algn="l">
              <a:lnSpc>
                <a:spcPct val="100000"/>
              </a:lnSpc>
              <a:spcBef>
                <a:spcPts val="0"/>
              </a:spcBef>
              <a:spcAft>
                <a:spcPts val="0"/>
              </a:spcAft>
              <a:buClr>
                <a:srgbClr val="183C5C"/>
              </a:buClr>
              <a:buSzPts val="1400"/>
              <a:buFont typeface="Arial"/>
              <a:buChar char="•"/>
            </a:pPr>
            <a:r>
              <a:rPr b="0" lang="fr" sz="1400">
                <a:solidFill>
                  <a:srgbClr val="183C5C"/>
                </a:solidFill>
                <a:latin typeface="Arial"/>
                <a:ea typeface="Arial"/>
                <a:cs typeface="Arial"/>
                <a:sym typeface="Arial"/>
              </a:rPr>
              <a:t>Climate guidance </a:t>
            </a:r>
            <a:endParaRPr/>
          </a:p>
          <a:p>
            <a:pPr indent="0" lvl="0" marL="0" rtl="0" algn="l">
              <a:lnSpc>
                <a:spcPct val="100000"/>
              </a:lnSpc>
              <a:spcBef>
                <a:spcPts val="0"/>
              </a:spcBef>
              <a:spcAft>
                <a:spcPts val="0"/>
              </a:spcAft>
              <a:buSzPts val="1400"/>
              <a:buNone/>
            </a:pPr>
            <a:r>
              <a:t/>
            </a:r>
            <a:endParaRPr/>
          </a:p>
        </p:txBody>
      </p:sp>
      <p:sp>
        <p:nvSpPr>
          <p:cNvPr id="391" name="Google Shape;391;p1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392" name="Google Shape;392;p1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393" name="Google Shape;3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360"/>
              </a:spcBef>
              <a:spcAft>
                <a:spcPts val="0"/>
              </a:spcAft>
              <a:buClr>
                <a:schemeClr val="dk1"/>
              </a:buClr>
              <a:buSzPts val="1200"/>
              <a:buFont typeface="Calibri"/>
              <a:buNone/>
            </a:pPr>
            <a:r>
              <a:rPr lang="fr"/>
              <a:t>Work in pairs with the person sitting adjacent for 5 mins and be prepared to feedback to the whole group.</a:t>
            </a:r>
            <a:endParaRPr/>
          </a:p>
          <a:p>
            <a:pPr indent="0" lvl="0" marL="0" rtl="0" algn="l">
              <a:lnSpc>
                <a:spcPct val="100000"/>
              </a:lnSpc>
              <a:spcBef>
                <a:spcPts val="0"/>
              </a:spcBef>
              <a:spcAft>
                <a:spcPts val="0"/>
              </a:spcAft>
              <a:buSzPts val="1400"/>
              <a:buNone/>
            </a:pPr>
            <a:r>
              <a:t/>
            </a:r>
            <a:endParaRPr b="1" i="1"/>
          </a:p>
          <a:p>
            <a:pPr indent="0" lvl="0" marL="0" marR="0" rtl="0" algn="l">
              <a:lnSpc>
                <a:spcPct val="100000"/>
              </a:lnSpc>
              <a:spcBef>
                <a:spcPts val="540"/>
              </a:spcBef>
              <a:spcAft>
                <a:spcPts val="0"/>
              </a:spcAft>
              <a:buClr>
                <a:schemeClr val="dk1"/>
              </a:buClr>
              <a:buSzPts val="1800"/>
              <a:buFont typeface="Calibri"/>
              <a:buNone/>
            </a:pPr>
            <a:r>
              <a:t/>
            </a:r>
            <a:endParaRPr sz="1800">
              <a:latin typeface="Quattrocento Sans"/>
              <a:ea typeface="Quattrocento Sans"/>
              <a:cs typeface="Quattrocento Sans"/>
              <a:sym typeface="Quattrocento Sans"/>
            </a:endParaRPr>
          </a:p>
          <a:p>
            <a:pPr indent="0" lvl="0" marL="0" marR="0" rtl="0" algn="l">
              <a:lnSpc>
                <a:spcPct val="100000"/>
              </a:lnSpc>
              <a:spcBef>
                <a:spcPts val="540"/>
              </a:spcBef>
              <a:spcAft>
                <a:spcPts val="0"/>
              </a:spcAft>
              <a:buClr>
                <a:schemeClr val="dk1"/>
              </a:buClr>
              <a:buSzPts val="1800"/>
              <a:buFont typeface="Quattrocento Sans"/>
              <a:buNone/>
            </a:pPr>
            <a:r>
              <a:rPr b="1" lang="fr" sz="1800">
                <a:latin typeface="Quattrocento Sans"/>
                <a:ea typeface="Quattrocento Sans"/>
                <a:cs typeface="Quattrocento Sans"/>
                <a:sym typeface="Quattrocento Sans"/>
              </a:rPr>
              <a:t>NOTE FOR TRAINER:</a:t>
            </a:r>
            <a:endParaRPr/>
          </a:p>
          <a:p>
            <a:pPr indent="0" lvl="0" marL="0" marR="0" rtl="0" algn="l">
              <a:lnSpc>
                <a:spcPct val="100000"/>
              </a:lnSpc>
              <a:spcBef>
                <a:spcPts val="54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encourage discussion and affirmation e.g.in the feedback, if one persons shares that the main gap is XXX, ask the group whether this is common in their experience too? Keep a note of the problems they suggest and keep referring to these problems throughout the training. This will make subsequent exercises more relevant to the local setting. </a:t>
            </a:r>
            <a:endParaRPr/>
          </a:p>
          <a:p>
            <a:pPr indent="0" lvl="0" marL="0" marR="0" rtl="0" algn="l">
              <a:lnSpc>
                <a:spcPct val="100000"/>
              </a:lnSpc>
              <a:spcBef>
                <a:spcPts val="54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problems may be very different for different sized facilities so if participants come from a range of settings, try to ask a range of people to share their ideas. </a:t>
            </a:r>
            <a:endParaRPr/>
          </a:p>
          <a:p>
            <a:pPr indent="0" lvl="0" marL="0" marR="0" rtl="0" algn="l">
              <a:lnSpc>
                <a:spcPct val="100000"/>
              </a:lnSpc>
              <a:spcBef>
                <a:spcPts val="540"/>
              </a:spcBef>
              <a:spcAft>
                <a:spcPts val="0"/>
              </a:spcAft>
              <a:buClr>
                <a:schemeClr val="dk1"/>
              </a:buClr>
              <a:buSzPts val="1800"/>
              <a:buFont typeface="Calibri"/>
              <a:buNone/>
            </a:pPr>
            <a:r>
              <a:rPr lang="fr" sz="1800"/>
              <a:t>If conducting a national training, the question could be broadened to consider problems on a national level. “</a:t>
            </a:r>
            <a:r>
              <a:rPr b="1" i="1" lang="fr" sz="1800"/>
              <a:t>What are the most common problems facilities face across these 7 domains?”</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a:p>
        </p:txBody>
      </p:sp>
      <p:sp>
        <p:nvSpPr>
          <p:cNvPr id="419" name="Google Shape;419;p1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20" name="Google Shape;420;p1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421" name="Google Shape;4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b="1"/>
          </a:p>
          <a:p>
            <a:pPr indent="-285750" lvl="0" marL="285750" rtl="0" algn="l">
              <a:lnSpc>
                <a:spcPct val="100000"/>
              </a:lnSpc>
              <a:spcBef>
                <a:spcPts val="0"/>
              </a:spcBef>
              <a:spcAft>
                <a:spcPts val="0"/>
              </a:spcAft>
              <a:buClr>
                <a:schemeClr val="lt1"/>
              </a:buClr>
              <a:buSzPts val="1200"/>
              <a:buFont typeface="Arial"/>
              <a:buChar char="•"/>
            </a:pPr>
            <a:r>
              <a:rPr b="0" lang="fr"/>
              <a:t>T</a:t>
            </a:r>
            <a:r>
              <a:rPr lang="fr"/>
              <a:t>his part of the module will focus on three main areas - read these three areas out from the slide. </a:t>
            </a:r>
            <a:endParaRPr/>
          </a:p>
          <a:p>
            <a:pPr indent="-285750" lvl="0" marL="285750" rtl="0" algn="l">
              <a:lnSpc>
                <a:spcPct val="100000"/>
              </a:lnSpc>
              <a:spcBef>
                <a:spcPts val="0"/>
              </a:spcBef>
              <a:spcAft>
                <a:spcPts val="0"/>
              </a:spcAft>
              <a:buClr>
                <a:schemeClr val="lt1"/>
              </a:buClr>
              <a:buSzPts val="1200"/>
              <a:buFont typeface="Arial"/>
              <a:buChar char="•"/>
            </a:pPr>
            <a:r>
              <a:rPr lang="fr"/>
              <a:t>Part 2 is lengthy since it addresses in detail each of the five steps of the cycle.</a:t>
            </a:r>
            <a:endParaRPr/>
          </a:p>
          <a:p>
            <a:pPr indent="-285750" lvl="0" marL="285750" rtl="0" algn="l">
              <a:lnSpc>
                <a:spcPct val="100000"/>
              </a:lnSpc>
              <a:spcBef>
                <a:spcPts val="0"/>
              </a:spcBef>
              <a:spcAft>
                <a:spcPts val="0"/>
              </a:spcAft>
              <a:buClr>
                <a:schemeClr val="lt1"/>
              </a:buClr>
              <a:buSzPts val="1200"/>
              <a:buFont typeface="Arial"/>
              <a:buChar char="•"/>
            </a:pPr>
            <a:r>
              <a:rPr lang="fr"/>
              <a:t>If time is limited use only the first 5 slides which summarizes each of the steps rapidly. </a:t>
            </a:r>
            <a:endParaRPr/>
          </a:p>
          <a:p>
            <a:pPr indent="-285750" lvl="0" marL="285750" rtl="0" algn="l">
              <a:lnSpc>
                <a:spcPct val="100000"/>
              </a:lnSpc>
              <a:spcBef>
                <a:spcPts val="0"/>
              </a:spcBef>
              <a:spcAft>
                <a:spcPts val="0"/>
              </a:spcAft>
              <a:buClr>
                <a:schemeClr val="lt1"/>
              </a:buClr>
              <a:buSzPts val="1200"/>
              <a:buFont typeface="Arial"/>
              <a:buChar char="•"/>
            </a:pPr>
            <a:r>
              <a:rPr lang="fr"/>
              <a:t>For a more in depth understanding of the methodology associated with each step, the remaining slides probe into much more detail.</a:t>
            </a:r>
            <a:endParaRPr/>
          </a:p>
          <a:p>
            <a:pPr indent="-285750" lvl="0" marL="285750" rtl="0" algn="l">
              <a:lnSpc>
                <a:spcPct val="100000"/>
              </a:lnSpc>
              <a:spcBef>
                <a:spcPts val="0"/>
              </a:spcBef>
              <a:spcAft>
                <a:spcPts val="0"/>
              </a:spcAft>
              <a:buClr>
                <a:schemeClr val="lt1"/>
              </a:buClr>
              <a:buSzPts val="1200"/>
              <a:buFont typeface="Arial"/>
              <a:buChar char="•"/>
            </a:pPr>
            <a:r>
              <a:rPr lang="fr"/>
              <a:t>Breaks and pause points and reflections/Q&amp;As should be built in after each of the steps. Give participants time to absorb the information and discuss amongst themselves what they have learnt, what questions they have outstanding. </a:t>
            </a:r>
            <a:endParaRPr/>
          </a:p>
        </p:txBody>
      </p:sp>
      <p:sp>
        <p:nvSpPr>
          <p:cNvPr id="436" name="Google Shape;43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lang="fr" sz="1800">
                <a:latin typeface="Arial"/>
                <a:ea typeface="Arial"/>
                <a:cs typeface="Arial"/>
                <a:sym typeface="Arial"/>
              </a:rPr>
              <a:t>SAY:</a:t>
            </a:r>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The WASH FIT improvement cycle consists of five phases which are undertaken at the facility.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The next 5 slides describe the main elements required for each phase. Each phase is then described in detail with group exercises to discuss elements in more depth.  Trainers may wish to choose a smaller selection of slides to use, depending on how much time is available. Further information, beyond that included in the slides, can be found in the WASH FIT guide. Encourage participants to read the guide in detail to deepen their understanding.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45" name="Google Shape;445;p1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446" name="Google Shape;446;p1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447" name="Google Shape;44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480" name="Google Shape;480;p1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81" name="Google Shape;481;p1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482" name="Google Shape;48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491" name="Google Shape;49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fr"/>
              <a:t>Introduce yourself if you have not already, and make sure you insert the date and location to the slide before you start</a:t>
            </a:r>
            <a:endParaRPr/>
          </a:p>
          <a:p>
            <a:pPr indent="0" lvl="0" marL="0" rtl="0" algn="l">
              <a:lnSpc>
                <a:spcPct val="100000"/>
              </a:lnSpc>
              <a:spcBef>
                <a:spcPts val="0"/>
              </a:spcBef>
              <a:spcAft>
                <a:spcPts val="0"/>
              </a:spcAft>
              <a:buSzPts val="1400"/>
              <a:buNone/>
            </a:pPr>
            <a:r>
              <a:t/>
            </a:r>
            <a:endParaRPr/>
          </a:p>
        </p:txBody>
      </p:sp>
      <p:sp>
        <p:nvSpPr>
          <p:cNvPr id="171" name="Google Shape;17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500" name="Google Shape;50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SLDIE</a:t>
            </a:r>
            <a:endParaRPr/>
          </a:p>
        </p:txBody>
      </p:sp>
      <p:sp>
        <p:nvSpPr>
          <p:cNvPr id="509" name="Google Shape;50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 </a:t>
            </a:r>
            <a:endParaRPr/>
          </a:p>
          <a:p>
            <a:pPr indent="0" lvl="0" marL="0" rtl="0" algn="l">
              <a:lnSpc>
                <a:spcPct val="100000"/>
              </a:lnSpc>
              <a:spcBef>
                <a:spcPts val="0"/>
              </a:spcBef>
              <a:spcAft>
                <a:spcPts val="0"/>
              </a:spcAft>
              <a:buSzPts val="1400"/>
              <a:buNone/>
            </a:pPr>
            <a:r>
              <a:rPr lang="fr"/>
              <a:t>the rest of Part 2 goes into the detail of each of the phases. </a:t>
            </a:r>
            <a:endParaRPr/>
          </a:p>
        </p:txBody>
      </p:sp>
      <p:sp>
        <p:nvSpPr>
          <p:cNvPr id="518" name="Google Shape;518;p2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19" name="Google Shape;519;p2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520" name="Google Shape;52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2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530" name="Google Shape;530;p2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531" name="Google Shape;53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4: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QI = quality improvement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Tasks:</a:t>
            </a:r>
            <a:endParaRPr/>
          </a:p>
          <a:p>
            <a:pPr indent="0" lvl="0" marL="0" rtl="0" algn="l">
              <a:lnSpc>
                <a:spcPct val="100000"/>
              </a:lnSpc>
              <a:spcBef>
                <a:spcPts val="0"/>
              </a:spcBef>
              <a:spcAft>
                <a:spcPts val="0"/>
              </a:spcAft>
              <a:buSzPts val="1400"/>
              <a:buNone/>
            </a:pPr>
            <a:r>
              <a:rPr lang="fr"/>
              <a:t>Train team members – this could be using the “official” WASH FIT training package or other locally adapted materials</a:t>
            </a:r>
            <a:endParaRPr/>
          </a:p>
          <a:p>
            <a:pPr indent="0" lvl="0" marL="0" marR="0" rtl="0" algn="l">
              <a:lnSpc>
                <a:spcPct val="115000"/>
              </a:lnSpc>
              <a:spcBef>
                <a:spcPts val="0"/>
              </a:spcBef>
              <a:spcAft>
                <a:spcPts val="0"/>
              </a:spcAft>
              <a:buClr>
                <a:schemeClr val="dk1"/>
              </a:buClr>
              <a:buSzPts val="1200"/>
              <a:buFont typeface="Noto Sans Symbols"/>
              <a:buNone/>
            </a:pPr>
            <a:r>
              <a:t/>
            </a:r>
            <a:endParaRPr/>
          </a:p>
          <a:p>
            <a:pPr indent="0" lvl="0" marL="0" marR="0" rtl="0" algn="l">
              <a:lnSpc>
                <a:spcPct val="115000"/>
              </a:lnSpc>
              <a:spcBef>
                <a:spcPts val="0"/>
              </a:spcBef>
              <a:spcAft>
                <a:spcPts val="0"/>
              </a:spcAft>
              <a:buClr>
                <a:schemeClr val="dk1"/>
              </a:buClr>
              <a:buSzPts val="1200"/>
              <a:buFont typeface="Noto Sans Symbols"/>
              <a:buNone/>
            </a:pPr>
            <a:r>
              <a:rPr lang="fr"/>
              <a:t>The tasks for step 1 are a mixture of start-up tasks and ongoing activities. The team should also agree on the scope of WASH FIT (i.e. will it be applied to the whole facility or just a selected ward or department?) </a:t>
            </a:r>
            <a:endParaRPr b="1"/>
          </a:p>
          <a:p>
            <a:pPr indent="0" lvl="0" marL="0" rtl="0" algn="l">
              <a:lnSpc>
                <a:spcPct val="100000"/>
              </a:lnSpc>
              <a:spcBef>
                <a:spcPts val="0"/>
              </a:spcBef>
              <a:spcAft>
                <a:spcPts val="0"/>
              </a:spcAft>
              <a:buSzPts val="1400"/>
              <a:buNone/>
            </a:pPr>
            <a:r>
              <a:t/>
            </a:r>
            <a:endParaRPr/>
          </a:p>
        </p:txBody>
      </p:sp>
      <p:sp>
        <p:nvSpPr>
          <p:cNvPr id="564" name="Google Shape;56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400">
                <a:latin typeface="Arial"/>
                <a:ea typeface="Arial"/>
                <a:cs typeface="Arial"/>
                <a:sym typeface="Arial"/>
              </a:rPr>
              <a:t>SAY: </a:t>
            </a:r>
            <a:r>
              <a:rPr b="0" lang="fr" sz="1400">
                <a:latin typeface="Arial"/>
                <a:ea typeface="Arial"/>
                <a:cs typeface="Arial"/>
                <a:sym typeface="Arial"/>
              </a:rPr>
              <a:t>how do you think the team will differ according to the size of the facility? What a team in a PHC would look like? </a:t>
            </a:r>
            <a:endParaRPr/>
          </a:p>
          <a:p>
            <a:pPr indent="0" lvl="0" marL="0" rtl="0" algn="l">
              <a:lnSpc>
                <a:spcPct val="100000"/>
              </a:lnSpc>
              <a:spcBef>
                <a:spcPts val="0"/>
              </a:spcBef>
              <a:spcAft>
                <a:spcPts val="0"/>
              </a:spcAft>
              <a:buSzPts val="1400"/>
              <a:buNone/>
            </a:pPr>
            <a:r>
              <a:rPr b="1" lang="fr" sz="1400">
                <a:latin typeface="Arial"/>
                <a:ea typeface="Arial"/>
                <a:cs typeface="Arial"/>
                <a:sym typeface="Arial"/>
              </a:rPr>
              <a:t>NOTE FOR TRAINER:</a:t>
            </a:r>
            <a:endParaRPr/>
          </a:p>
          <a:p>
            <a:pPr indent="0" lvl="0" marL="0" rtl="0" algn="l">
              <a:lnSpc>
                <a:spcPct val="100000"/>
              </a:lnSpc>
              <a:spcBef>
                <a:spcPts val="0"/>
              </a:spcBef>
              <a:spcAft>
                <a:spcPts val="0"/>
              </a:spcAft>
              <a:buSzPts val="1400"/>
              <a:buNone/>
            </a:pPr>
            <a:r>
              <a:rPr b="0" lang="fr" sz="1400">
                <a:latin typeface="Arial"/>
                <a:ea typeface="Arial"/>
                <a:cs typeface="Arial"/>
                <a:sym typeface="Arial"/>
              </a:rPr>
              <a:t>If time, you could have the participants should out answers very briefly</a:t>
            </a:r>
            <a:endParaRPr/>
          </a:p>
          <a:p>
            <a:pPr indent="0" lvl="0" marL="0" rtl="0" algn="l">
              <a:lnSpc>
                <a:spcPct val="100000"/>
              </a:lnSpc>
              <a:spcBef>
                <a:spcPts val="0"/>
              </a:spcBef>
              <a:spcAft>
                <a:spcPts val="0"/>
              </a:spcAft>
              <a:buSzPts val="1400"/>
              <a:buNone/>
            </a:pPr>
            <a:r>
              <a:rPr b="1" lang="fr" sz="1400">
                <a:latin typeface="Arial"/>
                <a:ea typeface="Arial"/>
                <a:cs typeface="Arial"/>
                <a:sym typeface="Arial"/>
              </a:rPr>
              <a:t>SAY:</a:t>
            </a:r>
            <a:endParaRPr/>
          </a:p>
          <a:p>
            <a:pPr indent="0" lvl="0" marL="0" rtl="0" algn="l">
              <a:lnSpc>
                <a:spcPct val="100000"/>
              </a:lnSpc>
              <a:spcBef>
                <a:spcPts val="0"/>
              </a:spcBef>
              <a:spcAft>
                <a:spcPts val="0"/>
              </a:spcAft>
              <a:buSzPts val="1400"/>
              <a:buNone/>
            </a:pPr>
            <a:r>
              <a:rPr b="1" lang="fr" sz="1400">
                <a:latin typeface="Arial"/>
                <a:ea typeface="Arial"/>
                <a:cs typeface="Arial"/>
                <a:sym typeface="Arial"/>
              </a:rPr>
              <a:t>- In larger facilities</a:t>
            </a:r>
            <a:r>
              <a:rPr lang="fr" sz="1400">
                <a:latin typeface="Arial"/>
                <a:ea typeface="Arial"/>
                <a:cs typeface="Arial"/>
                <a:sym typeface="Arial"/>
              </a:rPr>
              <a:t>, there may already be an existing team or structure responsible for overall management of the facility, quality improvement, WASH or IPC (and cleaning). </a:t>
            </a:r>
            <a:endParaRPr/>
          </a:p>
          <a:p>
            <a:pPr indent="0" lvl="0" marL="0" rtl="0" algn="l">
              <a:lnSpc>
                <a:spcPct val="100000"/>
              </a:lnSpc>
              <a:spcBef>
                <a:spcPts val="0"/>
              </a:spcBef>
              <a:spcAft>
                <a:spcPts val="0"/>
              </a:spcAft>
              <a:buSzPts val="1400"/>
              <a:buNone/>
            </a:pPr>
            <a:r>
              <a:rPr lang="fr" sz="1400">
                <a:latin typeface="Arial"/>
                <a:ea typeface="Arial"/>
                <a:cs typeface="Arial"/>
                <a:sym typeface="Arial"/>
              </a:rPr>
              <a:t>- </a:t>
            </a:r>
            <a:r>
              <a:rPr b="1" lang="fr" sz="1400">
                <a:latin typeface="Arial"/>
                <a:ea typeface="Arial"/>
                <a:cs typeface="Arial"/>
                <a:sym typeface="Arial"/>
              </a:rPr>
              <a:t>In smaller primary health care facilities</a:t>
            </a:r>
            <a:r>
              <a:rPr lang="fr" sz="1400">
                <a:latin typeface="Arial"/>
                <a:ea typeface="Arial"/>
                <a:cs typeface="Arial"/>
                <a:sym typeface="Arial"/>
              </a:rPr>
              <a:t>, the team will be smaller, potentially only two or three people. </a:t>
            </a:r>
            <a:r>
              <a:rPr lang="fr" sz="1100">
                <a:latin typeface="Arial"/>
                <a:ea typeface="Arial"/>
                <a:cs typeface="Arial"/>
                <a:sym typeface="Arial"/>
              </a:rPr>
              <a:t>These facilities, particularly in low-resource settings, often provide limited services and have few staff, with many responsibilities. </a:t>
            </a:r>
            <a:endParaRPr/>
          </a:p>
          <a:p>
            <a:pPr indent="0" lvl="0" marL="0" rtl="0" algn="l">
              <a:lnSpc>
                <a:spcPct val="100000"/>
              </a:lnSpc>
              <a:spcBef>
                <a:spcPts val="0"/>
              </a:spcBef>
              <a:spcAft>
                <a:spcPts val="0"/>
              </a:spcAft>
              <a:buSzPts val="1400"/>
              <a:buNone/>
            </a:pPr>
            <a:r>
              <a:t/>
            </a:r>
            <a:endParaRPr/>
          </a:p>
          <a:p>
            <a:pPr indent="-285750" lvl="0" marL="285750" rtl="0" algn="l">
              <a:lnSpc>
                <a:spcPct val="100000"/>
              </a:lnSpc>
              <a:spcBef>
                <a:spcPts val="0"/>
              </a:spcBef>
              <a:spcAft>
                <a:spcPts val="0"/>
              </a:spcAft>
              <a:buClr>
                <a:schemeClr val="dk1"/>
              </a:buClr>
              <a:buSzPts val="1400"/>
              <a:buFont typeface="Calibri"/>
              <a:buChar char="-"/>
            </a:pPr>
            <a:r>
              <a:rPr lang="fr" sz="1400"/>
              <a:t>Number of members depends on size of facility </a:t>
            </a:r>
            <a:endParaRPr/>
          </a:p>
          <a:p>
            <a:pPr indent="-285750" lvl="0" marL="285750" rtl="0" algn="l">
              <a:lnSpc>
                <a:spcPct val="100000"/>
              </a:lnSpc>
              <a:spcBef>
                <a:spcPts val="0"/>
              </a:spcBef>
              <a:spcAft>
                <a:spcPts val="0"/>
              </a:spcAft>
              <a:buClr>
                <a:schemeClr val="dk1"/>
              </a:buClr>
              <a:buSzPts val="1400"/>
              <a:buFont typeface="Calibri"/>
              <a:buChar char="-"/>
            </a:pPr>
            <a:r>
              <a:rPr lang="fr" sz="1400"/>
              <a:t>Inclusive and diverse </a:t>
            </a:r>
            <a:endParaRPr/>
          </a:p>
          <a:p>
            <a:pPr indent="-285750" lvl="0" marL="285750" rtl="0" algn="l">
              <a:lnSpc>
                <a:spcPct val="100000"/>
              </a:lnSpc>
              <a:spcBef>
                <a:spcPts val="0"/>
              </a:spcBef>
              <a:spcAft>
                <a:spcPts val="0"/>
              </a:spcAft>
              <a:buClr>
                <a:schemeClr val="dk1"/>
              </a:buClr>
              <a:buSzPts val="1400"/>
              <a:buFont typeface="Calibri"/>
              <a:buChar char="-"/>
            </a:pPr>
            <a:r>
              <a:rPr lang="fr" sz="1400"/>
              <a:t>Clinical and non-clinical staff </a:t>
            </a:r>
            <a:endParaRPr/>
          </a:p>
          <a:p>
            <a:pPr indent="-196850" lvl="0" marL="285750" rtl="0" algn="l">
              <a:lnSpc>
                <a:spcPct val="100000"/>
              </a:lnSpc>
              <a:spcBef>
                <a:spcPts val="0"/>
              </a:spcBef>
              <a:spcAft>
                <a:spcPts val="0"/>
              </a:spcAft>
              <a:buClr>
                <a:schemeClr val="dk1"/>
              </a:buClr>
              <a:buSzPts val="1400"/>
              <a:buFont typeface="Calibri"/>
              <a:buNone/>
            </a:pPr>
            <a:r>
              <a:t/>
            </a:r>
            <a:endParaRPr sz="1400"/>
          </a:p>
          <a:p>
            <a:pPr indent="-196850" lvl="0" marL="28575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SzPts val="1400"/>
              <a:buNone/>
            </a:pPr>
            <a:r>
              <a:rPr lang="fr"/>
              <a:t> </a:t>
            </a:r>
            <a:endParaRPr/>
          </a:p>
        </p:txBody>
      </p:sp>
      <p:sp>
        <p:nvSpPr>
          <p:cNvPr id="576" name="Google Shape;576;p2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77" name="Google Shape;577;p2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578" name="Google Shape;57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6: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half of you please discuss scenario 1 and half discuss scenario 2 and answer the questions - be ready to feedback </a:t>
            </a:r>
            <a:endParaRPr/>
          </a:p>
          <a:p>
            <a:pPr indent="0" lvl="0" marL="0" rtl="0" algn="l">
              <a:lnSpc>
                <a:spcPct val="100000"/>
              </a:lnSpc>
              <a:spcBef>
                <a:spcPts val="0"/>
              </a:spcBef>
              <a:spcAft>
                <a:spcPts val="0"/>
              </a:spcAft>
              <a:buSzPts val="1400"/>
              <a:buNone/>
            </a:pPr>
            <a:r>
              <a:rPr lang="fr"/>
              <a:t>LEADERSHIP IS KEY. A lot can be achieved with limited resources if there is a leader who is active and engaged.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NOTE FOR TRAINER:</a:t>
            </a:r>
            <a:endParaRPr/>
          </a:p>
          <a:p>
            <a:pPr indent="0" lvl="0" marL="0" rtl="0" algn="l">
              <a:lnSpc>
                <a:spcPct val="100000"/>
              </a:lnSpc>
              <a:spcBef>
                <a:spcPts val="0"/>
              </a:spcBef>
              <a:spcAft>
                <a:spcPts val="0"/>
              </a:spcAft>
              <a:buSzPts val="1400"/>
              <a:buNone/>
            </a:pPr>
            <a:r>
              <a:rPr lang="fr"/>
              <a:t>Divide into small groups, tell them when you want to hear answers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 pictures are from 2 facilities in Bhutan.  </a:t>
            </a:r>
            <a:r>
              <a:rPr b="1" lang="fr"/>
              <a:t>You may like to replace the photos with examples from your setting. </a:t>
            </a:r>
            <a:r>
              <a:rPr b="0" lang="fr"/>
              <a:t>If there are specific teams or structures (e.g. quality improvement teams are common) which are common in your setting, consider altering the questions too.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
              <a:t>The next slide asks participants about common challenges that the team might face. You may wish to merge it with this slide if time is limited. </a:t>
            </a:r>
            <a:endParaRPr/>
          </a:p>
        </p:txBody>
      </p:sp>
      <p:sp>
        <p:nvSpPr>
          <p:cNvPr id="592" name="Google Shape;59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2704" lvl="0" marL="212704"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0" lang="fr"/>
              <a:t>- Work in pairs now to consider this question, be prepared to shout out some answers - in the next slide we will review some of these that we have gathered from different settings</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NOTE FOR TRAINER:</a:t>
            </a:r>
            <a:endParaRPr/>
          </a:p>
          <a:p>
            <a:pPr indent="0" lvl="0" marL="0" rtl="0" algn="l">
              <a:lnSpc>
                <a:spcPct val="100000"/>
              </a:lnSpc>
              <a:spcBef>
                <a:spcPts val="0"/>
              </a:spcBef>
              <a:spcAft>
                <a:spcPts val="0"/>
              </a:spcAft>
              <a:buSzPts val="1400"/>
              <a:buNone/>
            </a:pPr>
            <a:r>
              <a:rPr lang="fr"/>
              <a:t>Depending on how much time is available,  you may wish to merge this exercise with the previous slide.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14" name="Google Shape;614;p2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15" name="Google Shape;615;p2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616" name="Google Shape;61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630" name="Google Shape;630;p2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31" name="Google Shape;631;p2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632" name="Google Shape;63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9: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fr" sz="1400"/>
              <a:t>READ THE SLIDE</a:t>
            </a:r>
            <a:endParaRPr/>
          </a:p>
          <a:p>
            <a:pPr indent="0" lvl="0" marL="0" marR="0" rtl="0" algn="l">
              <a:lnSpc>
                <a:spcPct val="100000"/>
              </a:lnSpc>
              <a:spcBef>
                <a:spcPts val="0"/>
              </a:spcBef>
              <a:spcAft>
                <a:spcPts val="0"/>
              </a:spcAft>
              <a:buClr>
                <a:schemeClr val="dk1"/>
              </a:buClr>
              <a:buSzPts val="1400"/>
              <a:buFont typeface="Arial"/>
              <a:buNone/>
            </a:pPr>
            <a:r>
              <a:rPr b="1" lang="fr" sz="1400"/>
              <a:t>SAY:</a:t>
            </a:r>
            <a:endParaRPr/>
          </a:p>
          <a:p>
            <a:pPr indent="0" lvl="0" marL="0" marR="0" rtl="0" algn="l">
              <a:lnSpc>
                <a:spcPct val="100000"/>
              </a:lnSpc>
              <a:spcBef>
                <a:spcPts val="0"/>
              </a:spcBef>
              <a:spcAft>
                <a:spcPts val="0"/>
              </a:spcAft>
              <a:buClr>
                <a:schemeClr val="dk1"/>
              </a:buClr>
              <a:buSzPts val="1400"/>
              <a:buFont typeface="Arial"/>
              <a:buNone/>
            </a:pPr>
            <a:r>
              <a:rPr b="0" lang="fr" sz="1400"/>
              <a:t>Examples of external people that may be involved: </a:t>
            </a:r>
            <a:endParaRPr/>
          </a:p>
          <a:p>
            <a:pPr indent="-285750" lvl="0" marL="285750" marR="0" rtl="0" algn="l">
              <a:lnSpc>
                <a:spcPct val="100000"/>
              </a:lnSpc>
              <a:spcBef>
                <a:spcPts val="0"/>
              </a:spcBef>
              <a:spcAft>
                <a:spcPts val="0"/>
              </a:spcAft>
              <a:buClr>
                <a:schemeClr val="dk1"/>
              </a:buClr>
              <a:buSzPts val="1400"/>
              <a:buFont typeface="Arial"/>
              <a:buChar char="•"/>
            </a:pPr>
            <a:r>
              <a:rPr b="0" lang="fr" sz="1400"/>
              <a:t>Local government unit (LGU) / Local drinking water quality management committee / WASH Council or Task Force representative</a:t>
            </a:r>
            <a:endParaRPr/>
          </a:p>
          <a:p>
            <a:pPr indent="-285750" lvl="0" marL="285750" marR="0" rtl="0" algn="l">
              <a:lnSpc>
                <a:spcPct val="100000"/>
              </a:lnSpc>
              <a:spcBef>
                <a:spcPts val="0"/>
              </a:spcBef>
              <a:spcAft>
                <a:spcPts val="0"/>
              </a:spcAft>
              <a:buClr>
                <a:schemeClr val="dk1"/>
              </a:buClr>
              <a:buSzPts val="1400"/>
              <a:buFont typeface="Arial"/>
              <a:buChar char="•"/>
            </a:pPr>
            <a:r>
              <a:rPr b="0" lang="fr" sz="1400"/>
              <a:t>Representative from Non-Governmental Organizations (NGOs) or Professional Organizations related to public health interest</a:t>
            </a:r>
            <a:endParaRPr/>
          </a:p>
          <a:p>
            <a:pPr indent="-285750" lvl="0" marL="285750" marR="0" rtl="0" algn="l">
              <a:lnSpc>
                <a:spcPct val="100000"/>
              </a:lnSpc>
              <a:spcBef>
                <a:spcPts val="0"/>
              </a:spcBef>
              <a:spcAft>
                <a:spcPts val="0"/>
              </a:spcAft>
              <a:buClr>
                <a:schemeClr val="dk1"/>
              </a:buClr>
              <a:buSzPts val="1400"/>
              <a:buFont typeface="Arial"/>
              <a:buChar char="•"/>
            </a:pPr>
            <a:r>
              <a:rPr b="0" lang="fr" sz="1400"/>
              <a:t>Local WASH experts</a:t>
            </a:r>
            <a:endParaRPr/>
          </a:p>
          <a:p>
            <a:pPr indent="-285750" lvl="0" marL="285750" marR="0" rtl="0" algn="l">
              <a:lnSpc>
                <a:spcPct val="100000"/>
              </a:lnSpc>
              <a:spcBef>
                <a:spcPts val="0"/>
              </a:spcBef>
              <a:spcAft>
                <a:spcPts val="0"/>
              </a:spcAft>
              <a:buClr>
                <a:schemeClr val="dk1"/>
              </a:buClr>
              <a:buSzPts val="1400"/>
              <a:buFont typeface="Arial"/>
              <a:buChar char="•"/>
            </a:pPr>
            <a:r>
              <a:rPr b="0" lang="fr" sz="1400"/>
              <a:t>Representative from water districts / water suppliers / water regulators </a:t>
            </a:r>
            <a:endParaRPr b="0" sz="1400">
              <a:latin typeface="Oswald Light"/>
              <a:ea typeface="Oswald Light"/>
              <a:cs typeface="Oswald Light"/>
              <a:sym typeface="Oswald Light"/>
            </a:endParaRPr>
          </a:p>
          <a:p>
            <a:pPr indent="0" lvl="0" marL="0" rtl="0" algn="l">
              <a:lnSpc>
                <a:spcPct val="100000"/>
              </a:lnSpc>
              <a:spcBef>
                <a:spcPts val="0"/>
              </a:spcBef>
              <a:spcAft>
                <a:spcPts val="0"/>
              </a:spcAft>
              <a:buSzPts val="1400"/>
              <a:buNone/>
            </a:pPr>
            <a:r>
              <a:t/>
            </a:r>
            <a:endParaRPr/>
          </a:p>
        </p:txBody>
      </p:sp>
      <p:sp>
        <p:nvSpPr>
          <p:cNvPr id="643" name="Google Shape;643;p2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44" name="Google Shape;644;p2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645" name="Google Shape;64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180" name="Google Shape;18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fr" sz="1400"/>
              <a:t>READ THE SLIDE</a:t>
            </a:r>
            <a:endParaRPr/>
          </a:p>
          <a:p>
            <a:pPr indent="0" lvl="0" marL="0" rtl="0" algn="l">
              <a:lnSpc>
                <a:spcPct val="100000"/>
              </a:lnSpc>
              <a:spcBef>
                <a:spcPts val="0"/>
              </a:spcBef>
              <a:spcAft>
                <a:spcPts val="0"/>
              </a:spcAft>
              <a:buSzPts val="1400"/>
              <a:buNone/>
            </a:pPr>
            <a:r>
              <a:t/>
            </a:r>
            <a:endParaRPr/>
          </a:p>
        </p:txBody>
      </p:sp>
      <p:sp>
        <p:nvSpPr>
          <p:cNvPr id="655" name="Google Shape;655;p3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56" name="Google Shape;656;p3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657" name="Google Shape;65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These pictures were taken in 2016 at a large district hospital which was part of the CASH initiative (Clean and Safe Hospitals). This was a large, national programme to improve quality of care through WASH and IPC. CASH included an audit tool which was made more comprehensive by including some of the WASH FIT indicators that were not previously covered by the programme.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54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Leadership and a culture that values WASH and demonstrates that value is a critical part of a multimodal strategy that drives behaviour change. You can learn more about the different elements of a multimodal behaviour change strategy in the hand hygiene module and in the technical factsheet on the multimodal strategy.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Quattrocento Sans"/>
              <a:ea typeface="Quattrocento Sans"/>
              <a:cs typeface="Quattrocento Sans"/>
              <a:sym typeface="Quattrocento Sans"/>
            </a:endParaRPr>
          </a:p>
          <a:p>
            <a:pPr indent="0" lvl="0" marL="0" marR="0" rtl="0" algn="l">
              <a:lnSpc>
                <a:spcPct val="100000"/>
              </a:lnSpc>
              <a:spcBef>
                <a:spcPts val="54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Consider reading the hand hygiene factsheet on washinhcf.org  before attending the hand hygiene module training.</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68" name="Google Shape;668;p3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69" name="Google Shape;669;p3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670" name="Google Shape;67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SLDIE</a:t>
            </a:r>
            <a:endParaRPr/>
          </a:p>
        </p:txBody>
      </p:sp>
      <p:sp>
        <p:nvSpPr>
          <p:cNvPr id="692" name="Google Shape;692;p3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93" name="Google Shape;693;p3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694" name="Google Shape;69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p3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708" name="Google Shape;708;p3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709" name="Google Shape;70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34: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743" name="Google Shape;74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5: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SLDIE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Kobo toolbox is an online platform. It allows quicker data collection. Refer to the module on use of Kobo toolbox. A recording of the module is available on the WASH in HCF YouTube channel. </a:t>
            </a:r>
            <a:endParaRPr/>
          </a:p>
        </p:txBody>
      </p:sp>
      <p:sp>
        <p:nvSpPr>
          <p:cNvPr id="755" name="Google Shape;75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6: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This is often done at the national level before the first training takes place. </a:t>
            </a:r>
            <a:endParaRPr/>
          </a:p>
        </p:txBody>
      </p:sp>
      <p:sp>
        <p:nvSpPr>
          <p:cNvPr id="764" name="Google Shape;764;p3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65" name="Google Shape;765;p3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766" name="Google Shape;76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37: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776" name="Google Shape;776;p3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77" name="Google Shape;777;p3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778" name="Google Shape;77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Labour, delivery and neonatal departments are often the most underserved in a facility and are a good place to start WASH FIT b/c improvements can have a significant health impact. </a:t>
            </a:r>
            <a:endParaRPr/>
          </a:p>
        </p:txBody>
      </p:sp>
      <p:sp>
        <p:nvSpPr>
          <p:cNvPr id="797" name="Google Shape;79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9: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 name="Google Shape;80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MHM = menstrual hygiene management </a:t>
            </a:r>
            <a:endParaRPr/>
          </a:p>
          <a:p>
            <a:pPr indent="0" lvl="0" marL="0" rtl="0" algn="l">
              <a:lnSpc>
                <a:spcPct val="100000"/>
              </a:lnSpc>
              <a:spcBef>
                <a:spcPts val="0"/>
              </a:spcBef>
              <a:spcAft>
                <a:spcPts val="0"/>
              </a:spcAft>
              <a:buSzPts val="1400"/>
              <a:buNone/>
            </a:pPr>
            <a:r>
              <a:rPr lang="fr"/>
              <a:t>Refer to the module on GEDSI which explores these issues in more detail. </a:t>
            </a:r>
            <a:endParaRPr/>
          </a:p>
        </p:txBody>
      </p:sp>
      <p:sp>
        <p:nvSpPr>
          <p:cNvPr id="807" name="Google Shape;807;p3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808" name="Google Shape;808;p3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809" name="Google Shape;80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400"/>
              <a:t>READ THE SLIDE</a:t>
            </a:r>
            <a:endParaRPr/>
          </a:p>
          <a:p>
            <a:pPr indent="0" lvl="0" marL="0" rtl="0" algn="l">
              <a:lnSpc>
                <a:spcPct val="100000"/>
              </a:lnSpc>
              <a:spcBef>
                <a:spcPts val="0"/>
              </a:spcBef>
              <a:spcAft>
                <a:spcPts val="0"/>
              </a:spcAft>
              <a:buSzPts val="1400"/>
              <a:buNone/>
            </a:pPr>
            <a:r>
              <a:t/>
            </a:r>
            <a:endParaRPr b="1" i="0" sz="1400"/>
          </a:p>
          <a:p>
            <a:pPr indent="0" lvl="0" marL="0" rtl="0" algn="l">
              <a:lnSpc>
                <a:spcPct val="100000"/>
              </a:lnSpc>
              <a:spcBef>
                <a:spcPts val="0"/>
              </a:spcBef>
              <a:spcAft>
                <a:spcPts val="0"/>
              </a:spcAft>
              <a:buSzPts val="1400"/>
              <a:buNone/>
            </a:pPr>
            <a:r>
              <a:rPr b="1" i="0" lang="fr" sz="1400"/>
              <a:t>NOTES FOR TRAINER:</a:t>
            </a:r>
            <a:endParaRPr b="0" i="1" sz="1400"/>
          </a:p>
          <a:p>
            <a:pPr indent="0" lvl="0" marL="0" rtl="0" algn="l">
              <a:lnSpc>
                <a:spcPct val="100000"/>
              </a:lnSpc>
              <a:spcBef>
                <a:spcPts val="0"/>
              </a:spcBef>
              <a:spcAft>
                <a:spcPts val="0"/>
              </a:spcAft>
              <a:buSzPts val="1400"/>
              <a:buNone/>
            </a:pPr>
            <a:r>
              <a:rPr lang="fr"/>
              <a:t>This icebreaker can be used here or at a different time in the workshop depending on how the workshop is structured. This is based on a game featured on a radio show in the UK and is designed to be a fun way of thinking about WASH in health care!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If you think 60 seconds is too long – amend the time to 30 seconds.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420"/>
              </a:spcBef>
              <a:spcAft>
                <a:spcPts val="0"/>
              </a:spcAft>
              <a:buClr>
                <a:schemeClr val="dk1"/>
              </a:buClr>
              <a:buSzPts val="1200"/>
              <a:buFont typeface="Calibri"/>
              <a:buNone/>
            </a:pPr>
            <a:r>
              <a:rPr lang="fr"/>
              <a:t>You could also suggest different questions not related to the session topic, e.g. “</a:t>
            </a:r>
            <a:r>
              <a:rPr lang="fr" sz="1400"/>
              <a:t>Talk to your partner, for </a:t>
            </a:r>
            <a:r>
              <a:rPr lang="fr" sz="1400" u="sng"/>
              <a:t>one minute about your favourite food/animal/plant: </a:t>
            </a:r>
            <a:r>
              <a:rPr lang="fr"/>
              <a:t>” the aim  to get people talking.  </a:t>
            </a:r>
            <a:endParaRPr/>
          </a:p>
          <a:p>
            <a:pPr indent="0" lvl="0" marL="0" marR="0" rtl="0" algn="l">
              <a:lnSpc>
                <a:spcPct val="100000"/>
              </a:lnSpc>
              <a:spcBef>
                <a:spcPts val="360"/>
              </a:spcBef>
              <a:spcAft>
                <a:spcPts val="0"/>
              </a:spcAft>
              <a:buClr>
                <a:schemeClr val="dk1"/>
              </a:buClr>
              <a:buSzPts val="1200"/>
              <a:buFont typeface="Calibri"/>
              <a:buNone/>
            </a:pPr>
            <a:r>
              <a:rPr lang="fr"/>
              <a:t>Once people have finished, </a:t>
            </a:r>
            <a:r>
              <a:rPr b="1" lang="fr"/>
              <a:t>SAY:</a:t>
            </a:r>
            <a:endParaRPr/>
          </a:p>
          <a:p>
            <a:pPr indent="0" lvl="0" marL="0" marR="0" rtl="0" algn="l">
              <a:lnSpc>
                <a:spcPct val="100000"/>
              </a:lnSpc>
              <a:spcBef>
                <a:spcPts val="360"/>
              </a:spcBef>
              <a:spcAft>
                <a:spcPts val="0"/>
              </a:spcAft>
              <a:buClr>
                <a:schemeClr val="dk1"/>
              </a:buClr>
              <a:buSzPts val="1200"/>
              <a:buFont typeface="Calibri"/>
              <a:buNone/>
            </a:pPr>
            <a:r>
              <a:rPr b="0" lang="fr"/>
              <a:t>- Was that difficult? Could you get better at explaining this question to others? Did anyone give a really good answer?</a:t>
            </a:r>
            <a:endParaRPr/>
          </a:p>
        </p:txBody>
      </p:sp>
      <p:sp>
        <p:nvSpPr>
          <p:cNvPr id="201" name="Google Shape;201;p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202" name="Google Shape;202;p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203" name="Google Shape;20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40: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360"/>
              </a:spcBef>
              <a:spcAft>
                <a:spcPts val="0"/>
              </a:spcAft>
              <a:buClr>
                <a:schemeClr val="dk1"/>
              </a:buClr>
              <a:buSzPts val="1200"/>
              <a:buFont typeface="Calibri"/>
              <a:buNone/>
            </a:pPr>
            <a:r>
              <a:rPr lang="fr"/>
              <a:t>The score will help to get an overall picture of the facility. It is a crude score because all indicators are weighted the same (i.e. whether the facility has an improved water supply contributes the same as whether there is lighting in the latrines). </a:t>
            </a:r>
            <a:endParaRPr/>
          </a:p>
          <a:p>
            <a:pPr indent="0" lvl="0" marL="0" marR="0" rtl="0" algn="l">
              <a:lnSpc>
                <a:spcPct val="100000"/>
              </a:lnSpc>
              <a:spcBef>
                <a:spcPts val="360"/>
              </a:spcBef>
              <a:spcAft>
                <a:spcPts val="0"/>
              </a:spcAft>
              <a:buClr>
                <a:schemeClr val="dk1"/>
              </a:buClr>
              <a:buSzPts val="1200"/>
              <a:buFont typeface="Calibri"/>
              <a:buNone/>
            </a:pPr>
            <a:r>
              <a:t/>
            </a:r>
            <a:endParaRPr/>
          </a:p>
          <a:p>
            <a:pPr indent="0" lvl="0" marL="0" marR="0" rtl="0" algn="l">
              <a:lnSpc>
                <a:spcPct val="100000"/>
              </a:lnSpc>
              <a:spcBef>
                <a:spcPts val="360"/>
              </a:spcBef>
              <a:spcAft>
                <a:spcPts val="0"/>
              </a:spcAft>
              <a:buClr>
                <a:schemeClr val="dk1"/>
              </a:buClr>
              <a:buSzPts val="1200"/>
              <a:buFont typeface="Calibri"/>
              <a:buNone/>
            </a:pPr>
            <a:r>
              <a:rPr lang="fr"/>
              <a:t>The score can be used to measure progress over time, however it is important to remember that the score may go up overall,  while some important indicators go down during the same period.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What does the score mean?</a:t>
            </a:r>
            <a:endParaRPr/>
          </a:p>
          <a:p>
            <a:pPr indent="0" lvl="0" marL="0" rtl="0" algn="l">
              <a:lnSpc>
                <a:spcPct val="100000"/>
              </a:lnSpc>
              <a:spcBef>
                <a:spcPts val="0"/>
              </a:spcBef>
              <a:spcAft>
                <a:spcPts val="0"/>
              </a:spcAft>
              <a:buSzPts val="1400"/>
              <a:buNone/>
            </a:pPr>
            <a:r>
              <a:rPr lang="fr"/>
              <a:t>The cut off points are just a suggestion; you may wish to use different criteria. This should be agreed at the national level or at the facility level by the WASH FIT team.  </a:t>
            </a:r>
            <a:endParaRPr/>
          </a:p>
          <a:p>
            <a:pPr indent="0" lvl="0" marL="0" rtl="0" algn="l">
              <a:lnSpc>
                <a:spcPct val="100000"/>
              </a:lnSpc>
              <a:spcBef>
                <a:spcPts val="0"/>
              </a:spcBef>
              <a:spcAft>
                <a:spcPts val="0"/>
              </a:spcAft>
              <a:buSzPts val="1400"/>
              <a:buNone/>
            </a:pPr>
            <a:r>
              <a:t/>
            </a:r>
            <a:endParaRPr/>
          </a:p>
        </p:txBody>
      </p:sp>
      <p:sp>
        <p:nvSpPr>
          <p:cNvPr id="820" name="Google Shape;820;p4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821" name="Google Shape;821;p4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822" name="Google Shape;82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41: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It is useful to show how facilities are doing. These graphs compare 16 district hospitals in Kenya. The same graph format could be used to show the same facility over time, or to compare different wards within a facility. </a:t>
            </a:r>
            <a:endParaRPr/>
          </a:p>
          <a:p>
            <a:pPr indent="0" lvl="0" marL="0" rtl="0" algn="l">
              <a:lnSpc>
                <a:spcPct val="100000"/>
              </a:lnSpc>
              <a:spcBef>
                <a:spcPts val="0"/>
              </a:spcBef>
              <a:spcAft>
                <a:spcPts val="0"/>
              </a:spcAft>
              <a:buSzPts val="1400"/>
              <a:buNone/>
            </a:pPr>
            <a:r>
              <a:rPr lang="fr"/>
              <a:t>The best performing domain, across all hospitals, was water (bottom row, with the most green).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These 16 hospitals were part of a research project carried out by Oxford University, Wellcome and KEMRI using WASH FIT to assess and identify areas for improvement to address antimicrobial stewardship. </a:t>
            </a:r>
            <a:endParaRPr/>
          </a:p>
        </p:txBody>
      </p:sp>
      <p:sp>
        <p:nvSpPr>
          <p:cNvPr id="835" name="Google Shape;835;p4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836" name="Google Shape;836;p4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837" name="Google Shape;837;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42: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We will now break into groups and you will review the photos and make comment - be ready to feedback your thoughts</a:t>
            </a:r>
            <a:endParaRPr/>
          </a:p>
          <a:p>
            <a:pPr indent="0" lvl="0" marL="0" marR="0" rtl="0" algn="l">
              <a:lnSpc>
                <a:spcPct val="100000"/>
              </a:lnSpc>
              <a:spcBef>
                <a:spcPts val="0"/>
              </a:spcBef>
              <a:spcAft>
                <a:spcPts val="0"/>
              </a:spcAft>
              <a:buClr>
                <a:schemeClr val="dk1"/>
              </a:buClr>
              <a:buSzPts val="1200"/>
              <a:buFont typeface="Calibri"/>
              <a:buNone/>
            </a:pPr>
            <a:r>
              <a:rPr b="1" lang="fr"/>
              <a:t>What indicator and standards are relevant?</a:t>
            </a:r>
            <a:r>
              <a:rPr lang="fr"/>
              <a:t> It doesn’t matter if you don’t know the exact WASH FIT indicator. This is a general discussion to think about the types of information you’d be looking for during a WASH FIT assessment.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NOTES FOR TRAINER:</a:t>
            </a:r>
            <a:endParaRPr/>
          </a:p>
          <a:p>
            <a:pPr indent="0" lvl="0" marL="0" rtl="0" algn="l">
              <a:lnSpc>
                <a:spcPct val="100000"/>
              </a:lnSpc>
              <a:spcBef>
                <a:spcPts val="0"/>
              </a:spcBef>
              <a:spcAft>
                <a:spcPts val="0"/>
              </a:spcAft>
              <a:buSzPts val="1400"/>
              <a:buNone/>
            </a:pPr>
            <a:r>
              <a:rPr lang="fr"/>
              <a:t>Each group should be given one picture to focus on and report back to the main group. They may then discuss other pictures if there is time.</a:t>
            </a:r>
            <a:endParaRPr/>
          </a:p>
          <a:p>
            <a:pPr indent="0" lvl="0" marL="0" rtl="0" algn="l">
              <a:lnSpc>
                <a:spcPct val="100000"/>
              </a:lnSpc>
              <a:spcBef>
                <a:spcPts val="0"/>
              </a:spcBef>
              <a:spcAft>
                <a:spcPts val="0"/>
              </a:spcAft>
              <a:buSzPts val="1400"/>
              <a:buNone/>
            </a:pPr>
            <a:r>
              <a:rPr lang="fr"/>
              <a:t>Consider replacing the photos with other examples from the local area. The photos may also be replaced by a video tour of a facility or, where feasible, a real-life assessment.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It may be helpful to have the questions written on a flip chart so participants can refer back to them while looking at the photos on the next slide. </a:t>
            </a:r>
            <a:endParaRPr/>
          </a:p>
        </p:txBody>
      </p:sp>
      <p:sp>
        <p:nvSpPr>
          <p:cNvPr id="854" name="Google Shape;854;p4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855" name="Google Shape;855;p4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856" name="Google Shape;85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43: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Times New Roman"/>
              <a:buNone/>
            </a:pPr>
            <a:r>
              <a:rPr b="1" lang="fr"/>
              <a:t>SAY:</a:t>
            </a:r>
            <a:endParaRPr/>
          </a:p>
          <a:p>
            <a:pPr indent="0" lvl="0" marL="0" rtl="0" algn="l">
              <a:lnSpc>
                <a:spcPct val="100000"/>
              </a:lnSpc>
              <a:spcBef>
                <a:spcPts val="0"/>
              </a:spcBef>
              <a:spcAft>
                <a:spcPts val="0"/>
              </a:spcAft>
              <a:buClr>
                <a:schemeClr val="dk1"/>
              </a:buClr>
              <a:buSzPts val="1200"/>
              <a:buFont typeface="Times New Roman"/>
              <a:buNone/>
            </a:pPr>
            <a:r>
              <a:rPr lang="fr"/>
              <a:t>You need to be as thorough as possible when doing an assessment. </a:t>
            </a:r>
            <a:endParaRPr/>
          </a:p>
          <a:p>
            <a:pPr indent="0" lvl="0" marL="0" rtl="0" algn="l">
              <a:lnSpc>
                <a:spcPct val="100000"/>
              </a:lnSpc>
              <a:spcBef>
                <a:spcPts val="0"/>
              </a:spcBef>
              <a:spcAft>
                <a:spcPts val="0"/>
              </a:spcAft>
              <a:buClr>
                <a:schemeClr val="dk1"/>
              </a:buClr>
              <a:buSzPts val="1200"/>
              <a:buFont typeface="Times New Roman"/>
              <a:buNone/>
            </a:pPr>
            <a:r>
              <a:rPr lang="fr"/>
              <a:t>What information would you need to find in each picture and how you should do it – observation, questions (if so, what type of questions), collect data? </a:t>
            </a:r>
            <a:endParaRPr/>
          </a:p>
          <a:p>
            <a:pPr indent="0" lvl="0" marL="0" rtl="0" algn="l">
              <a:lnSpc>
                <a:spcPct val="100000"/>
              </a:lnSpc>
              <a:spcBef>
                <a:spcPts val="0"/>
              </a:spcBef>
              <a:spcAft>
                <a:spcPts val="0"/>
              </a:spcAft>
              <a:buClr>
                <a:schemeClr val="dk1"/>
              </a:buClr>
              <a:buSzPts val="1200"/>
              <a:buFont typeface="Times New Roman"/>
              <a:buNone/>
            </a:pPr>
            <a:r>
              <a:rPr lang="fr"/>
              <a:t>The following list is not exhaustive. </a:t>
            </a:r>
            <a:endParaRPr/>
          </a:p>
          <a:p>
            <a:pPr indent="-225217" lvl="0" marL="225217" rtl="0" algn="l">
              <a:lnSpc>
                <a:spcPct val="100000"/>
              </a:lnSpc>
              <a:spcBef>
                <a:spcPts val="0"/>
              </a:spcBef>
              <a:spcAft>
                <a:spcPts val="0"/>
              </a:spcAft>
              <a:buClr>
                <a:schemeClr val="dk1"/>
              </a:buClr>
              <a:buSzPts val="1200"/>
              <a:buFont typeface="Times New Roman"/>
              <a:buAutoNum type="arabicParenR"/>
            </a:pPr>
            <a:r>
              <a:rPr lang="fr"/>
              <a:t>Lift up the lids and look inside. Is waste correctly segregated? Are bins labelled? Are there posters with information on the wall?  Who is responsible for emptying the bins? Are they full? Empty? </a:t>
            </a:r>
            <a:endParaRPr/>
          </a:p>
          <a:p>
            <a:pPr indent="-225217" lvl="0" marL="225217" rtl="0" algn="l">
              <a:lnSpc>
                <a:spcPct val="100000"/>
              </a:lnSpc>
              <a:spcBef>
                <a:spcPts val="0"/>
              </a:spcBef>
              <a:spcAft>
                <a:spcPts val="0"/>
              </a:spcAft>
              <a:buClr>
                <a:schemeClr val="dk1"/>
              </a:buClr>
              <a:buSzPts val="1200"/>
              <a:buFont typeface="Times New Roman"/>
              <a:buAutoNum type="arabicParenR"/>
            </a:pPr>
            <a:r>
              <a:rPr lang="fr"/>
              <a:t>Ask the staff if the water is functioning, does it always function?  Is water quality tested? Is there a protocol to take action if the water quality is poor? Is it affected by seasonality? Is there a backup supply? Consult the SI form to do a more detailed analysis. </a:t>
            </a:r>
            <a:endParaRPr/>
          </a:p>
          <a:p>
            <a:pPr indent="-225217" lvl="0" marL="225217" rtl="0" algn="l">
              <a:lnSpc>
                <a:spcPct val="100000"/>
              </a:lnSpc>
              <a:spcBef>
                <a:spcPts val="0"/>
              </a:spcBef>
              <a:spcAft>
                <a:spcPts val="0"/>
              </a:spcAft>
              <a:buClr>
                <a:schemeClr val="dk1"/>
              </a:buClr>
              <a:buSzPts val="1200"/>
              <a:buFont typeface="Times New Roman"/>
              <a:buAutoNum type="arabicParenR"/>
            </a:pPr>
            <a:r>
              <a:rPr lang="fr"/>
              <a:t>Open the doors of the latrines and look inside. Don’t just trust what you see on the outside. Is there a hand washing station with water &amp; soap? How is fecal waste managed? Is there onsite treatment? Is there a staff toilet? Is there provision for MHM? </a:t>
            </a:r>
            <a:endParaRPr/>
          </a:p>
          <a:p>
            <a:pPr indent="-149017" lvl="0" marL="225217" rtl="0" algn="l">
              <a:lnSpc>
                <a:spcPct val="100000"/>
              </a:lnSpc>
              <a:spcBef>
                <a:spcPts val="0"/>
              </a:spcBef>
              <a:spcAft>
                <a:spcPts val="0"/>
              </a:spcAft>
              <a:buClr>
                <a:schemeClr val="dk1"/>
              </a:buClr>
              <a:buSzPts val="1200"/>
              <a:buFont typeface="Times New Roman"/>
              <a:buNone/>
            </a:pPr>
            <a:r>
              <a:t/>
            </a:r>
            <a:endParaRPr/>
          </a:p>
          <a:p>
            <a:pPr indent="0" lvl="0" marL="0" rtl="0" algn="l">
              <a:lnSpc>
                <a:spcPct val="100000"/>
              </a:lnSpc>
              <a:spcBef>
                <a:spcPts val="0"/>
              </a:spcBef>
              <a:spcAft>
                <a:spcPts val="0"/>
              </a:spcAft>
              <a:buClr>
                <a:schemeClr val="dk1"/>
              </a:buClr>
              <a:buSzPts val="1200"/>
              <a:buFont typeface="Times New Roman"/>
              <a:buNone/>
            </a:pPr>
            <a:r>
              <a:rPr lang="fr"/>
              <a:t>Be thorough – even if you know the facility well, there may be things that are not as they appear and more probing and questions are needed! </a:t>
            </a:r>
            <a:endParaRPr/>
          </a:p>
        </p:txBody>
      </p:sp>
      <p:sp>
        <p:nvSpPr>
          <p:cNvPr id="876" name="Google Shape;87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2704" lvl="0" marL="212704"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9" name="Google Shape;889;p4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890" name="Google Shape;890;p4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891" name="Google Shape;89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45: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923" name="Google Shape;923;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933" name="Google Shape;933;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0" name="Google Shape;94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800">
                <a:latin typeface="Arial"/>
                <a:ea typeface="Arial"/>
                <a:cs typeface="Arial"/>
                <a:sym typeface="Arial"/>
              </a:rPr>
              <a:t>SAY:</a:t>
            </a:r>
            <a:endParaRPr/>
          </a:p>
          <a:p>
            <a:pPr indent="0" lvl="0" marL="0" rtl="0" algn="l">
              <a:lnSpc>
                <a:spcPct val="100000"/>
              </a:lnSpc>
              <a:spcBef>
                <a:spcPts val="0"/>
              </a:spcBef>
              <a:spcAft>
                <a:spcPts val="0"/>
              </a:spcAft>
              <a:buSzPts val="1400"/>
              <a:buNone/>
            </a:pPr>
            <a:r>
              <a:rPr lang="fr" sz="1800">
                <a:latin typeface="Arial"/>
                <a:ea typeface="Arial"/>
                <a:cs typeface="Arial"/>
                <a:sym typeface="Arial"/>
              </a:rPr>
              <a:t>So you have considered some typical problems that might arise. Thinking about the last picture, consider how you would assign a risk score to the problems that you saw.  How serious is the risk to facility users? What is the threat to environmentally sustainability and climate resilience? </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fr" sz="1800">
                <a:latin typeface="Arial"/>
                <a:ea typeface="Arial"/>
                <a:cs typeface="Arial"/>
                <a:sym typeface="Arial"/>
              </a:rPr>
              <a:t>For each problem identified (i.e. each indicator which doesn’t meet standards) a risk score should be assigned using these 2 criteria. </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fr" sz="1800">
                <a:latin typeface="Arial"/>
                <a:ea typeface="Arial"/>
                <a:cs typeface="Arial"/>
                <a:sym typeface="Arial"/>
              </a:rPr>
              <a:t>Other criteria (scored 0-10) could be added and the total risk score adjusted accordingly</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There is a tendency for people to automatically categorize every problem as “high risk ” as this will make it difficult to prioritize certain improvements over others. Rankings should be based on predefined criteria.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b="0" lang="fr" sz="1800">
                <a:latin typeface="Arial"/>
                <a:ea typeface="Arial"/>
                <a:cs typeface="Arial"/>
                <a:sym typeface="Arial"/>
              </a:rPr>
              <a:t>Think about </a:t>
            </a:r>
            <a:r>
              <a:rPr lang="fr" sz="1800">
                <a:latin typeface="Arial"/>
                <a:ea typeface="Arial"/>
                <a:cs typeface="Arial"/>
                <a:sym typeface="Arial"/>
              </a:rPr>
              <a:t>how would you try to avoid this problem if you were doing a risk assessment? </a:t>
            </a:r>
            <a:endParaRPr/>
          </a:p>
        </p:txBody>
      </p:sp>
      <p:sp>
        <p:nvSpPr>
          <p:cNvPr id="941" name="Google Shape;941;p4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942" name="Google Shape;942;p4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943" name="Google Shape;943;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48: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2" name="Google Shape;95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This example is from a catholic hospital in West Timor. The team conducted an assessment, and wrote all the problems they identified (i.e. anywhere that an indicator scored 0 or 1), onto a piece of paper.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As a team, they decided which were the most important things that needed to be addressed.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Please give alternative suggestions from your work if you have them. Again, there is no right or wrong way to do this. </a:t>
            </a:r>
            <a:endParaRPr/>
          </a:p>
        </p:txBody>
      </p:sp>
      <p:sp>
        <p:nvSpPr>
          <p:cNvPr id="953" name="Google Shape;953;p4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954" name="Google Shape;954;p4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955" name="Google Shape;95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7" name="Google Shape;96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800">
                <a:latin typeface="Arial"/>
                <a:ea typeface="Arial"/>
                <a:cs typeface="Arial"/>
                <a:sym typeface="Arial"/>
              </a:rPr>
              <a:t>SAY:</a:t>
            </a:r>
            <a:endParaRPr/>
          </a:p>
          <a:p>
            <a:pPr indent="0" lvl="0" marL="0" rtl="0" algn="l">
              <a:lnSpc>
                <a:spcPct val="100000"/>
              </a:lnSpc>
              <a:spcBef>
                <a:spcPts val="0"/>
              </a:spcBef>
              <a:spcAft>
                <a:spcPts val="0"/>
              </a:spcAft>
              <a:buSzPts val="1400"/>
              <a:buNone/>
            </a:pPr>
            <a:r>
              <a:rPr lang="fr" sz="1800">
                <a:latin typeface="Arial"/>
                <a:ea typeface="Arial"/>
                <a:cs typeface="Arial"/>
                <a:sym typeface="Arial"/>
              </a:rPr>
              <a:t>Risk is not simply an assessment of what has occurred in the past but about envisioning what might occur in the future. The past can be a good guide to the future, but it is not a perfect one, particularly when new trends may emerge. </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fr" sz="1800">
                <a:latin typeface="Arial"/>
                <a:ea typeface="Arial"/>
                <a:cs typeface="Arial"/>
                <a:sym typeface="Arial"/>
              </a:rPr>
              <a:t>A simple approach to incorporate climate change in the risk assessment is to assess, on the basis of climate change scenarios, the likely change in the risk over time. </a:t>
            </a:r>
            <a:endParaRPr/>
          </a:p>
        </p:txBody>
      </p:sp>
      <p:sp>
        <p:nvSpPr>
          <p:cNvPr id="968" name="Google Shape;968;p4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969" name="Google Shape;969;p4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970" name="Google Shape;970;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lang="fr"/>
              <a:t>READ THE SLIDE</a:t>
            </a:r>
            <a:endParaRPr/>
          </a:p>
          <a:p>
            <a:pPr indent="0" lvl="0" marL="0" marR="0" rtl="0" algn="l">
              <a:lnSpc>
                <a:spcPct val="100000"/>
              </a:lnSpc>
              <a:spcBef>
                <a:spcPts val="0"/>
              </a:spcBef>
              <a:spcAft>
                <a:spcPts val="0"/>
              </a:spcAft>
              <a:buClr>
                <a:schemeClr val="lt1"/>
              </a:buClr>
              <a:buSzPts val="1200"/>
              <a:buFont typeface="Calibri"/>
              <a:buNone/>
            </a:pPr>
            <a:r>
              <a:rPr b="1" lang="fr"/>
              <a:t>SAY:</a:t>
            </a:r>
            <a:endParaRPr/>
          </a:p>
          <a:p>
            <a:pPr indent="0" lvl="0" marL="0" marR="0" rtl="0" algn="l">
              <a:lnSpc>
                <a:spcPct val="100000"/>
              </a:lnSpc>
              <a:spcBef>
                <a:spcPts val="0"/>
              </a:spcBef>
              <a:spcAft>
                <a:spcPts val="0"/>
              </a:spcAft>
              <a:buClr>
                <a:schemeClr val="lt1"/>
              </a:buClr>
              <a:buSzPts val="1200"/>
              <a:buFont typeface="Calibri"/>
              <a:buNone/>
            </a:pPr>
            <a:r>
              <a:rPr lang="fr"/>
              <a:t>this section of the training will address each of these six areas.</a:t>
            </a:r>
            <a:endParaRPr/>
          </a:p>
        </p:txBody>
      </p:sp>
      <p:sp>
        <p:nvSpPr>
          <p:cNvPr id="218" name="Google Shape;2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0" name="Google Shape;98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Not everything can be addressed immediately as there will always be a limit to resources available. The risk score allows users to decide which to prioritize first. </a:t>
            </a:r>
            <a:endParaRPr/>
          </a:p>
        </p:txBody>
      </p:sp>
      <p:sp>
        <p:nvSpPr>
          <p:cNvPr id="981" name="Google Shape;981;p5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982" name="Google Shape;982;p5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983" name="Google Shape;98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0" name="Google Shape;99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991" name="Google Shape;99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52: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171450" lvl="0" marL="171450" rtl="0" algn="l">
              <a:lnSpc>
                <a:spcPct val="100000"/>
              </a:lnSpc>
              <a:spcBef>
                <a:spcPts val="0"/>
              </a:spcBef>
              <a:spcAft>
                <a:spcPts val="0"/>
              </a:spcAft>
              <a:buClr>
                <a:schemeClr val="dk1"/>
              </a:buClr>
              <a:buSzPts val="1200"/>
              <a:buFont typeface="Arial"/>
              <a:buChar char="•"/>
            </a:pPr>
            <a:r>
              <a:rPr b="0" lang="fr"/>
              <a:t>You will now have time to work in groups for 10 mins to conduct this assessment and provide answers for the last 5 mins for our discussion</a:t>
            </a:r>
            <a:endParaRPr/>
          </a:p>
          <a:p>
            <a:pPr indent="-171450" lvl="0" marL="171450" rtl="0" algn="l">
              <a:lnSpc>
                <a:spcPct val="100000"/>
              </a:lnSpc>
              <a:spcBef>
                <a:spcPts val="0"/>
              </a:spcBef>
              <a:spcAft>
                <a:spcPts val="0"/>
              </a:spcAft>
              <a:buClr>
                <a:schemeClr val="dk1"/>
              </a:buClr>
              <a:buSzPts val="1200"/>
              <a:buFont typeface="Arial"/>
              <a:buChar char="•"/>
            </a:pPr>
            <a:r>
              <a:rPr lang="fr"/>
              <a:t>You have identified four major problems at the HCF (no doubt there are others too!). </a:t>
            </a:r>
            <a:endParaRPr/>
          </a:p>
          <a:p>
            <a:pPr indent="-171450" lvl="0" marL="171450" rtl="0" algn="l">
              <a:lnSpc>
                <a:spcPct val="100000"/>
              </a:lnSpc>
              <a:spcBef>
                <a:spcPts val="0"/>
              </a:spcBef>
              <a:spcAft>
                <a:spcPts val="0"/>
              </a:spcAft>
              <a:buClr>
                <a:schemeClr val="dk1"/>
              </a:buClr>
              <a:buSzPts val="1200"/>
              <a:buFont typeface="Calibri"/>
              <a:buChar char="-"/>
            </a:pPr>
            <a:r>
              <a:rPr lang="fr"/>
              <a:t>Using the criteria presented on the previous slides, assign a risk score (out of 20) for each of the 4 problems (1-10 for severity of risk to users and 1-10 for likelihood of occurrence) </a:t>
            </a:r>
            <a:endParaRPr/>
          </a:p>
          <a:p>
            <a:pPr indent="-171450" lvl="0" marL="171450" rtl="0" algn="l">
              <a:lnSpc>
                <a:spcPct val="100000"/>
              </a:lnSpc>
              <a:spcBef>
                <a:spcPts val="0"/>
              </a:spcBef>
              <a:spcAft>
                <a:spcPts val="0"/>
              </a:spcAft>
              <a:buClr>
                <a:schemeClr val="dk1"/>
              </a:buClr>
              <a:buSzPts val="1200"/>
              <a:buFont typeface="Calibri"/>
              <a:buChar char="-"/>
            </a:pPr>
            <a:r>
              <a:rPr lang="fr"/>
              <a:t>Which would you consider the highest risk and which the lowest? Why? </a:t>
            </a:r>
            <a:endParaRPr/>
          </a:p>
          <a:p>
            <a:pPr indent="-171450" lvl="0" marL="171450" rtl="0" algn="l">
              <a:lnSpc>
                <a:spcPct val="100000"/>
              </a:lnSpc>
              <a:spcBef>
                <a:spcPts val="0"/>
              </a:spcBef>
              <a:spcAft>
                <a:spcPts val="0"/>
              </a:spcAft>
              <a:buClr>
                <a:schemeClr val="dk1"/>
              </a:buClr>
              <a:buSzPts val="1200"/>
              <a:buFont typeface="Calibri"/>
              <a:buChar char="-"/>
            </a:pPr>
            <a:r>
              <a:rPr lang="fr"/>
              <a:t>Which item would you address first? What kind of action would you need to take to address the problem? (Reminder that we will come on to the improvement plan in the next section but it’s good to start thinking about it now). </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fr"/>
              <a:t>NOTE FOR TRAINER:</a:t>
            </a:r>
            <a:endParaRPr/>
          </a:p>
          <a:p>
            <a:pPr indent="0" lvl="0" marL="0" rtl="0" algn="l">
              <a:lnSpc>
                <a:spcPct val="100000"/>
              </a:lnSpc>
              <a:spcBef>
                <a:spcPts val="0"/>
              </a:spcBef>
              <a:spcAft>
                <a:spcPts val="0"/>
              </a:spcAft>
              <a:buClr>
                <a:schemeClr val="dk1"/>
              </a:buClr>
              <a:buSzPts val="1200"/>
              <a:buFont typeface="Calibri"/>
              <a:buNone/>
            </a:pPr>
            <a:r>
              <a:rPr b="1" lang="fr"/>
              <a:t>Questions for reflection:</a:t>
            </a:r>
            <a:endParaRPr/>
          </a:p>
          <a:p>
            <a:pPr indent="-171450" lvl="0" marL="171450" rtl="0" algn="l">
              <a:lnSpc>
                <a:spcPct val="100000"/>
              </a:lnSpc>
              <a:spcBef>
                <a:spcPts val="0"/>
              </a:spcBef>
              <a:spcAft>
                <a:spcPts val="0"/>
              </a:spcAft>
              <a:buClr>
                <a:schemeClr val="dk1"/>
              </a:buClr>
              <a:buSzPts val="1200"/>
              <a:buFont typeface="Calibri"/>
              <a:buChar char="-"/>
            </a:pPr>
            <a:r>
              <a:rPr lang="fr"/>
              <a:t>Did participants consider the impact of climate change on future risk? Are there any risks that you think are likely to get worse (or better) over time? </a:t>
            </a:r>
            <a:endParaRPr/>
          </a:p>
          <a:p>
            <a:pPr indent="-171450" lvl="0" marL="171450" rtl="0" algn="l">
              <a:lnSpc>
                <a:spcPct val="100000"/>
              </a:lnSpc>
              <a:spcBef>
                <a:spcPts val="0"/>
              </a:spcBef>
              <a:spcAft>
                <a:spcPts val="0"/>
              </a:spcAft>
              <a:buClr>
                <a:schemeClr val="dk1"/>
              </a:buClr>
              <a:buSzPts val="1200"/>
              <a:buFont typeface="Calibri"/>
              <a:buChar char="-"/>
            </a:pPr>
            <a:r>
              <a:rPr lang="fr"/>
              <a:t>Was it hard to assign a score? If so, why? </a:t>
            </a:r>
            <a:endParaRPr/>
          </a:p>
          <a:p>
            <a:pPr indent="-171450" lvl="0" marL="171450" rtl="0" algn="l">
              <a:lnSpc>
                <a:spcPct val="100000"/>
              </a:lnSpc>
              <a:spcBef>
                <a:spcPts val="0"/>
              </a:spcBef>
              <a:spcAft>
                <a:spcPts val="0"/>
              </a:spcAft>
              <a:buClr>
                <a:schemeClr val="dk1"/>
              </a:buClr>
              <a:buSzPts val="1200"/>
              <a:buFont typeface="Calibri"/>
              <a:buChar char="-"/>
            </a:pPr>
            <a:r>
              <a:rPr lang="fr"/>
              <a:t>Would you use this method for risk assessment or would you use an alternative way?</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lang="fr"/>
              <a:t>Note, these examples are taken from the WASH FIT guide.  You may wish to chose different examples which are more relevant to the local context.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99" name="Google Shape;999;p5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000" name="Google Shape;1000;p5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001" name="Google Shape;1001;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53: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 name="Google Shape;101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SLIDE TO CONCLUDE THE EXERCISE</a:t>
            </a:r>
            <a:endParaRPr/>
          </a:p>
        </p:txBody>
      </p:sp>
      <p:sp>
        <p:nvSpPr>
          <p:cNvPr id="1017" name="Google Shape;1017;p5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018" name="Google Shape;1018;p5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019" name="Google Shape;1019;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 name="Google Shape;103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1" name="Google Shape;1031;p5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1032" name="Google Shape;1032;p5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1033" name="Google Shape;1033;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55: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9164D"/>
              </a:buClr>
              <a:buSzPts val="1200"/>
              <a:buFont typeface="Arial"/>
              <a:buNone/>
            </a:pPr>
            <a:r>
              <a:rPr b="1" lang="fr" sz="1200">
                <a:solidFill>
                  <a:srgbClr val="09164D"/>
                </a:solidFill>
                <a:latin typeface="Arial"/>
                <a:ea typeface="Arial"/>
                <a:cs typeface="Arial"/>
                <a:sym typeface="Arial"/>
              </a:rPr>
              <a:t>READ THE SLIDE </a:t>
            </a:r>
            <a:endParaRPr/>
          </a:p>
          <a:p>
            <a:pPr indent="0" lvl="0" marL="0" rtl="0" algn="l">
              <a:lnSpc>
                <a:spcPct val="100000"/>
              </a:lnSpc>
              <a:spcBef>
                <a:spcPts val="240"/>
              </a:spcBef>
              <a:spcAft>
                <a:spcPts val="0"/>
              </a:spcAft>
              <a:buClr>
                <a:srgbClr val="09164D"/>
              </a:buClr>
              <a:buSzPts val="1200"/>
              <a:buFont typeface="Arial"/>
              <a:buNone/>
            </a:pPr>
            <a:r>
              <a:rPr b="1" lang="fr" sz="1200">
                <a:solidFill>
                  <a:srgbClr val="09164D"/>
                </a:solidFill>
                <a:latin typeface="Arial"/>
                <a:ea typeface="Arial"/>
                <a:cs typeface="Arial"/>
                <a:sym typeface="Arial"/>
              </a:rPr>
              <a:t>SAY:</a:t>
            </a:r>
            <a:endParaRPr/>
          </a:p>
          <a:p>
            <a:pPr indent="0" lvl="0" marL="0" rtl="0" algn="l">
              <a:lnSpc>
                <a:spcPct val="100000"/>
              </a:lnSpc>
              <a:spcBef>
                <a:spcPts val="240"/>
              </a:spcBef>
              <a:spcAft>
                <a:spcPts val="0"/>
              </a:spcAft>
              <a:buClr>
                <a:srgbClr val="09164D"/>
              </a:buClr>
              <a:buSzPts val="1200"/>
              <a:buFont typeface="Arial"/>
              <a:buNone/>
            </a:pPr>
            <a:r>
              <a:rPr lang="fr" sz="1200">
                <a:solidFill>
                  <a:srgbClr val="09164D"/>
                </a:solidFill>
                <a:latin typeface="Arial"/>
                <a:ea typeface="Arial"/>
                <a:cs typeface="Arial"/>
                <a:sym typeface="Arial"/>
              </a:rPr>
              <a:t>Remember to implement the improvement plan in a timely manner, including ongoing operation and maintenance of infrastructure.</a:t>
            </a:r>
            <a:endParaRPr/>
          </a:p>
          <a:p>
            <a:pPr indent="0" lvl="0" marL="0" rtl="0" algn="l">
              <a:lnSpc>
                <a:spcPct val="100000"/>
              </a:lnSpc>
              <a:spcBef>
                <a:spcPts val="240"/>
              </a:spcBef>
              <a:spcAft>
                <a:spcPts val="0"/>
              </a:spcAft>
              <a:buSzPts val="1400"/>
              <a:buNone/>
            </a:pPr>
            <a:r>
              <a:t/>
            </a:r>
            <a:endParaRPr sz="1200">
              <a:solidFill>
                <a:srgbClr val="09164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65" name="Google Shape;1065;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4" name="Google Shape;107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SLIDE</a:t>
            </a:r>
            <a:endParaRPr/>
          </a:p>
        </p:txBody>
      </p:sp>
      <p:sp>
        <p:nvSpPr>
          <p:cNvPr id="1075" name="Google Shape;1075;p5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076" name="Google Shape;1076;p5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077" name="Google Shape;1077;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57: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3" name="Google Shape;1083;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800">
                <a:latin typeface="Arial"/>
                <a:ea typeface="Arial"/>
                <a:cs typeface="Arial"/>
                <a:sym typeface="Arial"/>
              </a:rPr>
              <a:t>READ THE SLIDE</a:t>
            </a:r>
            <a:endParaRPr/>
          </a:p>
          <a:p>
            <a:pPr indent="0" lvl="0" marL="0" rtl="0" algn="l">
              <a:lnSpc>
                <a:spcPct val="100000"/>
              </a:lnSpc>
              <a:spcBef>
                <a:spcPts val="0"/>
              </a:spcBef>
              <a:spcAft>
                <a:spcPts val="0"/>
              </a:spcAft>
              <a:buSzPts val="1400"/>
              <a:buNone/>
            </a:pPr>
            <a:r>
              <a:rPr b="1" lang="fr" sz="1800">
                <a:latin typeface="Arial"/>
                <a:ea typeface="Arial"/>
                <a:cs typeface="Arial"/>
                <a:sym typeface="Arial"/>
              </a:rPr>
              <a:t>SAY:</a:t>
            </a:r>
            <a:endParaRPr/>
          </a:p>
          <a:p>
            <a:pPr indent="0" lvl="0" marL="0" rtl="0" algn="l">
              <a:lnSpc>
                <a:spcPct val="100000"/>
              </a:lnSpc>
              <a:spcBef>
                <a:spcPts val="0"/>
              </a:spcBef>
              <a:spcAft>
                <a:spcPts val="0"/>
              </a:spcAft>
              <a:buSzPts val="1400"/>
              <a:buNone/>
            </a:pPr>
            <a:r>
              <a:rPr b="1" lang="fr" sz="1800">
                <a:latin typeface="Arial"/>
                <a:ea typeface="Arial"/>
                <a:cs typeface="Arial"/>
                <a:sym typeface="Arial"/>
              </a:rPr>
              <a:t>Improvement planning</a:t>
            </a:r>
            <a:r>
              <a:rPr lang="fr" sz="1800">
                <a:latin typeface="Arial"/>
                <a:ea typeface="Arial"/>
                <a:cs typeface="Arial"/>
                <a:sym typeface="Arial"/>
              </a:rPr>
              <a:t> should achieve step-wise, incremental improvement with a particular focus on the highest risks, so that limited resources can be used most effectively. </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fr" sz="1800">
                <a:latin typeface="Arial"/>
                <a:ea typeface="Arial"/>
                <a:cs typeface="Arial"/>
                <a:sym typeface="Arial"/>
              </a:rPr>
              <a:t>A stepwise approach to full implementation of an optimal solution is often needed due to resource constraints and/or budgetary planning cycles.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marR="0" rtl="0" algn="l">
              <a:lnSpc>
                <a:spcPct val="115000"/>
              </a:lnSpc>
              <a:spcBef>
                <a:spcPts val="0"/>
              </a:spcBef>
              <a:spcAft>
                <a:spcPts val="0"/>
              </a:spcAft>
              <a:buSzPts val="1400"/>
              <a:buNone/>
            </a:pPr>
            <a:r>
              <a:rPr lang="fr" sz="1800">
                <a:latin typeface="Arial"/>
                <a:ea typeface="Arial"/>
                <a:cs typeface="Arial"/>
                <a:sym typeface="Arial"/>
              </a:rPr>
              <a:t>Such an approach should consider what can be done immediately to reduce the risk level given the available resources (often referred to as “quick wins”). Such measures may provide a small but immediate improvement in risk management, whilst longer-term improvement measures can be planned and delivered in parallel which ultimately will reduce the risk level to the desired and acceptable level.</a:t>
            </a:r>
            <a:endParaRPr sz="1800">
              <a:latin typeface="Arial"/>
              <a:ea typeface="Arial"/>
              <a:cs typeface="Arial"/>
              <a:sym typeface="Arial"/>
            </a:endParaRPr>
          </a:p>
          <a:p>
            <a:pPr indent="0" lvl="0" marL="0" marR="0" rtl="0" algn="l">
              <a:lnSpc>
                <a:spcPct val="115000"/>
              </a:lnSpc>
              <a:spcBef>
                <a:spcPts val="0"/>
              </a:spcBef>
              <a:spcAft>
                <a:spcPts val="0"/>
              </a:spcAft>
              <a:buSzPts val="1400"/>
              <a:buNone/>
            </a:pPr>
            <a:r>
              <a:rPr lang="fr" sz="1800">
                <a:latin typeface="Arial"/>
                <a:ea typeface="Arial"/>
                <a:cs typeface="Arial"/>
                <a:sym typeface="Arial"/>
              </a:rPr>
              <a:t>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fr" sz="1400"/>
              <a:t>It is recommended not to plan any activities beyond 6 months as these are likely to be forgotten. Focus on 1 month, 3 months, 6 months. Review again in 6 months (Step 5) and reassess what needs doing. </a:t>
            </a:r>
            <a:endParaRPr/>
          </a:p>
          <a:p>
            <a:pPr indent="0" lvl="0" marL="0" rtl="0" algn="l">
              <a:lnSpc>
                <a:spcPct val="100000"/>
              </a:lnSpc>
              <a:spcBef>
                <a:spcPts val="0"/>
              </a:spcBef>
              <a:spcAft>
                <a:spcPts val="0"/>
              </a:spcAft>
              <a:buSzPts val="1400"/>
              <a:buNone/>
            </a:pPr>
            <a:r>
              <a:t/>
            </a:r>
            <a:endParaRPr/>
          </a:p>
        </p:txBody>
      </p:sp>
      <p:sp>
        <p:nvSpPr>
          <p:cNvPr id="1084" name="Google Shape;1084;p5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085" name="Google Shape;1085;p5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086" name="Google Shape;1086;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5" name="Google Shape;1105;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800"/>
              <a:buFont typeface="Noto Sans Symbols"/>
              <a:buNone/>
            </a:pPr>
            <a:r>
              <a:rPr b="1" lang="fr" sz="1800">
                <a:latin typeface="Arial"/>
                <a:ea typeface="Arial"/>
                <a:cs typeface="Arial"/>
                <a:sym typeface="Arial"/>
              </a:rPr>
              <a:t>READ THE SLIDE</a:t>
            </a:r>
            <a:endParaRPr/>
          </a:p>
          <a:p>
            <a:pPr indent="0" lvl="0" marL="0" marR="0" rtl="0" algn="l">
              <a:lnSpc>
                <a:spcPct val="115000"/>
              </a:lnSpc>
              <a:spcBef>
                <a:spcPts val="0"/>
              </a:spcBef>
              <a:spcAft>
                <a:spcPts val="0"/>
              </a:spcAft>
              <a:buClr>
                <a:schemeClr val="dk1"/>
              </a:buClr>
              <a:buSzPts val="1800"/>
              <a:buFont typeface="Noto Sans Symbols"/>
              <a:buNone/>
            </a:pPr>
            <a:r>
              <a:rPr b="1" lang="fr" sz="1800">
                <a:latin typeface="Arial"/>
                <a:ea typeface="Arial"/>
                <a:cs typeface="Arial"/>
                <a:sym typeface="Arial"/>
              </a:rPr>
              <a:t>SAY:</a:t>
            </a:r>
            <a:endParaRPr/>
          </a:p>
          <a:p>
            <a:pPr indent="0" lvl="0" marL="0" marR="0" rtl="0" algn="l">
              <a:lnSpc>
                <a:spcPct val="115000"/>
              </a:lnSpc>
              <a:spcBef>
                <a:spcPts val="0"/>
              </a:spcBef>
              <a:spcAft>
                <a:spcPts val="0"/>
              </a:spcAft>
              <a:buClr>
                <a:schemeClr val="dk1"/>
              </a:buClr>
              <a:buSzPts val="1800"/>
              <a:buFont typeface="Noto Sans Symbols"/>
              <a:buNone/>
            </a:pPr>
            <a:r>
              <a:rPr lang="fr" sz="1800">
                <a:latin typeface="Arial"/>
                <a:ea typeface="Arial"/>
                <a:cs typeface="Arial"/>
                <a:sym typeface="Arial"/>
              </a:rPr>
              <a:t>When thinking about improvements, consider: </a:t>
            </a:r>
            <a:endParaRPr/>
          </a:p>
          <a:p>
            <a:pPr indent="-342900" lvl="0" marL="342900" marR="0" rtl="0" algn="l">
              <a:lnSpc>
                <a:spcPct val="115000"/>
              </a:lnSpc>
              <a:spcBef>
                <a:spcPts val="0"/>
              </a:spcBef>
              <a:spcAft>
                <a:spcPts val="0"/>
              </a:spcAft>
              <a:buClr>
                <a:schemeClr val="dk1"/>
              </a:buClr>
              <a:buSzPts val="1800"/>
              <a:buFont typeface="Noto Sans Symbols"/>
              <a:buChar char="∙"/>
            </a:pPr>
            <a:r>
              <a:rPr lang="fr" sz="1800">
                <a:latin typeface="Arial"/>
                <a:ea typeface="Arial"/>
                <a:cs typeface="Arial"/>
                <a:sym typeface="Arial"/>
              </a:rPr>
              <a:t>How have neighbouring facilities responded to similar issues? </a:t>
            </a:r>
            <a:endParaRPr sz="1800">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00"/>
              <a:buFont typeface="Noto Sans Symbols"/>
              <a:buChar char="∙"/>
            </a:pPr>
            <a:r>
              <a:rPr lang="fr" sz="1800">
                <a:latin typeface="Arial"/>
                <a:ea typeface="Arial"/>
                <a:cs typeface="Arial"/>
                <a:sym typeface="Arial"/>
              </a:rPr>
              <a:t>Are there local or national examples to learn from? </a:t>
            </a:r>
            <a:endParaRPr sz="1800">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00"/>
              <a:buFont typeface="Noto Sans Symbols"/>
              <a:buChar char="∙"/>
            </a:pPr>
            <a:r>
              <a:rPr lang="fr" sz="1800">
                <a:latin typeface="Arial"/>
                <a:ea typeface="Arial"/>
                <a:cs typeface="Arial"/>
                <a:sym typeface="Arial"/>
              </a:rPr>
              <a:t>Does the facility need to bring in external expertise (e.g. an engineer) to help develop solutions and/or carry out the improvements?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106" name="Google Shape;1106;p5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07" name="Google Shape;1107;p5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108" name="Google Shape;1108;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0" name="Google Shape;1130;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I want you to shout out answers. What are the immediate improvements (low cost), medium term and longer term/more expensive improvements that could be made? </a:t>
            </a:r>
            <a:endParaRPr/>
          </a:p>
          <a:p>
            <a:pPr indent="0" lvl="0" marL="0" rtl="0" algn="l">
              <a:lnSpc>
                <a:spcPct val="100000"/>
              </a:lnSpc>
              <a:spcBef>
                <a:spcPts val="0"/>
              </a:spcBef>
              <a:spcAft>
                <a:spcPts val="0"/>
              </a:spcAft>
              <a:buSzPts val="1400"/>
              <a:buNone/>
            </a:pPr>
            <a:r>
              <a:rPr lang="fr"/>
              <a:t>Think about what risk score you gave to this in the previous exercise? How would that affect the improvement plan? (Is this considered a problem that requires immediate action? What is the cost of inaction?) </a:t>
            </a:r>
            <a:endParaRPr/>
          </a:p>
          <a:p>
            <a:pPr indent="0" lvl="0" marL="0" rtl="0" algn="l">
              <a:lnSpc>
                <a:spcPct val="100000"/>
              </a:lnSpc>
              <a:spcBef>
                <a:spcPts val="0"/>
              </a:spcBef>
              <a:spcAft>
                <a:spcPts val="0"/>
              </a:spcAft>
              <a:buSzPts val="1400"/>
              <a:buNone/>
            </a:pPr>
            <a:r>
              <a:t/>
            </a:r>
            <a:endParaRPr/>
          </a:p>
        </p:txBody>
      </p:sp>
      <p:sp>
        <p:nvSpPr>
          <p:cNvPr id="1131" name="Google Shape;1131;p5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32" name="Google Shape;1132;p5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133" name="Google Shape;1133;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take a few moments to read the slide, would anyone like to read this aloud to the rest of the group?</a:t>
            </a:r>
            <a:endParaRPr/>
          </a:p>
          <a:p>
            <a:pPr indent="0" lvl="0" marL="0" rtl="0" algn="l">
              <a:lnSpc>
                <a:spcPct val="100000"/>
              </a:lnSpc>
              <a:spcBef>
                <a:spcPts val="0"/>
              </a:spcBef>
              <a:spcAft>
                <a:spcPts val="0"/>
              </a:spcAft>
              <a:buSzPts val="1400"/>
              <a:buNone/>
            </a:pPr>
            <a:r>
              <a:rPr lang="fr"/>
              <a:t>This quote illustrates perfectly the purpose and benefits of using WASH FIT. </a:t>
            </a:r>
            <a:endParaRPr/>
          </a:p>
        </p:txBody>
      </p:sp>
      <p:sp>
        <p:nvSpPr>
          <p:cNvPr id="227" name="Google Shape;227;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228" name="Google Shape;228;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229" name="Google Shape;2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7" name="Google Shape;114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SLIDE</a:t>
            </a:r>
            <a:endParaRPr/>
          </a:p>
        </p:txBody>
      </p:sp>
      <p:sp>
        <p:nvSpPr>
          <p:cNvPr id="1148" name="Google Shape;1148;p6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49" name="Google Shape;1149;p6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150" name="Google Shape;1150;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61: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 name="Google Shape;117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This facility in Indonesia is the same as the one showing the alternative risk prioritization method. One of the simple, low cost improvements identified was to tidy up waste at the facility. </a:t>
            </a:r>
            <a:endParaRPr/>
          </a:p>
        </p:txBody>
      </p:sp>
      <p:sp>
        <p:nvSpPr>
          <p:cNvPr id="1174" name="Google Shape;1174;p6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75" name="Google Shape;1175;p6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176" name="Google Shape;1176;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p62: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3" name="Google Shape;1193;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These are examples from a rural primary health care facility with limited resources. They had limited capacity for the “big ticket items” so focused on small manageable things that they could do without external help. </a:t>
            </a:r>
            <a:endParaRPr/>
          </a:p>
        </p:txBody>
      </p:sp>
      <p:sp>
        <p:nvSpPr>
          <p:cNvPr id="1194" name="Google Shape;1194;p6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95" name="Google Shape;1195;p6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196" name="Google Shape;1196;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63: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3" name="Google Shape;1213;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These are examples from a rural primary health care facility with limited resources. They had limited capacity for the “big ticket items” so focused on small manageable things that they could do without external help. </a:t>
            </a:r>
            <a:endParaRPr/>
          </a:p>
        </p:txBody>
      </p:sp>
      <p:sp>
        <p:nvSpPr>
          <p:cNvPr id="1214" name="Google Shape;1214;p6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215" name="Google Shape;1215;p6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216" name="Google Shape;1216;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64: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3" name="Google Shape;1233;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factsheets provide guidance for users wishing to focus improvements in a particular area. They include notes on how to adapt the process (e.g. what other expertise or staff are needed if you are focusing on climate?) as well as suggested interventions for making improvements. </a:t>
            </a:r>
            <a:endParaRPr/>
          </a:p>
        </p:txBody>
      </p:sp>
      <p:sp>
        <p:nvSpPr>
          <p:cNvPr id="1234" name="Google Shape;1234;p6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235" name="Google Shape;1235;p6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236" name="Google Shape;1236;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9" name="Google Shape;125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0" name="Google Shape;1260;p6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1261" name="Google Shape;1261;p6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1262" name="Google Shape;1262;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66: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3" name="Google Shape;1293;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4" name="Google Shape;1294;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67: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4" name="Google Shape;130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fr" sz="1200"/>
              <a:t>READ THE SLIDE</a:t>
            </a:r>
            <a:endParaRPr/>
          </a:p>
          <a:p>
            <a:pPr indent="0" lvl="0" marL="0" rtl="0" algn="l">
              <a:lnSpc>
                <a:spcPct val="100000"/>
              </a:lnSpc>
              <a:spcBef>
                <a:spcPts val="0"/>
              </a:spcBef>
              <a:spcAft>
                <a:spcPts val="0"/>
              </a:spcAft>
              <a:buClr>
                <a:schemeClr val="dk1"/>
              </a:buClr>
              <a:buSzPts val="1200"/>
              <a:buFont typeface="Calibri"/>
              <a:buNone/>
            </a:pPr>
            <a:r>
              <a:rPr b="1" lang="fr" sz="1200"/>
              <a:t>SAY:</a:t>
            </a:r>
            <a:endParaRPr/>
          </a:p>
          <a:p>
            <a:pPr indent="-521528" lvl="0" marL="521528" rtl="0" algn="l">
              <a:lnSpc>
                <a:spcPct val="100000"/>
              </a:lnSpc>
              <a:spcBef>
                <a:spcPts val="0"/>
              </a:spcBef>
              <a:spcAft>
                <a:spcPts val="0"/>
              </a:spcAft>
              <a:buClr>
                <a:schemeClr val="dk1"/>
              </a:buClr>
              <a:buSzPts val="1200"/>
              <a:buFont typeface="Calibri"/>
              <a:buChar char="•"/>
            </a:pPr>
            <a:r>
              <a:rPr lang="fr" sz="1200"/>
              <a:t>Monitoring confirms progress towards reaching the targets of each domain </a:t>
            </a:r>
            <a:endParaRPr/>
          </a:p>
          <a:p>
            <a:pPr indent="-521528" lvl="0" marL="521528" rtl="0" algn="l">
              <a:lnSpc>
                <a:spcPct val="100000"/>
              </a:lnSpc>
              <a:spcBef>
                <a:spcPts val="0"/>
              </a:spcBef>
              <a:spcAft>
                <a:spcPts val="0"/>
              </a:spcAft>
              <a:buClr>
                <a:schemeClr val="dk1"/>
              </a:buClr>
              <a:buSzPts val="1200"/>
              <a:buFont typeface="Calibri"/>
              <a:buChar char="•"/>
            </a:pPr>
            <a:r>
              <a:rPr lang="fr" sz="1200"/>
              <a:t>Build monitoring into staff job descriptions</a:t>
            </a:r>
            <a:endParaRPr/>
          </a:p>
          <a:p>
            <a:pPr indent="-521528" lvl="0" marL="521528" rtl="0" algn="l">
              <a:lnSpc>
                <a:spcPct val="100000"/>
              </a:lnSpc>
              <a:spcBef>
                <a:spcPts val="0"/>
              </a:spcBef>
              <a:spcAft>
                <a:spcPts val="0"/>
              </a:spcAft>
              <a:buClr>
                <a:schemeClr val="dk1"/>
              </a:buClr>
              <a:buSzPts val="1200"/>
              <a:buFont typeface="Calibri"/>
              <a:buChar char="•"/>
            </a:pPr>
            <a:r>
              <a:rPr lang="fr" sz="1200"/>
              <a:t>Ensure there is a monitoring lead and that the health facility manager is engaged</a:t>
            </a:r>
            <a:endParaRPr/>
          </a:p>
          <a:p>
            <a:pPr indent="-521528" lvl="0" marL="521528" rtl="0" algn="l">
              <a:lnSpc>
                <a:spcPct val="100000"/>
              </a:lnSpc>
              <a:spcBef>
                <a:spcPts val="0"/>
              </a:spcBef>
              <a:spcAft>
                <a:spcPts val="0"/>
              </a:spcAft>
              <a:buClr>
                <a:schemeClr val="dk1"/>
              </a:buClr>
              <a:buSzPts val="1200"/>
              <a:buFont typeface="Calibri"/>
              <a:buChar char="•"/>
            </a:pPr>
            <a:r>
              <a:rPr lang="fr" sz="1200"/>
              <a:t>Primary aim is to  improve processes internally  but sharing of results with district and other stakeholders is important for long-term change</a:t>
            </a:r>
            <a:endParaRPr/>
          </a:p>
          <a:p>
            <a:pPr indent="-521528" lvl="0" marL="521528" rtl="0" algn="l">
              <a:lnSpc>
                <a:spcPct val="100000"/>
              </a:lnSpc>
              <a:spcBef>
                <a:spcPts val="0"/>
              </a:spcBef>
              <a:spcAft>
                <a:spcPts val="0"/>
              </a:spcAft>
              <a:buClr>
                <a:schemeClr val="dk1"/>
              </a:buClr>
              <a:buSzPts val="1200"/>
              <a:buFont typeface="Calibri"/>
              <a:buChar char="•"/>
            </a:pPr>
            <a:r>
              <a:rPr lang="fr" sz="1200"/>
              <a:t>Monitoring is not about blaming, but about recognizing improvements and addressing ongoing problems</a:t>
            </a:r>
            <a:endParaRPr/>
          </a:p>
        </p:txBody>
      </p:sp>
      <p:sp>
        <p:nvSpPr>
          <p:cNvPr id="1305" name="Google Shape;1305;p6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1306" name="Google Shape;1306;p6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1307" name="Google Shape;1307;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68:notes"/>
          <p:cNvSpPr/>
          <p:nvPr>
            <p:ph idx="2" type="sldImg"/>
          </p:nvPr>
        </p:nvSpPr>
        <p:spPr>
          <a:xfrm>
            <a:off x="57150" y="738188"/>
            <a:ext cx="6548438" cy="36845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5" name="Google Shape;131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0"/>
              </a:spcBef>
              <a:spcAft>
                <a:spcPts val="0"/>
              </a:spcAft>
              <a:buClr>
                <a:schemeClr val="dk1"/>
              </a:buClr>
              <a:buSzPts val="1200"/>
              <a:buFont typeface="Calibri"/>
              <a:buNone/>
            </a:pPr>
            <a:r>
              <a:rPr lang="fr"/>
              <a:t>This exercise is designed to consolidate learning from the previous section. Who will come forward to play each role? You can use everything you have heard, learned already as your script!</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800"/>
              <a:buFont typeface="Quattrocento Sans"/>
              <a:buNone/>
            </a:pPr>
            <a:r>
              <a:rPr b="1" lang="fr" sz="1800">
                <a:latin typeface="Quattrocento Sans"/>
                <a:ea typeface="Quattrocento Sans"/>
                <a:cs typeface="Quattrocento Sans"/>
                <a:sym typeface="Quattrocento Sans"/>
              </a:rPr>
              <a:t>NOTE FOR TRAINER:</a:t>
            </a:r>
            <a:endParaRPr/>
          </a:p>
          <a:p>
            <a:pPr indent="0" lvl="0" marL="0" marR="0" rtl="0" algn="l">
              <a:lnSpc>
                <a:spcPct val="100000"/>
              </a:lnSpc>
              <a:spcBef>
                <a:spcPts val="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If nobody is forthcoming with explanations, try probing or stimulating them e.g. a manager may focus on how cross cutting WASH FIT is to sell the benefits of WASH FIT. </a:t>
            </a:r>
            <a:endParaRPr/>
          </a:p>
          <a:p>
            <a:pPr indent="0" lvl="0" marL="0" marR="0" rtl="0" algn="l">
              <a:lnSpc>
                <a:spcPct val="100000"/>
              </a:lnSpc>
              <a:spcBef>
                <a:spcPts val="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For example:</a:t>
            </a:r>
            <a:endParaRPr/>
          </a:p>
          <a:p>
            <a:pPr indent="0" lvl="0" marL="0" marR="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It includes guidance to adapt the tool for use in additional settings including rudimentary or temporary emergency health care facilities, larger facilities (e.g., regional or district hospitals), and those in middle-income settings where higher levels of services are sought. </a:t>
            </a:r>
            <a:endParaRPr/>
          </a:p>
          <a:p>
            <a:pPr indent="0" lvl="0" marL="0" marR="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WASH FIT 2.0 has a greater focus on climate resilience and change mitigation strategies such as water conservation, waste reduction and low-carbon energy.</a:t>
            </a:r>
            <a:r>
              <a:rPr lang="fr" sz="1800"/>
              <a:t> </a:t>
            </a:r>
            <a:endParaRPr/>
          </a:p>
          <a:p>
            <a:pPr indent="0" lvl="0" marL="0" marR="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Through each of the five steps of WASH FIT from forming the team to continual improvements, specific guidance and examples are provided on how to ensure planning and decision making, assessments, infrastructure improvements and hygiene behaviours consider and include the needs of women, children, minorities, those with disabilities and other important but often overlooked stakeholders.</a:t>
            </a:r>
            <a:r>
              <a:rPr lang="fr" sz="1800"/>
              <a:t> </a:t>
            </a:r>
            <a:endParaRPr/>
          </a:p>
          <a:p>
            <a:pPr indent="0" lvl="0" marL="0" marR="0" rtl="0" algn="l">
              <a:lnSpc>
                <a:spcPct val="100000"/>
              </a:lnSpc>
              <a:spcBef>
                <a:spcPts val="0"/>
              </a:spcBef>
              <a:spcAft>
                <a:spcPts val="0"/>
              </a:spcAft>
              <a:buClr>
                <a:schemeClr val="dk1"/>
              </a:buClr>
              <a:buSzPts val="1200"/>
              <a:buFont typeface="Calibri"/>
              <a:buNone/>
            </a:pPr>
            <a:r>
              <a:rPr lang="fr" sz="1200">
                <a:solidFill>
                  <a:schemeClr val="dk1"/>
                </a:solidFill>
                <a:latin typeface="Calibri"/>
                <a:ea typeface="Calibri"/>
                <a:cs typeface="Calibri"/>
                <a:sym typeface="Calibri"/>
              </a:rPr>
              <a:t>It addresses additional WASH-related aspects of health care facilities, namely energy, vector control and occupational health. And it provides links to other resources tools that can help with the whole WASH FIT process including training.</a:t>
            </a:r>
            <a:r>
              <a:rPr lang="fr" sz="1800"/>
              <a:t>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316" name="Google Shape;1316;p6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solidFill>
                  <a:srgbClr val="000000"/>
                </a:solidFill>
              </a:rPr>
              <a:t>World Health Organization</a:t>
            </a:r>
            <a:endParaRPr/>
          </a:p>
        </p:txBody>
      </p:sp>
      <p:sp>
        <p:nvSpPr>
          <p:cNvPr id="1317" name="Google Shape;1317;p6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solidFill>
                  <a:srgbClr val="000000"/>
                </a:solidFill>
              </a:rPr>
              <a:t>3 May, 2022</a:t>
            </a:r>
            <a:endParaRPr>
              <a:solidFill>
                <a:srgbClr val="000000"/>
              </a:solidFill>
            </a:endParaRPr>
          </a:p>
        </p:txBody>
      </p:sp>
      <p:sp>
        <p:nvSpPr>
          <p:cNvPr id="1318" name="Google Shape;1318;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solidFill>
                  <a:srgbClr val="000000"/>
                </a:solidFill>
              </a:rPr>
              <a:t>‹#›</a:t>
            </a:fld>
            <a:endParaRPr>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4" name="Google Shape;1334;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what do you think needs to happens outside of the facility for WASH FIT to succeed? Shout out some answers</a:t>
            </a:r>
            <a:endParaRPr/>
          </a:p>
          <a:p>
            <a:pPr indent="0" lvl="0" marL="0" rtl="0" algn="l">
              <a:lnSpc>
                <a:spcPct val="100000"/>
              </a:lnSpc>
              <a:spcBef>
                <a:spcPts val="0"/>
              </a:spcBef>
              <a:spcAft>
                <a:spcPts val="0"/>
              </a:spcAft>
              <a:buSzPts val="1400"/>
              <a:buNone/>
            </a:pPr>
            <a:r>
              <a:rPr b="1" lang="fr"/>
              <a:t>NOTE FOR TRAINER:</a:t>
            </a:r>
            <a:endParaRPr/>
          </a:p>
          <a:p>
            <a:pPr indent="0" lvl="0" marL="0" rtl="0" algn="l">
              <a:lnSpc>
                <a:spcPct val="100000"/>
              </a:lnSpc>
              <a:spcBef>
                <a:spcPts val="0"/>
              </a:spcBef>
              <a:spcAft>
                <a:spcPts val="0"/>
              </a:spcAft>
              <a:buSzPts val="1400"/>
              <a:buNone/>
            </a:pPr>
            <a:r>
              <a:rPr lang="fr"/>
              <a:t>Answers are presented on the next slide followed by slides which explain each component in more detail. You may not have time to go into detail on these slides, and may want to select a few slides that are most relevant to the local context. </a:t>
            </a:r>
            <a:endParaRPr/>
          </a:p>
        </p:txBody>
      </p:sp>
      <p:sp>
        <p:nvSpPr>
          <p:cNvPr id="1335" name="Google Shape;1335;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A </a:t>
            </a:r>
            <a:r>
              <a:rPr b="1" lang="fr"/>
              <a:t>framework</a:t>
            </a:r>
            <a:r>
              <a:rPr lang="fr"/>
              <a:t>: </a:t>
            </a:r>
            <a:r>
              <a:rPr lang="fr" sz="1400">
                <a:latin typeface="Arial"/>
                <a:ea typeface="Arial"/>
                <a:cs typeface="Arial"/>
                <a:sym typeface="Arial"/>
              </a:rPr>
              <a:t>to develop, monitor and continuously implement an improvement plan and prioritize specific WASH actions that are climate resilient, equitable and inclusive. U</a:t>
            </a:r>
            <a:r>
              <a:rPr lang="fr"/>
              <a:t>sers are encouraged to use and adapt the framework to suit their needs. It can be used as it is or selected elements integrated into existing quality improvement programmes.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420"/>
              </a:spcBef>
              <a:spcAft>
                <a:spcPts val="0"/>
              </a:spcAft>
              <a:buClr>
                <a:schemeClr val="dk1"/>
              </a:buClr>
              <a:buSzPts val="1400"/>
              <a:buFont typeface="Arial"/>
              <a:buNone/>
            </a:pPr>
            <a:r>
              <a:rPr lang="fr" sz="1400">
                <a:latin typeface="Arial"/>
                <a:ea typeface="Arial"/>
                <a:cs typeface="Arial"/>
                <a:sym typeface="Arial"/>
              </a:rPr>
              <a:t>A </a:t>
            </a:r>
            <a:r>
              <a:rPr b="1" lang="fr" sz="1400">
                <a:latin typeface="Arial"/>
                <a:ea typeface="Arial"/>
                <a:cs typeface="Arial"/>
                <a:sym typeface="Arial"/>
              </a:rPr>
              <a:t>planning </a:t>
            </a:r>
            <a:r>
              <a:rPr lang="fr" sz="1400">
                <a:latin typeface="Arial"/>
                <a:ea typeface="Arial"/>
                <a:cs typeface="Arial"/>
                <a:sym typeface="Arial"/>
              </a:rPr>
              <a:t>and </a:t>
            </a:r>
            <a:r>
              <a:rPr b="1" lang="fr" sz="1400">
                <a:latin typeface="Arial"/>
                <a:ea typeface="Arial"/>
                <a:cs typeface="Arial"/>
                <a:sym typeface="Arial"/>
              </a:rPr>
              <a:t>implementation </a:t>
            </a:r>
            <a:r>
              <a:rPr lang="fr" sz="1400">
                <a:latin typeface="Arial"/>
                <a:ea typeface="Arial"/>
                <a:cs typeface="Arial"/>
                <a:sym typeface="Arial"/>
              </a:rPr>
              <a:t>guide: to be used as </a:t>
            </a:r>
            <a:r>
              <a:rPr b="1" lang="fr" sz="1400">
                <a:latin typeface="Arial"/>
                <a:ea typeface="Arial"/>
                <a:cs typeface="Arial"/>
                <a:sym typeface="Arial"/>
              </a:rPr>
              <a:t>part of wider quality improvement efforts </a:t>
            </a:r>
            <a:r>
              <a:rPr lang="fr" sz="1400">
                <a:latin typeface="Arial"/>
                <a:ea typeface="Arial"/>
                <a:cs typeface="Arial"/>
                <a:sym typeface="Arial"/>
              </a:rPr>
              <a:t>and to meet local, national and/or global standards, </a:t>
            </a:r>
            <a:endParaRPr sz="1400">
              <a:latin typeface="Arial"/>
              <a:ea typeface="Arial"/>
              <a:cs typeface="Arial"/>
              <a:sym typeface="Arial"/>
            </a:endParaRPr>
          </a:p>
          <a:p>
            <a:pPr indent="0" lvl="0" marL="0" marR="0" rtl="0" algn="l">
              <a:lnSpc>
                <a:spcPct val="100000"/>
              </a:lnSpc>
              <a:spcBef>
                <a:spcPts val="420"/>
              </a:spcBef>
              <a:spcAft>
                <a:spcPts val="0"/>
              </a:spcAft>
              <a:buClr>
                <a:schemeClr val="dk1"/>
              </a:buClr>
              <a:buSzPts val="1400"/>
              <a:buFont typeface="Calibri"/>
              <a:buNone/>
            </a:pPr>
            <a:r>
              <a:t/>
            </a:r>
            <a:endParaRPr sz="1400">
              <a:latin typeface="Arial"/>
              <a:ea typeface="Arial"/>
              <a:cs typeface="Arial"/>
              <a:sym typeface="Arial"/>
            </a:endParaRPr>
          </a:p>
          <a:p>
            <a:pPr indent="0" lvl="0" marL="0" marR="0" rtl="0" algn="l">
              <a:lnSpc>
                <a:spcPct val="100000"/>
              </a:lnSpc>
              <a:spcBef>
                <a:spcPts val="420"/>
              </a:spcBef>
              <a:spcAft>
                <a:spcPts val="0"/>
              </a:spcAft>
              <a:buClr>
                <a:schemeClr val="dk1"/>
              </a:buClr>
              <a:buSzPts val="1400"/>
              <a:buFont typeface="Arial"/>
              <a:buNone/>
            </a:pPr>
            <a:r>
              <a:rPr lang="fr" sz="1400">
                <a:latin typeface="Arial"/>
                <a:ea typeface="Arial"/>
                <a:cs typeface="Arial"/>
                <a:sym typeface="Arial"/>
              </a:rPr>
              <a:t>A tool that supports IPC: precautions according to national guidelines/standard operating procedures (SOPs)</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420"/>
              </a:spcBef>
              <a:spcAft>
                <a:spcPts val="0"/>
              </a:spcAft>
              <a:buClr>
                <a:schemeClr val="dk1"/>
              </a:buClr>
              <a:buSzPts val="1200"/>
              <a:buFont typeface="Calibri"/>
              <a:buNone/>
            </a:pPr>
            <a:r>
              <a:rPr lang="fr"/>
              <a:t>A stimulus for </a:t>
            </a:r>
            <a:r>
              <a:rPr b="1" lang="fr"/>
              <a:t>collaboration</a:t>
            </a:r>
            <a:r>
              <a:rPr lang="fr"/>
              <a:t>: and b</a:t>
            </a:r>
            <a:r>
              <a:rPr lang="fr" sz="1400">
                <a:latin typeface="Arial"/>
                <a:ea typeface="Arial"/>
                <a:cs typeface="Arial"/>
                <a:sym typeface="Arial"/>
              </a:rPr>
              <a:t>rings together all those who share responsibility for providing WASH service. </a:t>
            </a:r>
            <a:endParaRPr/>
          </a:p>
          <a:p>
            <a:pPr indent="-285750" lvl="0" marL="285750" marR="0" rtl="0" algn="l">
              <a:lnSpc>
                <a:spcPct val="100000"/>
              </a:lnSpc>
              <a:spcBef>
                <a:spcPts val="360"/>
              </a:spcBef>
              <a:spcAft>
                <a:spcPts val="0"/>
              </a:spcAft>
              <a:buClr>
                <a:schemeClr val="dk1"/>
              </a:buClr>
              <a:buSzPts val="1200"/>
              <a:buFont typeface="Calibri"/>
              <a:buChar char="-"/>
            </a:pPr>
            <a:r>
              <a:rPr b="1" lang="fr"/>
              <a:t>Ask participants: </a:t>
            </a:r>
            <a:r>
              <a:rPr lang="fr"/>
              <a:t>who are the kinds of people that share responsibility for providing WASH services? </a:t>
            </a:r>
            <a:endParaRPr/>
          </a:p>
          <a:p>
            <a:pPr indent="0" lvl="0" marL="0" marR="0" rtl="0" algn="l">
              <a:lnSpc>
                <a:spcPct val="100000"/>
              </a:lnSpc>
              <a:spcBef>
                <a:spcPts val="420"/>
              </a:spcBef>
              <a:spcAft>
                <a:spcPts val="0"/>
              </a:spcAft>
              <a:buClr>
                <a:schemeClr val="dk1"/>
              </a:buClr>
              <a:buSzPts val="1200"/>
              <a:buFont typeface="Calibri"/>
              <a:buNone/>
            </a:pPr>
            <a:r>
              <a:rPr lang="fr"/>
              <a:t>	</a:t>
            </a:r>
            <a:r>
              <a:rPr b="1" lang="fr"/>
              <a:t>Answer</a:t>
            </a:r>
            <a:r>
              <a:rPr lang="fr"/>
              <a:t>: L</a:t>
            </a:r>
            <a:r>
              <a:rPr lang="fr" sz="1400">
                <a:latin typeface="Arial"/>
                <a:ea typeface="Arial"/>
                <a:cs typeface="Arial"/>
                <a:sym typeface="Arial"/>
              </a:rPr>
              <a:t>egislators/policymakers, district health officers, hospital administrators, water and sanitation engineers, climate and environmental specialists and users.</a:t>
            </a:r>
            <a:endParaRPr/>
          </a:p>
          <a:p>
            <a:pPr indent="0" lvl="0" marL="0" rtl="0" algn="l">
              <a:lnSpc>
                <a:spcPct val="100000"/>
              </a:lnSpc>
              <a:spcBef>
                <a:spcPts val="0"/>
              </a:spcBef>
              <a:spcAft>
                <a:spcPts val="0"/>
              </a:spcAft>
              <a:buSzPts val="1400"/>
              <a:buNone/>
            </a:pPr>
            <a:r>
              <a:t/>
            </a:r>
            <a:endParaRPr/>
          </a:p>
        </p:txBody>
      </p:sp>
      <p:sp>
        <p:nvSpPr>
          <p:cNvPr id="241" name="Google Shape;241;p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242" name="Google Shape;242;p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243" name="Google Shape;2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70: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3" name="Google Shape;134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1344" name="Google Shape;1344;p7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345" name="Google Shape;1345;p7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346" name="Google Shape;1346;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5" name="Google Shape;1355;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1356" name="Google Shape;1356;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9" name="Google Shape;1369;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lang="fr" sz="1800">
                <a:latin typeface="Arial"/>
                <a:ea typeface="Arial"/>
                <a:cs typeface="Arial"/>
                <a:sym typeface="Arial"/>
              </a:rPr>
              <a:t>READ THE SLIDE</a:t>
            </a:r>
            <a:endParaRPr/>
          </a:p>
          <a:p>
            <a:pPr indent="0" lvl="0" marL="0" marR="0" rtl="0" algn="l">
              <a:lnSpc>
                <a:spcPct val="100000"/>
              </a:lnSpc>
              <a:spcBef>
                <a:spcPts val="540"/>
              </a:spcBef>
              <a:spcAft>
                <a:spcPts val="0"/>
              </a:spcAft>
              <a:buClr>
                <a:schemeClr val="dk1"/>
              </a:buClr>
              <a:buSzPts val="1800"/>
              <a:buFont typeface="Arial"/>
              <a:buNone/>
            </a:pPr>
            <a:r>
              <a:rPr b="1" lang="fr" sz="1800">
                <a:latin typeface="Arial"/>
                <a:ea typeface="Arial"/>
                <a:cs typeface="Arial"/>
                <a:sym typeface="Arial"/>
              </a:rPr>
              <a:t>SAY:</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Training starts with </a:t>
            </a:r>
            <a:r>
              <a:rPr b="1" lang="fr" sz="1800">
                <a:latin typeface="Arial"/>
                <a:ea typeface="Arial"/>
                <a:cs typeface="Arial"/>
                <a:sym typeface="Arial"/>
              </a:rPr>
              <a:t>national level sensitization </a:t>
            </a:r>
            <a:r>
              <a:rPr lang="fr" sz="1800">
                <a:latin typeface="Arial"/>
                <a:ea typeface="Arial"/>
                <a:cs typeface="Arial"/>
                <a:sym typeface="Arial"/>
              </a:rPr>
              <a:t>to familiarize government officials and partners to the process and provide them with the skills needed to adapt the tool to the national context. Following this, a training of trainers may be run by the Ministry of Health, with support from partners, commonly WHO and UNICEF and NGOs</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The roster of trainers may then be responsible for cascading training from the national to district to facility level. Many facilities, particularly in rural areas, have high turnover of staff. Where this is common, contingency measures for training new staff should be in place to ensure a continuity of skills and knowledge.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Having a database of national trainers to continually build local capacity and support WASH FIT roll-out will be helpful.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370" name="Google Shape;1370;p7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371" name="Google Shape;1371;p7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372" name="Google Shape;1372;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7" name="Google Shape;1387;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1388" name="Google Shape;1388;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9" name="Google Shape;1399;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995"/>
              <a:buFont typeface="Calibri"/>
              <a:buNone/>
            </a:pPr>
            <a:r>
              <a:rPr b="1" lang="fr" sz="1995"/>
              <a:t>READ THE SLIDE</a:t>
            </a:r>
            <a:endParaRPr/>
          </a:p>
          <a:p>
            <a:pPr indent="0" lvl="0" marL="0" rtl="0" algn="l">
              <a:lnSpc>
                <a:spcPct val="100000"/>
              </a:lnSpc>
              <a:spcBef>
                <a:spcPts val="0"/>
              </a:spcBef>
              <a:spcAft>
                <a:spcPts val="0"/>
              </a:spcAft>
              <a:buClr>
                <a:schemeClr val="dk1"/>
              </a:buClr>
              <a:buSzPts val="1995"/>
              <a:buFont typeface="Calibri"/>
              <a:buNone/>
            </a:pPr>
            <a:r>
              <a:rPr b="1" lang="fr" sz="1995"/>
              <a:t>SAY:</a:t>
            </a:r>
            <a:endParaRPr/>
          </a:p>
          <a:p>
            <a:pPr indent="-342900" lvl="0" marL="342900" rtl="0" algn="l">
              <a:lnSpc>
                <a:spcPct val="100000"/>
              </a:lnSpc>
              <a:spcBef>
                <a:spcPts val="0"/>
              </a:spcBef>
              <a:spcAft>
                <a:spcPts val="0"/>
              </a:spcAft>
              <a:buClr>
                <a:schemeClr val="dk1"/>
              </a:buClr>
              <a:buSzPts val="1995"/>
              <a:buFont typeface="Calibri"/>
              <a:buChar char="-"/>
            </a:pPr>
            <a:r>
              <a:rPr lang="fr" sz="1995"/>
              <a:t>Supportive supervision can be done by district health (DH) management teams or integrated with existing monitoring efforts (quality, IPC, child &amp; maternal health). </a:t>
            </a:r>
            <a:endParaRPr/>
          </a:p>
          <a:p>
            <a:pPr indent="-342900" lvl="0" marL="342900" rtl="0" algn="l">
              <a:lnSpc>
                <a:spcPct val="100000"/>
              </a:lnSpc>
              <a:spcBef>
                <a:spcPts val="0"/>
              </a:spcBef>
              <a:spcAft>
                <a:spcPts val="0"/>
              </a:spcAft>
              <a:buClr>
                <a:schemeClr val="dk1"/>
              </a:buClr>
              <a:buSzPts val="1995"/>
              <a:buFont typeface="Calibri"/>
              <a:buChar char="-"/>
            </a:pPr>
            <a:r>
              <a:rPr lang="fr" sz="1995"/>
              <a:t>Responsible teams/organizations should conduct regular visits to WASH FIT facilities: </a:t>
            </a:r>
            <a:endParaRPr/>
          </a:p>
          <a:p>
            <a:pPr indent="-342900" lvl="1" marL="800100" rtl="0" algn="l">
              <a:lnSpc>
                <a:spcPct val="100000"/>
              </a:lnSpc>
              <a:spcBef>
                <a:spcPts val="0"/>
              </a:spcBef>
              <a:spcAft>
                <a:spcPts val="0"/>
              </a:spcAft>
              <a:buClr>
                <a:schemeClr val="dk1"/>
              </a:buClr>
              <a:buSzPts val="1995"/>
              <a:buFont typeface="Calibri"/>
              <a:buChar char="-"/>
            </a:pPr>
            <a:r>
              <a:rPr lang="fr" sz="1995"/>
              <a:t>To troubleshoot issues</a:t>
            </a:r>
            <a:endParaRPr/>
          </a:p>
          <a:p>
            <a:pPr indent="-342900" lvl="1" marL="800100" rtl="0" algn="l">
              <a:lnSpc>
                <a:spcPct val="100000"/>
              </a:lnSpc>
              <a:spcBef>
                <a:spcPts val="0"/>
              </a:spcBef>
              <a:spcAft>
                <a:spcPts val="0"/>
              </a:spcAft>
              <a:buClr>
                <a:schemeClr val="dk1"/>
              </a:buClr>
              <a:buSzPts val="1995"/>
              <a:buFont typeface="Calibri"/>
              <a:buChar char="-"/>
            </a:pPr>
            <a:r>
              <a:rPr lang="fr" sz="1995"/>
              <a:t>To Provide technical support </a:t>
            </a:r>
            <a:endParaRPr/>
          </a:p>
          <a:p>
            <a:pPr indent="-342900" lvl="1" marL="800100" rtl="0" algn="l">
              <a:lnSpc>
                <a:spcPct val="100000"/>
              </a:lnSpc>
              <a:spcBef>
                <a:spcPts val="0"/>
              </a:spcBef>
              <a:spcAft>
                <a:spcPts val="0"/>
              </a:spcAft>
              <a:buClr>
                <a:schemeClr val="dk1"/>
              </a:buClr>
              <a:buSzPts val="1995"/>
              <a:buFont typeface="Calibri"/>
              <a:buChar char="-"/>
            </a:pPr>
            <a:r>
              <a:rPr lang="fr" sz="1995"/>
              <a:t>To Conduct learning sessions &amp; exchange between facilities </a:t>
            </a:r>
            <a:endParaRPr/>
          </a:p>
          <a:p>
            <a:pPr indent="-342900" lvl="1" marL="800100" rtl="0" algn="l">
              <a:lnSpc>
                <a:spcPct val="100000"/>
              </a:lnSpc>
              <a:spcBef>
                <a:spcPts val="0"/>
              </a:spcBef>
              <a:spcAft>
                <a:spcPts val="0"/>
              </a:spcAft>
              <a:buClr>
                <a:schemeClr val="dk1"/>
              </a:buClr>
              <a:buSzPts val="1995"/>
              <a:buFont typeface="Calibri"/>
              <a:buChar char="-"/>
            </a:pPr>
            <a:r>
              <a:rPr lang="fr" sz="1995"/>
              <a:t>Can be conducted remotely or in person </a:t>
            </a:r>
            <a:endParaRPr/>
          </a:p>
          <a:p>
            <a:pPr indent="-342900" lvl="1" marL="800100" rtl="0" algn="l">
              <a:lnSpc>
                <a:spcPct val="100000"/>
              </a:lnSpc>
              <a:spcBef>
                <a:spcPts val="0"/>
              </a:spcBef>
              <a:spcAft>
                <a:spcPts val="0"/>
              </a:spcAft>
              <a:buClr>
                <a:schemeClr val="dk1"/>
              </a:buClr>
              <a:buSzPts val="1995"/>
              <a:buFont typeface="Calibri"/>
              <a:buChar char="-"/>
            </a:pPr>
            <a:r>
              <a:rPr lang="fr" sz="1995"/>
              <a:t>Should last at least a year (ideally longer, depending on budgetary constraints) </a:t>
            </a:r>
            <a:endParaRPr/>
          </a:p>
          <a:p>
            <a:pPr indent="0" lvl="0" marL="0" rtl="0" algn="l">
              <a:lnSpc>
                <a:spcPct val="100000"/>
              </a:lnSpc>
              <a:spcBef>
                <a:spcPts val="0"/>
              </a:spcBef>
              <a:spcAft>
                <a:spcPts val="0"/>
              </a:spcAft>
              <a:buSzPts val="1400"/>
              <a:buNone/>
            </a:pPr>
            <a:r>
              <a:t/>
            </a:r>
            <a:endParaRPr/>
          </a:p>
        </p:txBody>
      </p:sp>
      <p:sp>
        <p:nvSpPr>
          <p:cNvPr id="1400" name="Google Shape;1400;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5" name="Google Shape;1415;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1416" name="Google Shape;1416;p7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417" name="Google Shape;1417;p7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418" name="Google Shape;1418;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8" name="Google Shape;1428;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1429" name="Google Shape;1429;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p77:notes"/>
          <p:cNvSpPr/>
          <p:nvPr>
            <p:ph idx="2" type="sldImg"/>
          </p:nvPr>
        </p:nvSpPr>
        <p:spPr>
          <a:xfrm>
            <a:off x="57150" y="738188"/>
            <a:ext cx="6548438" cy="36845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1" name="Google Shape;1441;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marR="0" rtl="0" algn="l">
              <a:lnSpc>
                <a:spcPct val="100000"/>
              </a:lnSpc>
              <a:spcBef>
                <a:spcPts val="0"/>
              </a:spcBef>
              <a:spcAft>
                <a:spcPts val="0"/>
              </a:spcAft>
              <a:buClr>
                <a:schemeClr val="dk1"/>
              </a:buClr>
              <a:buSzPts val="1200"/>
              <a:buFont typeface="Calibri"/>
              <a:buNone/>
            </a:pPr>
            <a:r>
              <a:rPr lang="fr"/>
              <a:t>This exercise is designed to consolidate learning from the previous section. Who will come forward to play each role? You can use everything you have heard, learned already as your script!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NOTE FOR TRAINER TO ASK AFTER ENACTMENT:</a:t>
            </a:r>
            <a:endParaRPr/>
          </a:p>
          <a:p>
            <a:pPr indent="0" lvl="0" marL="0" rtl="0" algn="l">
              <a:lnSpc>
                <a:spcPct val="100000"/>
              </a:lnSpc>
              <a:spcBef>
                <a:spcPts val="0"/>
              </a:spcBef>
              <a:spcAft>
                <a:spcPts val="0"/>
              </a:spcAft>
              <a:buSzPts val="1400"/>
              <a:buNone/>
            </a:pPr>
            <a:r>
              <a:rPr lang="fr"/>
              <a:t>Person 1 - how did you feel? </a:t>
            </a:r>
            <a:endParaRPr/>
          </a:p>
          <a:p>
            <a:pPr indent="0" lvl="0" marL="0" rtl="0" algn="l">
              <a:lnSpc>
                <a:spcPct val="100000"/>
              </a:lnSpc>
              <a:spcBef>
                <a:spcPts val="0"/>
              </a:spcBef>
              <a:spcAft>
                <a:spcPts val="0"/>
              </a:spcAft>
              <a:buSzPts val="1400"/>
              <a:buNone/>
            </a:pPr>
            <a:r>
              <a:rPr lang="fr"/>
              <a:t>What arguments did you both use? </a:t>
            </a:r>
            <a:endParaRPr/>
          </a:p>
          <a:p>
            <a:pPr indent="0" lvl="0" marL="0" rtl="0" algn="l">
              <a:lnSpc>
                <a:spcPct val="100000"/>
              </a:lnSpc>
              <a:spcBef>
                <a:spcPts val="0"/>
              </a:spcBef>
              <a:spcAft>
                <a:spcPts val="0"/>
              </a:spcAft>
              <a:buSzPts val="1400"/>
              <a:buNone/>
            </a:pPr>
            <a:r>
              <a:rPr lang="fr"/>
              <a:t>Did you use persuasion? Evidence? Jokes? </a:t>
            </a:r>
            <a:endParaRPr/>
          </a:p>
          <a:p>
            <a:pPr indent="0" lvl="0" marL="0" rtl="0" algn="l">
              <a:lnSpc>
                <a:spcPct val="100000"/>
              </a:lnSpc>
              <a:spcBef>
                <a:spcPts val="0"/>
              </a:spcBef>
              <a:spcAft>
                <a:spcPts val="0"/>
              </a:spcAft>
              <a:buSzPts val="1400"/>
              <a:buNone/>
            </a:pPr>
            <a:r>
              <a:rPr lang="fr"/>
              <a:t>What challenges do you think staff might find when they talk to management? </a:t>
            </a:r>
            <a:endParaRPr/>
          </a:p>
        </p:txBody>
      </p:sp>
      <p:sp>
        <p:nvSpPr>
          <p:cNvPr id="1442" name="Google Shape;1442;p7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solidFill>
                  <a:srgbClr val="000000"/>
                </a:solidFill>
              </a:rPr>
              <a:t>World Health Organization</a:t>
            </a:r>
            <a:endParaRPr/>
          </a:p>
        </p:txBody>
      </p:sp>
      <p:sp>
        <p:nvSpPr>
          <p:cNvPr id="1443" name="Google Shape;1443;p7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solidFill>
                  <a:srgbClr val="000000"/>
                </a:solidFill>
              </a:rPr>
              <a:t>3 May, 2022</a:t>
            </a:r>
            <a:endParaRPr>
              <a:solidFill>
                <a:srgbClr val="000000"/>
              </a:solidFill>
            </a:endParaRPr>
          </a:p>
        </p:txBody>
      </p:sp>
      <p:sp>
        <p:nvSpPr>
          <p:cNvPr id="1444" name="Google Shape;1444;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solidFill>
                  <a:srgbClr val="000000"/>
                </a:solidFill>
              </a:rPr>
              <a:t>‹#›</a:t>
            </a:fld>
            <a:endParaRPr>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9" name="Google Shape;1459;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1" name="Google Shape;1471;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1472" name="Google Shape;1472;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WASH FIT was initially designed for small (e.g. primary health care) facilities in resource constrained setting. </a:t>
            </a:r>
            <a:endParaRPr/>
          </a:p>
          <a:p>
            <a:pPr indent="0" lvl="0" marL="0" rtl="0" algn="l">
              <a:lnSpc>
                <a:spcPct val="100000"/>
              </a:lnSpc>
              <a:spcBef>
                <a:spcPts val="0"/>
              </a:spcBef>
              <a:spcAft>
                <a:spcPts val="0"/>
              </a:spcAft>
              <a:buSzPts val="1400"/>
              <a:buNone/>
            </a:pPr>
            <a:r>
              <a:rPr lang="fr"/>
              <a:t>It has been used in bigger facilities (e.g. district hospitals and in some instances, larger national hospitals) but there are some limitations.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It works best in smaller facilities but can be adapted for bigger facilities. The basic 5-step methodology should remain the same, but the assessment form will need to be adapted to the national and local context (i.e. adding additional indicators to cover more complex settings such as requirements for major surgical and invasive procedures). This adaptation normally takes place at the national level by the Ministry of Health and WHO/UNICEF.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There are often requests to use WASH FIT for national estimates and country comparisons. Refer to the next slide for the differences between WASH FIT assessments and other survey formats using the JMP basic global indicators.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You can see the 5 steps of the cycle which we will focus on for much of this session – and this highlights the points made in the bullets.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54" name="Google Shape;254;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255" name="Google Shape;255;p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256" name="Google Shape;2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0" name="Google Shape;1480;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1" name="Google Shape;1481;p8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482" name="Google Shape;1482;p8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483" name="Google Shape;1483;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p81: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1" name="Google Shape;1491;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This slide is included for background reference but does not need to presented/read out. </a:t>
            </a:r>
            <a:endParaRPr/>
          </a:p>
        </p:txBody>
      </p:sp>
      <p:sp>
        <p:nvSpPr>
          <p:cNvPr id="1492" name="Google Shape;1492;p8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493" name="Google Shape;1493;p8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494" name="Google Shape;1494;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2" name="Google Shape;1502;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9" name="Google Shape;1509;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6" name="Google Shape;1516;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p85: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5" name="Google Shape;1525;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The ultimate aim of WASH FIT is to improve quality of care. It helps facility staff to understand the general situation in a facility, identify problems in a holistic way and prioritize where improvements are most needed.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Resources are limited in all health care facilities in all settings. This helps facilities to prioritize where to direct resources.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WASH FIT is particularly important during the COVID-19 pandemic. It helps facilities to improve the basic facilities and practices needed to effectively respond to COVID-19 as well as future outbreaks and pathogens, including cholera and Ebola. </a:t>
            </a:r>
            <a:endParaRPr/>
          </a:p>
        </p:txBody>
      </p:sp>
      <p:sp>
        <p:nvSpPr>
          <p:cNvPr id="1526" name="Google Shape;1526;p8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527" name="Google Shape;1527;p8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3 May, 2022</a:t>
            </a:r>
            <a:endParaRPr/>
          </a:p>
        </p:txBody>
      </p:sp>
      <p:sp>
        <p:nvSpPr>
          <p:cNvPr id="1528" name="Google Shape;1528;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9" name="Google Shape;1539;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fr" sz="1800">
                <a:latin typeface="Arial"/>
                <a:ea typeface="Arial"/>
                <a:cs typeface="Arial"/>
                <a:sym typeface="Arial"/>
              </a:rPr>
              <a:t>WASH FIT is one example of a QI methodology. Participants may be familiar with other QI tools (e.g. 5S, PDSA or Kaizen).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How is QI a part of WASH FIT? The approach consists of a continuous process of </a:t>
            </a:r>
            <a:r>
              <a:rPr b="1" lang="fr" sz="1800">
                <a:latin typeface="Arial"/>
                <a:ea typeface="Arial"/>
                <a:cs typeface="Arial"/>
                <a:sym typeface="Arial"/>
              </a:rPr>
              <a:t>conducting assessments </a:t>
            </a:r>
            <a:r>
              <a:rPr lang="fr" sz="1800">
                <a:latin typeface="Arial"/>
                <a:ea typeface="Arial"/>
                <a:cs typeface="Arial"/>
                <a:sym typeface="Arial"/>
              </a:rPr>
              <a:t>and </a:t>
            </a:r>
            <a:r>
              <a:rPr b="1" lang="fr" sz="1800">
                <a:latin typeface="Arial"/>
                <a:ea typeface="Arial"/>
                <a:cs typeface="Arial"/>
                <a:sym typeface="Arial"/>
              </a:rPr>
              <a:t>spot checks</a:t>
            </a:r>
            <a:r>
              <a:rPr lang="fr" sz="1800">
                <a:latin typeface="Arial"/>
                <a:ea typeface="Arial"/>
                <a:cs typeface="Arial"/>
                <a:sym typeface="Arial"/>
              </a:rPr>
              <a:t>, understanding how gaps in WASH infrastructure and practices may be </a:t>
            </a:r>
            <a:r>
              <a:rPr b="1" lang="fr" sz="1800">
                <a:latin typeface="Arial"/>
                <a:ea typeface="Arial"/>
                <a:cs typeface="Arial"/>
                <a:sym typeface="Arial"/>
              </a:rPr>
              <a:t>affecting quality of care</a:t>
            </a:r>
            <a:r>
              <a:rPr lang="fr" sz="1800">
                <a:latin typeface="Arial"/>
                <a:ea typeface="Arial"/>
                <a:cs typeface="Arial"/>
                <a:sym typeface="Arial"/>
              </a:rPr>
              <a:t>, </a:t>
            </a:r>
            <a:r>
              <a:rPr b="1" lang="fr" sz="1800">
                <a:latin typeface="Arial"/>
                <a:ea typeface="Arial"/>
                <a:cs typeface="Arial"/>
                <a:sym typeface="Arial"/>
              </a:rPr>
              <a:t>designing an improvement plan </a:t>
            </a:r>
            <a:r>
              <a:rPr lang="fr" sz="1800">
                <a:latin typeface="Arial"/>
                <a:ea typeface="Arial"/>
                <a:cs typeface="Arial"/>
                <a:sym typeface="Arial"/>
              </a:rPr>
              <a:t>to address these gaps and modifying the improvement plan based on ongoing monitoring and evaluation. </a:t>
            </a:r>
            <a:endParaRPr/>
          </a:p>
          <a:p>
            <a:pPr indent="0" lvl="0" marL="0" marR="0" rtl="0" algn="l">
              <a:lnSpc>
                <a:spcPct val="100000"/>
              </a:lnSpc>
              <a:spcBef>
                <a:spcPts val="54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Arial"/>
              <a:buNone/>
            </a:pPr>
            <a:r>
              <a:rPr lang="fr" sz="1800">
                <a:latin typeface="Arial"/>
                <a:ea typeface="Arial"/>
                <a:cs typeface="Arial"/>
                <a:sym typeface="Arial"/>
              </a:rPr>
              <a:t>Mention that as part of the broader interventions package to improve quality health services, </a:t>
            </a:r>
            <a:r>
              <a:rPr b="1" lang="fr" sz="1800">
                <a:latin typeface="Arial"/>
                <a:ea typeface="Arial"/>
                <a:cs typeface="Arial"/>
                <a:sym typeface="Arial"/>
              </a:rPr>
              <a:t>it may be more valuable to integrate WASH FIT including its indicators and processes rather than to implement WASH FIT separately. </a:t>
            </a:r>
            <a:endParaRPr b="1"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References: </a:t>
            </a:r>
            <a:endParaRPr/>
          </a:p>
          <a:p>
            <a:pPr indent="0" lvl="0" marL="0" rtl="0" algn="l">
              <a:lnSpc>
                <a:spcPct val="100000"/>
              </a:lnSpc>
              <a:spcBef>
                <a:spcPts val="0"/>
              </a:spcBef>
              <a:spcAft>
                <a:spcPts val="0"/>
              </a:spcAft>
              <a:buSzPts val="1400"/>
              <a:buNone/>
            </a:pPr>
            <a:r>
              <a:rPr lang="fr" sz="1800">
                <a:latin typeface="Arial"/>
                <a:ea typeface="Arial"/>
                <a:cs typeface="Arial"/>
                <a:sym typeface="Arial"/>
              </a:rPr>
              <a:t>World Health Organization. Improving the quality of health services: tools and resources. Geneva: World Health Organization; 2019. https://apps.who.int/iris/bitstream/handle/10665/310944/9789241515085-eng.pdf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fr" sz="1800">
                <a:latin typeface="Arial"/>
                <a:ea typeface="Arial"/>
                <a:cs typeface="Arial"/>
                <a:sym typeface="Arial"/>
              </a:rPr>
              <a:t>World Health Organization. Handbook for national quality policy and strategy. A practical approach for developing policy and strategy to improve quality of care. Geneva: World Health Organization; 2018. https://apps.who.int/iris/handle/10665/272357 </a:t>
            </a:r>
            <a:endParaRPr/>
          </a:p>
        </p:txBody>
      </p:sp>
      <p:sp>
        <p:nvSpPr>
          <p:cNvPr id="1540" name="Google Shape;1540;p8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1541" name="Google Shape;1541;p8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1542" name="Google Shape;1542;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1" name="Google Shape;1561;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Download the JMP global core questions document at </a:t>
            </a:r>
            <a:r>
              <a:rPr lang="fr" u="sng">
                <a:solidFill>
                  <a:schemeClr val="hlink"/>
                </a:solidFill>
                <a:hlinkClick r:id="rId2"/>
              </a:rPr>
              <a:t>https://www.who.int/publications/i/item/9789241514545</a:t>
            </a:r>
            <a:endParaRPr/>
          </a:p>
        </p:txBody>
      </p:sp>
      <p:sp>
        <p:nvSpPr>
          <p:cNvPr id="1562" name="Google Shape;1562;p8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1563" name="Google Shape;1563;p8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3 May, 2022</a:t>
            </a:r>
            <a:endParaRPr b="0" i="0" sz="1200" u="none" cap="none" strike="noStrike">
              <a:solidFill>
                <a:srgbClr val="000000"/>
              </a:solidFill>
              <a:latin typeface="Arial"/>
              <a:ea typeface="Arial"/>
              <a:cs typeface="Arial"/>
              <a:sym typeface="Arial"/>
            </a:endParaRPr>
          </a:p>
        </p:txBody>
      </p:sp>
      <p:sp>
        <p:nvSpPr>
          <p:cNvPr id="1564" name="Google Shape;1564;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2" name="Google Shape;157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r>
              <a:rPr lang="fr"/>
              <a:t>:</a:t>
            </a:r>
            <a:endParaRPr/>
          </a:p>
          <a:p>
            <a:pPr indent="0" lvl="0" marL="0" rtl="0" algn="l">
              <a:lnSpc>
                <a:spcPct val="100000"/>
              </a:lnSpc>
              <a:spcBef>
                <a:spcPts val="0"/>
              </a:spcBef>
              <a:spcAft>
                <a:spcPts val="0"/>
              </a:spcAft>
              <a:buSzPts val="1400"/>
              <a:buNone/>
            </a:pPr>
            <a:r>
              <a:rPr lang="fr"/>
              <a:t>This shows the supporting resources that are available to learn more about WASH FIT, how to use it, where it has been used so far. </a:t>
            </a:r>
            <a:endParaRPr/>
          </a:p>
        </p:txBody>
      </p:sp>
      <p:sp>
        <p:nvSpPr>
          <p:cNvPr id="267" name="Google Shape;2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 Id="rId3"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28.png"/><Relationship Id="rId13" Type="http://schemas.openxmlformats.org/officeDocument/2006/relationships/image" Target="../media/image14.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9.png"/><Relationship Id="rId1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17.png"/><Relationship Id="rId8"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1" name="Shape 11"/>
        <p:cNvGrpSpPr/>
        <p:nvPr/>
      </p:nvGrpSpPr>
      <p:grpSpPr>
        <a:xfrm>
          <a:off x="0" y="0"/>
          <a:ext cx="0" cy="0"/>
          <a:chOff x="0" y="0"/>
          <a:chExt cx="0" cy="0"/>
        </a:xfrm>
      </p:grpSpPr>
      <p:sp>
        <p:nvSpPr>
          <p:cNvPr id="12" name="Google Shape;12;p2"/>
          <p:cNvSpPr/>
          <p:nvPr>
            <p:ph idx="2" type="pic"/>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Stories_title + text">
  <p:cSld name="1_1 Stories_title + text">
    <p:spTree>
      <p:nvGrpSpPr>
        <p:cNvPr id="86" name="Shape 86"/>
        <p:cNvGrpSpPr/>
        <p:nvPr/>
      </p:nvGrpSpPr>
      <p:grpSpPr>
        <a:xfrm>
          <a:off x="0" y="0"/>
          <a:ext cx="0" cy="0"/>
          <a:chOff x="0" y="0"/>
          <a:chExt cx="0" cy="0"/>
        </a:xfrm>
      </p:grpSpPr>
      <p:sp>
        <p:nvSpPr>
          <p:cNvPr id="87" name="Google Shape;87;p12"/>
          <p:cNvSpPr/>
          <p:nvPr/>
        </p:nvSpPr>
        <p:spPr>
          <a:xfrm>
            <a:off x="0" y="0"/>
            <a:ext cx="5257800" cy="7891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89" name="Google Shape;89;p12"/>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2"/>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2"/>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2"/>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 name="Google Shape;93;p12"/>
          <p:cNvSpPr txBox="1"/>
          <p:nvPr>
            <p:ph idx="2" type="body"/>
          </p:nvPr>
        </p:nvSpPr>
        <p:spPr>
          <a:xfrm>
            <a:off x="6240463" y="982663"/>
            <a:ext cx="5111750" cy="523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2"/>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aragraph + graph">
  <p:cSld name="title + paragraph + graph">
    <p:spTree>
      <p:nvGrpSpPr>
        <p:cNvPr id="95" name="Shape 95"/>
        <p:cNvGrpSpPr/>
        <p:nvPr/>
      </p:nvGrpSpPr>
      <p:grpSpPr>
        <a:xfrm>
          <a:off x="0" y="0"/>
          <a:ext cx="0" cy="0"/>
          <a:chOff x="0" y="0"/>
          <a:chExt cx="0" cy="0"/>
        </a:xfrm>
      </p:grpSpPr>
      <p:sp>
        <p:nvSpPr>
          <p:cNvPr id="96" name="Google Shape;96;p13"/>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1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98" name="Google Shape;98;p13"/>
          <p:cNvSpPr/>
          <p:nvPr>
            <p:ph idx="2" type="chart"/>
          </p:nvPr>
        </p:nvSpPr>
        <p:spPr>
          <a:xfrm>
            <a:off x="838200" y="1777999"/>
            <a:ext cx="5092601"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13"/>
          <p:cNvSpPr txBox="1"/>
          <p:nvPr>
            <p:ph idx="1" type="body"/>
          </p:nvPr>
        </p:nvSpPr>
        <p:spPr>
          <a:xfrm>
            <a:off x="838199" y="1254125"/>
            <a:ext cx="5092602"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3"/>
          <p:cNvSpPr txBox="1"/>
          <p:nvPr>
            <p:ph idx="3" type="body"/>
          </p:nvPr>
        </p:nvSpPr>
        <p:spPr>
          <a:xfrm>
            <a:off x="6261198" y="1254125"/>
            <a:ext cx="5092602"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000"/>
              <a:buFont typeface="Arial"/>
              <a:buNone/>
              <a:defRPr b="1" i="0" sz="20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3"/>
          <p:cNvSpPr txBox="1"/>
          <p:nvPr>
            <p:ph idx="4" type="body"/>
          </p:nvPr>
        </p:nvSpPr>
        <p:spPr>
          <a:xfrm>
            <a:off x="6261198" y="1778000"/>
            <a:ext cx="5092602" cy="45797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3"/>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3"/>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13"/>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105" name="Shape 105"/>
        <p:cNvGrpSpPr/>
        <p:nvPr/>
      </p:nvGrpSpPr>
      <p:grpSpPr>
        <a:xfrm>
          <a:off x="0" y="0"/>
          <a:ext cx="0" cy="0"/>
          <a:chOff x="0" y="0"/>
          <a:chExt cx="0" cy="0"/>
        </a:xfrm>
      </p:grpSpPr>
      <p:sp>
        <p:nvSpPr>
          <p:cNvPr id="106" name="Google Shape;106;p1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07" name="Google Shape;107;p14"/>
          <p:cNvSpPr/>
          <p:nvPr>
            <p:ph idx="2" type="pic"/>
          </p:nvPr>
        </p:nvSpPr>
        <p:spPr>
          <a:xfrm>
            <a:off x="839788" y="0"/>
            <a:ext cx="10512424" cy="6161484"/>
          </a:xfrm>
          <a:prstGeom prst="rect">
            <a:avLst/>
          </a:prstGeom>
          <a:noFill/>
          <a:ln>
            <a:noFill/>
          </a:ln>
        </p:spPr>
      </p:sp>
      <p:sp>
        <p:nvSpPr>
          <p:cNvPr id="108" name="Google Shape;108;p14"/>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4"/>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4"/>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111" name="Shape 111"/>
        <p:cNvGrpSpPr/>
        <p:nvPr/>
      </p:nvGrpSpPr>
      <p:grpSpPr>
        <a:xfrm>
          <a:off x="0" y="0"/>
          <a:ext cx="0" cy="0"/>
          <a:chOff x="0" y="0"/>
          <a:chExt cx="0" cy="0"/>
        </a:xfrm>
      </p:grpSpPr>
      <p:sp>
        <p:nvSpPr>
          <p:cNvPr id="112" name="Google Shape;112;p15"/>
          <p:cNvSpPr/>
          <p:nvPr>
            <p:ph idx="2" type="pic"/>
          </p:nvPr>
        </p:nvSpPr>
        <p:spPr>
          <a:xfrm>
            <a:off x="0" y="0"/>
            <a:ext cx="12192000" cy="6858000"/>
          </a:xfrm>
          <a:prstGeom prst="rect">
            <a:avLst/>
          </a:prstGeom>
          <a:noFill/>
          <a:ln>
            <a:noFill/>
          </a:ln>
        </p:spPr>
      </p:sp>
      <p:pic>
        <p:nvPicPr>
          <p:cNvPr descr="Immagine che contiene testo, elettronico, screenshot&#10;&#10;Descrizione generata automaticamente" id="113" name="Google Shape;113;p1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magine che contiene testo, elettronico, screenshot&#10;&#10;Descrizione generata automaticamente" id="114" name="Google Shape;114;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15" name="Shape 115"/>
        <p:cNvGrpSpPr/>
        <p:nvPr/>
      </p:nvGrpSpPr>
      <p:grpSpPr>
        <a:xfrm>
          <a:off x="0" y="0"/>
          <a:ext cx="0" cy="0"/>
          <a:chOff x="0" y="0"/>
          <a:chExt cx="0" cy="0"/>
        </a:xfrm>
      </p:grpSpPr>
      <p:sp>
        <p:nvSpPr>
          <p:cNvPr id="116" name="Google Shape;116;p16"/>
          <p:cNvSpPr/>
          <p:nvPr>
            <p:ph idx="2" type="pic"/>
          </p:nvPr>
        </p:nvSpPr>
        <p:spPr>
          <a:xfrm>
            <a:off x="0" y="0"/>
            <a:ext cx="12192000" cy="6858000"/>
          </a:xfrm>
          <a:prstGeom prst="rect">
            <a:avLst/>
          </a:prstGeom>
          <a:noFill/>
          <a:ln>
            <a:noFill/>
          </a:ln>
        </p:spPr>
      </p:sp>
      <p:pic>
        <p:nvPicPr>
          <p:cNvPr id="117" name="Google Shape;117;p1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18" name="Google Shape;11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19" name="Google Shape;119;p16"/>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120" name="Google Shape;120;p16"/>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121" name="Shape 121"/>
        <p:cNvGrpSpPr/>
        <p:nvPr/>
      </p:nvGrpSpPr>
      <p:grpSpPr>
        <a:xfrm>
          <a:off x="0" y="0"/>
          <a:ext cx="0" cy="0"/>
          <a:chOff x="0" y="0"/>
          <a:chExt cx="0" cy="0"/>
        </a:xfrm>
      </p:grpSpPr>
      <p:sp>
        <p:nvSpPr>
          <p:cNvPr id="122" name="Google Shape;122;p17"/>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17"/>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24" name="Google Shape;124;p17"/>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17"/>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17"/>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graphs">
  <p:cSld name="title + 2 graphs">
    <p:spTree>
      <p:nvGrpSpPr>
        <p:cNvPr id="128" name="Shape 128"/>
        <p:cNvGrpSpPr/>
        <p:nvPr/>
      </p:nvGrpSpPr>
      <p:grpSpPr>
        <a:xfrm>
          <a:off x="0" y="0"/>
          <a:ext cx="0" cy="0"/>
          <a:chOff x="0" y="0"/>
          <a:chExt cx="0" cy="0"/>
        </a:xfrm>
      </p:grpSpPr>
      <p:sp>
        <p:nvSpPr>
          <p:cNvPr id="129" name="Google Shape;129;p18"/>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1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31" name="Google Shape;131;p18"/>
          <p:cNvSpPr/>
          <p:nvPr>
            <p:ph idx="2" type="chart"/>
          </p:nvPr>
        </p:nvSpPr>
        <p:spPr>
          <a:xfrm>
            <a:off x="838200" y="1778000"/>
            <a:ext cx="5078413"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8"/>
          <p:cNvSpPr txBox="1"/>
          <p:nvPr>
            <p:ph idx="1" type="body"/>
          </p:nvPr>
        </p:nvSpPr>
        <p:spPr>
          <a:xfrm>
            <a:off x="838199" y="1254125"/>
            <a:ext cx="5078414"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18"/>
          <p:cNvSpPr/>
          <p:nvPr>
            <p:ph idx="3" type="chart"/>
          </p:nvPr>
        </p:nvSpPr>
        <p:spPr>
          <a:xfrm>
            <a:off x="6240463" y="1739900"/>
            <a:ext cx="5113337" cy="46178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1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18"/>
          <p:cNvSpPr txBox="1"/>
          <p:nvPr>
            <p:ph idx="4" type="body"/>
          </p:nvPr>
        </p:nvSpPr>
        <p:spPr>
          <a:xfrm>
            <a:off x="6238875" y="1253869"/>
            <a:ext cx="5113337" cy="365381"/>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1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table">
  <p:cSld name="text + table">
    <p:spTree>
      <p:nvGrpSpPr>
        <p:cNvPr id="138" name="Shape 138"/>
        <p:cNvGrpSpPr/>
        <p:nvPr/>
      </p:nvGrpSpPr>
      <p:grpSpPr>
        <a:xfrm>
          <a:off x="0" y="0"/>
          <a:ext cx="0" cy="0"/>
          <a:chOff x="0" y="0"/>
          <a:chExt cx="0" cy="0"/>
        </a:xfrm>
      </p:grpSpPr>
      <p:sp>
        <p:nvSpPr>
          <p:cNvPr id="139" name="Google Shape;139;p19"/>
          <p:cNvSpPr txBox="1"/>
          <p:nvPr>
            <p:ph idx="1" type="body"/>
          </p:nvPr>
        </p:nvSpPr>
        <p:spPr>
          <a:xfrm>
            <a:off x="839788" y="584200"/>
            <a:ext cx="5076825" cy="55768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140" name="Google Shape;140;p1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41" name="Google Shape;141;p1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 name="Google Shape;142;p19"/>
          <p:cNvSpPr/>
          <p:nvPr>
            <p:ph idx="2" type="tbl"/>
          </p:nvPr>
        </p:nvSpPr>
        <p:spPr>
          <a:xfrm>
            <a:off x="6240463" y="1161535"/>
            <a:ext cx="5111750" cy="49995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3" name="Google Shape;143;p19"/>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19"/>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19"/>
          <p:cNvSpPr txBox="1"/>
          <p:nvPr>
            <p:ph idx="3" type="body"/>
          </p:nvPr>
        </p:nvSpPr>
        <p:spPr>
          <a:xfrm>
            <a:off x="6240463" y="584200"/>
            <a:ext cx="5076825" cy="313724"/>
          </a:xfrm>
          <a:prstGeom prst="rect">
            <a:avLst/>
          </a:prstGeom>
          <a:solidFill>
            <a:schemeClr val="dk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46" name="Shape 146"/>
        <p:cNvGrpSpPr/>
        <p:nvPr/>
      </p:nvGrpSpPr>
      <p:grpSpPr>
        <a:xfrm>
          <a:off x="0" y="0"/>
          <a:ext cx="0" cy="0"/>
          <a:chOff x="0" y="0"/>
          <a:chExt cx="0" cy="0"/>
        </a:xfrm>
      </p:grpSpPr>
      <p:sp>
        <p:nvSpPr>
          <p:cNvPr id="147" name="Google Shape;147;p2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48" name="Google Shape;148;p20"/>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20"/>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2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51" name="Google Shape;151;p20"/>
          <p:cNvPicPr preferRelativeResize="0"/>
          <p:nvPr/>
        </p:nvPicPr>
        <p:blipFill rotWithShape="1">
          <a:blip r:embed="rId2">
            <a:alphaModFix/>
          </a:blip>
          <a:srcRect b="0" l="0" r="0" t="0"/>
          <a:stretch/>
        </p:blipFill>
        <p:spPr>
          <a:xfrm>
            <a:off x="7938732" y="2870113"/>
            <a:ext cx="896712" cy="1171184"/>
          </a:xfrm>
          <a:prstGeom prst="rect">
            <a:avLst/>
          </a:prstGeom>
          <a:noFill/>
          <a:ln>
            <a:noFill/>
          </a:ln>
        </p:spPr>
      </p:pic>
      <p:pic>
        <p:nvPicPr>
          <p:cNvPr descr="Immagine che contiene cielo notturno&#10;&#10;Descrizione generata automaticamente" id="152" name="Google Shape;152;p20"/>
          <p:cNvPicPr preferRelativeResize="0"/>
          <p:nvPr/>
        </p:nvPicPr>
        <p:blipFill rotWithShape="1">
          <a:blip r:embed="rId3">
            <a:alphaModFix/>
          </a:blip>
          <a:srcRect b="0" l="0" r="0" t="0"/>
          <a:stretch/>
        </p:blipFill>
        <p:spPr>
          <a:xfrm>
            <a:off x="1089834" y="1056043"/>
            <a:ext cx="1009814" cy="1171184"/>
          </a:xfrm>
          <a:prstGeom prst="rect">
            <a:avLst/>
          </a:prstGeom>
          <a:noFill/>
          <a:ln>
            <a:noFill/>
          </a:ln>
        </p:spPr>
      </p:pic>
      <p:pic>
        <p:nvPicPr>
          <p:cNvPr id="153" name="Google Shape;153;p20"/>
          <p:cNvPicPr preferRelativeResize="0"/>
          <p:nvPr/>
        </p:nvPicPr>
        <p:blipFill rotWithShape="1">
          <a:blip r:embed="rId4">
            <a:alphaModFix/>
          </a:blip>
          <a:srcRect b="0" l="0" r="0" t="0"/>
          <a:stretch/>
        </p:blipFill>
        <p:spPr>
          <a:xfrm>
            <a:off x="3033657" y="1056043"/>
            <a:ext cx="1146627" cy="1171184"/>
          </a:xfrm>
          <a:prstGeom prst="rect">
            <a:avLst/>
          </a:prstGeom>
          <a:noFill/>
          <a:ln>
            <a:noFill/>
          </a:ln>
        </p:spPr>
      </p:pic>
      <p:pic>
        <p:nvPicPr>
          <p:cNvPr descr="Immagine che contiene testo, cielo notturno&#10;&#10;Descrizione generata automaticamente" id="154" name="Google Shape;154;p20"/>
          <p:cNvPicPr preferRelativeResize="0"/>
          <p:nvPr/>
        </p:nvPicPr>
        <p:blipFill rotWithShape="1">
          <a:blip r:embed="rId5">
            <a:alphaModFix/>
          </a:blip>
          <a:srcRect b="0" l="0" r="0" t="0"/>
          <a:stretch/>
        </p:blipFill>
        <p:spPr>
          <a:xfrm>
            <a:off x="5613097" y="1049283"/>
            <a:ext cx="965804" cy="1171184"/>
          </a:xfrm>
          <a:prstGeom prst="rect">
            <a:avLst/>
          </a:prstGeom>
          <a:noFill/>
          <a:ln>
            <a:noFill/>
          </a:ln>
        </p:spPr>
      </p:pic>
      <p:pic>
        <p:nvPicPr>
          <p:cNvPr descr="Immagine che contiene elettronico, altoparlante&#10;&#10;Descrizione generata automaticamente" id="155" name="Google Shape;155;p20"/>
          <p:cNvPicPr preferRelativeResize="0"/>
          <p:nvPr/>
        </p:nvPicPr>
        <p:blipFill rotWithShape="1">
          <a:blip r:embed="rId6">
            <a:alphaModFix/>
          </a:blip>
          <a:srcRect b="0" l="0" r="0" t="0"/>
          <a:stretch/>
        </p:blipFill>
        <p:spPr>
          <a:xfrm>
            <a:off x="7885523" y="1012568"/>
            <a:ext cx="969930" cy="1171184"/>
          </a:xfrm>
          <a:prstGeom prst="rect">
            <a:avLst/>
          </a:prstGeom>
          <a:noFill/>
          <a:ln>
            <a:noFill/>
          </a:ln>
        </p:spPr>
      </p:pic>
      <p:pic>
        <p:nvPicPr>
          <p:cNvPr id="156" name="Google Shape;156;p20"/>
          <p:cNvPicPr preferRelativeResize="0"/>
          <p:nvPr/>
        </p:nvPicPr>
        <p:blipFill rotWithShape="1">
          <a:blip r:embed="rId7">
            <a:alphaModFix/>
          </a:blip>
          <a:srcRect b="0" l="0" r="0" t="0"/>
          <a:stretch/>
        </p:blipFill>
        <p:spPr>
          <a:xfrm>
            <a:off x="10147621" y="1012568"/>
            <a:ext cx="847930" cy="1171184"/>
          </a:xfrm>
          <a:prstGeom prst="rect">
            <a:avLst/>
          </a:prstGeom>
          <a:noFill/>
          <a:ln>
            <a:noFill/>
          </a:ln>
        </p:spPr>
      </p:pic>
      <p:pic>
        <p:nvPicPr>
          <p:cNvPr id="157" name="Google Shape;157;p20"/>
          <p:cNvPicPr preferRelativeResize="0"/>
          <p:nvPr/>
        </p:nvPicPr>
        <p:blipFill rotWithShape="1">
          <a:blip r:embed="rId8">
            <a:alphaModFix/>
          </a:blip>
          <a:srcRect b="0" l="0" r="0" t="0"/>
          <a:stretch/>
        </p:blipFill>
        <p:spPr>
          <a:xfrm>
            <a:off x="1070926" y="2966674"/>
            <a:ext cx="1171184" cy="1171184"/>
          </a:xfrm>
          <a:prstGeom prst="rect">
            <a:avLst/>
          </a:prstGeom>
          <a:noFill/>
          <a:ln>
            <a:noFill/>
          </a:ln>
        </p:spPr>
      </p:pic>
      <p:pic>
        <p:nvPicPr>
          <p:cNvPr id="158" name="Google Shape;158;p20"/>
          <p:cNvPicPr preferRelativeResize="0"/>
          <p:nvPr/>
        </p:nvPicPr>
        <p:blipFill rotWithShape="1">
          <a:blip r:embed="rId9">
            <a:alphaModFix/>
          </a:blip>
          <a:srcRect b="0" l="0" r="0" t="0"/>
          <a:stretch/>
        </p:blipFill>
        <p:spPr>
          <a:xfrm>
            <a:off x="3305434" y="2897837"/>
            <a:ext cx="732997" cy="1171184"/>
          </a:xfrm>
          <a:prstGeom prst="rect">
            <a:avLst/>
          </a:prstGeom>
          <a:noFill/>
          <a:ln>
            <a:noFill/>
          </a:ln>
        </p:spPr>
      </p:pic>
      <p:pic>
        <p:nvPicPr>
          <p:cNvPr id="159" name="Google Shape;159;p20"/>
          <p:cNvPicPr preferRelativeResize="0"/>
          <p:nvPr/>
        </p:nvPicPr>
        <p:blipFill rotWithShape="1">
          <a:blip r:embed="rId10">
            <a:alphaModFix/>
          </a:blip>
          <a:srcRect b="0" l="0" r="0" t="0"/>
          <a:stretch/>
        </p:blipFill>
        <p:spPr>
          <a:xfrm>
            <a:off x="5582146" y="2870113"/>
            <a:ext cx="896712" cy="1171184"/>
          </a:xfrm>
          <a:prstGeom prst="rect">
            <a:avLst/>
          </a:prstGeom>
          <a:noFill/>
          <a:ln>
            <a:noFill/>
          </a:ln>
        </p:spPr>
      </p:pic>
      <p:pic>
        <p:nvPicPr>
          <p:cNvPr descr="Immagine che contiene silhouette, cielo notturno&#10;&#10;Descrizione generata automaticamente" id="160" name="Google Shape;160;p20"/>
          <p:cNvPicPr preferRelativeResize="0"/>
          <p:nvPr/>
        </p:nvPicPr>
        <p:blipFill rotWithShape="1">
          <a:blip r:embed="rId11">
            <a:alphaModFix/>
          </a:blip>
          <a:srcRect b="0" l="0" r="0" t="0"/>
          <a:stretch/>
        </p:blipFill>
        <p:spPr>
          <a:xfrm>
            <a:off x="10044310" y="2931392"/>
            <a:ext cx="1054552" cy="1171184"/>
          </a:xfrm>
          <a:prstGeom prst="rect">
            <a:avLst/>
          </a:prstGeom>
          <a:noFill/>
          <a:ln>
            <a:noFill/>
          </a:ln>
        </p:spPr>
      </p:pic>
      <p:pic>
        <p:nvPicPr>
          <p:cNvPr id="161" name="Google Shape;161;p20"/>
          <p:cNvPicPr preferRelativeResize="0"/>
          <p:nvPr/>
        </p:nvPicPr>
        <p:blipFill rotWithShape="1">
          <a:blip r:embed="rId12">
            <a:alphaModFix/>
          </a:blip>
          <a:srcRect b="0" l="0" r="0" t="0"/>
          <a:stretch/>
        </p:blipFill>
        <p:spPr>
          <a:xfrm>
            <a:off x="3065755" y="4739631"/>
            <a:ext cx="1312602" cy="1171184"/>
          </a:xfrm>
          <a:prstGeom prst="rect">
            <a:avLst/>
          </a:prstGeom>
          <a:noFill/>
          <a:ln>
            <a:noFill/>
          </a:ln>
        </p:spPr>
      </p:pic>
      <p:pic>
        <p:nvPicPr>
          <p:cNvPr id="162" name="Google Shape;162;p20"/>
          <p:cNvPicPr preferRelativeResize="0"/>
          <p:nvPr/>
        </p:nvPicPr>
        <p:blipFill rotWithShape="1">
          <a:blip r:embed="rId13">
            <a:alphaModFix/>
          </a:blip>
          <a:srcRect b="0" l="0" r="0" t="0"/>
          <a:stretch/>
        </p:blipFill>
        <p:spPr>
          <a:xfrm>
            <a:off x="5420089" y="4819034"/>
            <a:ext cx="1220826" cy="1171184"/>
          </a:xfrm>
          <a:prstGeom prst="rect">
            <a:avLst/>
          </a:prstGeom>
          <a:noFill/>
          <a:ln>
            <a:noFill/>
          </a:ln>
        </p:spPr>
      </p:pic>
      <p:pic>
        <p:nvPicPr>
          <p:cNvPr id="163" name="Google Shape;163;p20"/>
          <p:cNvPicPr preferRelativeResize="0"/>
          <p:nvPr/>
        </p:nvPicPr>
        <p:blipFill rotWithShape="1">
          <a:blip r:embed="rId14">
            <a:alphaModFix/>
          </a:blip>
          <a:srcRect b="0" l="0" r="0" t="0"/>
          <a:stretch/>
        </p:blipFill>
        <p:spPr>
          <a:xfrm>
            <a:off x="7886252" y="4631401"/>
            <a:ext cx="1001671" cy="11711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17" name="Shape 17"/>
        <p:cNvGrpSpPr/>
        <p:nvPr/>
      </p:nvGrpSpPr>
      <p:grpSpPr>
        <a:xfrm>
          <a:off x="0" y="0"/>
          <a:ext cx="0" cy="0"/>
          <a:chOff x="0" y="0"/>
          <a:chExt cx="0" cy="0"/>
        </a:xfrm>
      </p:grpSpPr>
      <p:sp>
        <p:nvSpPr>
          <p:cNvPr id="18" name="Google Shape;18;p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20" name="Google Shape;20;p3"/>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aragraph + text">
  <p:cSld name="1_title paragraph + tex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9" name="Google Shape;29;p5"/>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graphs">
  <p:cSld name="title + 1 graph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6"/>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36" name="Google Shape;36;p6"/>
          <p:cNvSpPr/>
          <p:nvPr>
            <p:ph idx="2" type="chart"/>
          </p:nvPr>
        </p:nvSpPr>
        <p:spPr>
          <a:xfrm>
            <a:off x="838200" y="1778000"/>
            <a:ext cx="10515599" cy="45799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 type="body"/>
          </p:nvPr>
        </p:nvSpPr>
        <p:spPr>
          <a:xfrm>
            <a:off x="838199" y="1254125"/>
            <a:ext cx="10515600"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ox">
  <p:cSld name="text + box">
    <p:spTree>
      <p:nvGrpSpPr>
        <p:cNvPr id="41" name="Shape 41"/>
        <p:cNvGrpSpPr/>
        <p:nvPr/>
      </p:nvGrpSpPr>
      <p:grpSpPr>
        <a:xfrm>
          <a:off x="0" y="0"/>
          <a:ext cx="0" cy="0"/>
          <a:chOff x="0" y="0"/>
          <a:chExt cx="0" cy="0"/>
        </a:xfrm>
      </p:grpSpPr>
      <p:sp>
        <p:nvSpPr>
          <p:cNvPr id="42" name="Google Shape;42;p7"/>
          <p:cNvSpPr txBox="1"/>
          <p:nvPr>
            <p:ph idx="1" type="body"/>
          </p:nvPr>
        </p:nvSpPr>
        <p:spPr>
          <a:xfrm>
            <a:off x="839788" y="584200"/>
            <a:ext cx="5076825" cy="30007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43" name="Google Shape;43;p7"/>
          <p:cNvSpPr/>
          <p:nvPr/>
        </p:nvSpPr>
        <p:spPr>
          <a:xfrm>
            <a:off x="219206" y="3757807"/>
            <a:ext cx="11972794" cy="31001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45" name="Google Shape;45;p7"/>
          <p:cNvSpPr txBox="1"/>
          <p:nvPr>
            <p:ph idx="2" type="body"/>
          </p:nvPr>
        </p:nvSpPr>
        <p:spPr>
          <a:xfrm>
            <a:off x="839788" y="4381500"/>
            <a:ext cx="10507661" cy="1803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type="title"/>
          </p:nvPr>
        </p:nvSpPr>
        <p:spPr>
          <a:xfrm>
            <a:off x="839788" y="4038600"/>
            <a:ext cx="10515600" cy="207791"/>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7"/>
          <p:cNvSpPr txBox="1"/>
          <p:nvPr>
            <p:ph idx="3" type="body"/>
          </p:nvPr>
        </p:nvSpPr>
        <p:spPr>
          <a:xfrm>
            <a:off x="6240463" y="584199"/>
            <a:ext cx="5106987" cy="300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ragraph + text double coloumn">
  <p:cSld name="title paragraph + text double coloumn">
    <p:spTree>
      <p:nvGrpSpPr>
        <p:cNvPr id="51" name="Shape 51"/>
        <p:cNvGrpSpPr/>
        <p:nvPr/>
      </p:nvGrpSpPr>
      <p:grpSpPr>
        <a:xfrm>
          <a:off x="0" y="0"/>
          <a:ext cx="0" cy="0"/>
          <a:chOff x="0" y="0"/>
          <a:chExt cx="0" cy="0"/>
        </a:xfrm>
      </p:grpSpPr>
      <p:sp>
        <p:nvSpPr>
          <p:cNvPr id="52" name="Google Shape;52;p8"/>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54" name="Google Shape;54;p8"/>
          <p:cNvSpPr txBox="1"/>
          <p:nvPr>
            <p:ph idx="1" type="body"/>
          </p:nvPr>
        </p:nvSpPr>
        <p:spPr>
          <a:xfrm>
            <a:off x="838200" y="1384300"/>
            <a:ext cx="5092602"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2" type="body"/>
          </p:nvPr>
        </p:nvSpPr>
        <p:spPr>
          <a:xfrm>
            <a:off x="6261198" y="1384300"/>
            <a:ext cx="5092602" cy="49736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 Title + text">
  <p:cSld name="1_image + Title + text">
    <p:spTree>
      <p:nvGrpSpPr>
        <p:cNvPr id="59" name="Shape 59"/>
        <p:cNvGrpSpPr/>
        <p:nvPr/>
      </p:nvGrpSpPr>
      <p:grpSpPr>
        <a:xfrm>
          <a:off x="0" y="0"/>
          <a:ext cx="0" cy="0"/>
          <a:chOff x="0" y="0"/>
          <a:chExt cx="0" cy="0"/>
        </a:xfrm>
      </p:grpSpPr>
      <p:sp>
        <p:nvSpPr>
          <p:cNvPr id="60" name="Google Shape;60;p9"/>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61" name="Google Shape;61;p9"/>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63" name="Google Shape;63;p9"/>
          <p:cNvSpPr/>
          <p:nvPr>
            <p:ph idx="2" type="pic"/>
          </p:nvPr>
        </p:nvSpPr>
        <p:spPr>
          <a:xfrm>
            <a:off x="6502400" y="1400432"/>
            <a:ext cx="4849812" cy="4761052"/>
          </a:xfrm>
          <a:prstGeom prst="rect">
            <a:avLst/>
          </a:prstGeom>
          <a:noFill/>
          <a:ln>
            <a:noFill/>
          </a:ln>
        </p:spPr>
      </p:sp>
      <p:sp>
        <p:nvSpPr>
          <p:cNvPr id="64" name="Google Shape;64;p9"/>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9"/>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9"/>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4400"/>
              <a:buFont typeface="Arial"/>
              <a:buNone/>
              <a:defRPr b="1" i="0" sz="4400" u="none" cap="none" strike="noStrike">
                <a:solidFill>
                  <a:schemeClr val="dk2"/>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ories_title + text">
  <p:cSld name="1 Stories_title + text">
    <p:spTree>
      <p:nvGrpSpPr>
        <p:cNvPr id="68" name="Shape 68"/>
        <p:cNvGrpSpPr/>
        <p:nvPr/>
      </p:nvGrpSpPr>
      <p:grpSpPr>
        <a:xfrm>
          <a:off x="0" y="0"/>
          <a:ext cx="0" cy="0"/>
          <a:chOff x="0" y="0"/>
          <a:chExt cx="0" cy="0"/>
        </a:xfrm>
      </p:grpSpPr>
      <p:sp>
        <p:nvSpPr>
          <p:cNvPr id="69" name="Google Shape;69;p10"/>
          <p:cNvSpPr/>
          <p:nvPr/>
        </p:nvSpPr>
        <p:spPr>
          <a:xfrm>
            <a:off x="0" y="-1"/>
            <a:ext cx="5257800" cy="37640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71" name="Google Shape;71;p10"/>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Narrow"/>
              <a:buNone/>
              <a:defRPr b="1" i="0" sz="44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10"/>
          <p:cNvSpPr txBox="1"/>
          <p:nvPr>
            <p:ph idx="1" type="body"/>
          </p:nvPr>
        </p:nvSpPr>
        <p:spPr>
          <a:xfrm>
            <a:off x="839788" y="4038600"/>
            <a:ext cx="4418012" cy="218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2"/>
              </a:buClr>
              <a:buSzPts val="2400"/>
              <a:buFont typeface="Arial"/>
              <a:buNone/>
              <a:defRPr b="1" i="0" sz="24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2" type="body"/>
          </p:nvPr>
        </p:nvSpPr>
        <p:spPr>
          <a:xfrm>
            <a:off x="5422899" y="495300"/>
            <a:ext cx="5929313" cy="572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0"/>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0"/>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1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ext">
  <p:cSld name="image + text">
    <p:spTree>
      <p:nvGrpSpPr>
        <p:cNvPr id="78" name="Shape 78"/>
        <p:cNvGrpSpPr/>
        <p:nvPr/>
      </p:nvGrpSpPr>
      <p:grpSpPr>
        <a:xfrm>
          <a:off x="0" y="0"/>
          <a:ext cx="0" cy="0"/>
          <a:chOff x="0" y="0"/>
          <a:chExt cx="0" cy="0"/>
        </a:xfrm>
      </p:grpSpPr>
      <p:sp>
        <p:nvSpPr>
          <p:cNvPr id="79" name="Google Shape;79;p11"/>
          <p:cNvSpPr txBox="1"/>
          <p:nvPr>
            <p:ph idx="1" type="body"/>
          </p:nvPr>
        </p:nvSpPr>
        <p:spPr>
          <a:xfrm>
            <a:off x="839788" y="584200"/>
            <a:ext cx="5076825" cy="55772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80" name="Google Shape;80;p11"/>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1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82" name="Google Shape;82;p11"/>
          <p:cNvSpPr/>
          <p:nvPr>
            <p:ph idx="2" type="pic"/>
          </p:nvPr>
        </p:nvSpPr>
        <p:spPr>
          <a:xfrm>
            <a:off x="6502400" y="0"/>
            <a:ext cx="4849812" cy="6161484"/>
          </a:xfrm>
          <a:prstGeom prst="rect">
            <a:avLst/>
          </a:prstGeom>
          <a:noFill/>
          <a:ln>
            <a:noFill/>
          </a:ln>
        </p:spPr>
      </p:sp>
      <p:sp>
        <p:nvSpPr>
          <p:cNvPr id="83" name="Google Shape;83;p11"/>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11"/>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theme" Target="../theme/theme3.xml"/><Relationship Id="rId16" Type="http://schemas.openxmlformats.org/officeDocument/2006/relationships/slideLayout" Target="../slideLayouts/slideLayout18.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42.png"/><Relationship Id="rId5" Type="http://schemas.openxmlformats.org/officeDocument/2006/relationships/image" Target="../media/image8.png"/><Relationship Id="rId6" Type="http://schemas.openxmlformats.org/officeDocument/2006/relationships/image" Target="../media/image19.png"/><Relationship Id="rId7"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8.jpg"/><Relationship Id="rId4" Type="http://schemas.openxmlformats.org/officeDocument/2006/relationships/image" Target="../media/image78.png"/><Relationship Id="rId5" Type="http://schemas.openxmlformats.org/officeDocument/2006/relationships/image" Target="../media/image27.png"/><Relationship Id="rId6" Type="http://schemas.openxmlformats.org/officeDocument/2006/relationships/image" Target="../media/image37.png"/></Relationships>
</file>

<file path=ppt/slides/_rels/slide14.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58.png"/><Relationship Id="rId13" Type="http://schemas.openxmlformats.org/officeDocument/2006/relationships/image" Target="../media/image49.png"/><Relationship Id="rId12"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6.jpg"/><Relationship Id="rId4" Type="http://schemas.openxmlformats.org/officeDocument/2006/relationships/image" Target="../media/image78.png"/><Relationship Id="rId9" Type="http://schemas.openxmlformats.org/officeDocument/2006/relationships/image" Target="../media/image64.png"/><Relationship Id="rId5" Type="http://schemas.openxmlformats.org/officeDocument/2006/relationships/image" Target="../media/image44.png"/><Relationship Id="rId6" Type="http://schemas.openxmlformats.org/officeDocument/2006/relationships/image" Target="../media/image39.png"/><Relationship Id="rId7" Type="http://schemas.openxmlformats.org/officeDocument/2006/relationships/image" Target="../media/image51.png"/><Relationship Id="rId8"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76.jpg"/><Relationship Id="rId5"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7.png"/><Relationship Id="rId4" Type="http://schemas.openxmlformats.org/officeDocument/2006/relationships/image" Target="../media/image75.png"/><Relationship Id="rId5" Type="http://schemas.openxmlformats.org/officeDocument/2006/relationships/image" Target="../media/image73.png"/><Relationship Id="rId6" Type="http://schemas.openxmlformats.org/officeDocument/2006/relationships/image" Target="../media/image55.png"/><Relationship Id="rId7"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7.png"/><Relationship Id="rId4" Type="http://schemas.openxmlformats.org/officeDocument/2006/relationships/image" Target="../media/image75.png"/><Relationship Id="rId5" Type="http://schemas.openxmlformats.org/officeDocument/2006/relationships/image" Target="../media/image73.png"/><Relationship Id="rId6" Type="http://schemas.openxmlformats.org/officeDocument/2006/relationships/image" Target="../media/image55.png"/><Relationship Id="rId7"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95.jpg"/><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80.jpg"/><Relationship Id="rId4" Type="http://schemas.openxmlformats.org/officeDocument/2006/relationships/image" Target="../media/image88.jpg"/><Relationship Id="rId5" Type="http://schemas.openxmlformats.org/officeDocument/2006/relationships/image" Target="../media/image8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04.jpg"/><Relationship Id="rId4" Type="http://schemas.openxmlformats.org/officeDocument/2006/relationships/image" Target="../media/image101.jpg"/><Relationship Id="rId5" Type="http://schemas.openxmlformats.org/officeDocument/2006/relationships/image" Target="../media/image27.png"/><Relationship Id="rId6"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6.jpg"/><Relationship Id="rId4" Type="http://schemas.openxmlformats.org/officeDocument/2006/relationships/image" Target="../media/image27.png"/><Relationship Id="rId5"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2.png"/><Relationship Id="rId5" Type="http://schemas.openxmlformats.org/officeDocument/2006/relationships/image" Target="../media/image15.png"/><Relationship Id="rId6" Type="http://schemas.openxmlformats.org/officeDocument/2006/relationships/image" Target="../media/image3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96.jpg"/><Relationship Id="rId4" Type="http://schemas.openxmlformats.org/officeDocument/2006/relationships/image" Target="../media/image86.jpg"/><Relationship Id="rId5" Type="http://schemas.openxmlformats.org/officeDocument/2006/relationships/image" Target="../media/image84.jpg"/><Relationship Id="rId6" Type="http://schemas.openxmlformats.org/officeDocument/2006/relationships/image" Target="../media/image83.jpg"/><Relationship Id="rId7" Type="http://schemas.openxmlformats.org/officeDocument/2006/relationships/image" Target="../media/image98.jpg"/><Relationship Id="rId8"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97.jp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17.png"/><Relationship Id="rId4" Type="http://schemas.openxmlformats.org/officeDocument/2006/relationships/image" Target="../media/image75.png"/><Relationship Id="rId5" Type="http://schemas.openxmlformats.org/officeDocument/2006/relationships/image" Target="../media/image73.png"/><Relationship Id="rId6" Type="http://schemas.openxmlformats.org/officeDocument/2006/relationships/image" Target="../media/image55.png"/><Relationship Id="rId7"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87.png"/><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90.png"/><Relationship Id="rId4" Type="http://schemas.openxmlformats.org/officeDocument/2006/relationships/image" Target="../media/image89.jpg"/><Relationship Id="rId9" Type="http://schemas.openxmlformats.org/officeDocument/2006/relationships/image" Target="../media/image15.png"/><Relationship Id="rId5" Type="http://schemas.openxmlformats.org/officeDocument/2006/relationships/image" Target="../media/image114.jpg"/><Relationship Id="rId6" Type="http://schemas.openxmlformats.org/officeDocument/2006/relationships/image" Target="../media/image91.jpg"/><Relationship Id="rId7" Type="http://schemas.openxmlformats.org/officeDocument/2006/relationships/image" Target="../media/image99.png"/><Relationship Id="rId8" Type="http://schemas.openxmlformats.org/officeDocument/2006/relationships/image" Target="../media/image9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9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111.jpg"/><Relationship Id="rId4" Type="http://schemas.openxmlformats.org/officeDocument/2006/relationships/image" Target="../media/image1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112.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37.png"/><Relationship Id="rId4" Type="http://schemas.openxmlformats.org/officeDocument/2006/relationships/image" Target="../media/image87.png"/><Relationship Id="rId5" Type="http://schemas.openxmlformats.org/officeDocument/2006/relationships/image" Target="../media/image128.jpg"/><Relationship Id="rId6" Type="http://schemas.openxmlformats.org/officeDocument/2006/relationships/image" Target="../media/image109.jpg"/><Relationship Id="rId7" Type="http://schemas.openxmlformats.org/officeDocument/2006/relationships/image" Target="../media/image107.jpg"/><Relationship Id="rId8"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02.jpg"/><Relationship Id="rId4" Type="http://schemas.openxmlformats.org/officeDocument/2006/relationships/image" Target="../media/image103.jpg"/><Relationship Id="rId5" Type="http://schemas.openxmlformats.org/officeDocument/2006/relationships/image" Target="../media/image100.jpg"/><Relationship Id="rId6"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117.png"/><Relationship Id="rId4" Type="http://schemas.openxmlformats.org/officeDocument/2006/relationships/image" Target="../media/image75.png"/><Relationship Id="rId5" Type="http://schemas.openxmlformats.org/officeDocument/2006/relationships/image" Target="../media/image73.png"/><Relationship Id="rId6" Type="http://schemas.openxmlformats.org/officeDocument/2006/relationships/image" Target="../media/image55.png"/><Relationship Id="rId7"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15.jpg"/><Relationship Id="rId4" Type="http://schemas.openxmlformats.org/officeDocument/2006/relationships/image" Target="../media/image129.jpg"/><Relationship Id="rId5"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137.jp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57.jpg"/><Relationship Id="rId4" Type="http://schemas.openxmlformats.org/officeDocument/2006/relationships/image" Target="../media/image27.png"/><Relationship Id="rId5"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17.png"/><Relationship Id="rId4" Type="http://schemas.openxmlformats.org/officeDocument/2006/relationships/image" Target="../media/image75.png"/><Relationship Id="rId5" Type="http://schemas.openxmlformats.org/officeDocument/2006/relationships/image" Target="../media/image73.png"/><Relationship Id="rId6" Type="http://schemas.openxmlformats.org/officeDocument/2006/relationships/image" Target="../media/image55.png"/><Relationship Id="rId7"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12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17.png"/><Relationship Id="rId4" Type="http://schemas.openxmlformats.org/officeDocument/2006/relationships/image" Target="../media/image151.png"/><Relationship Id="rId5" Type="http://schemas.openxmlformats.org/officeDocument/2006/relationships/image" Target="../media/image116.png"/><Relationship Id="rId6" Type="http://schemas.openxmlformats.org/officeDocument/2006/relationships/image" Target="../media/image55.png"/><Relationship Id="rId7" Type="http://schemas.openxmlformats.org/officeDocument/2006/relationships/image" Target="../media/image6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17.png"/><Relationship Id="rId4" Type="http://schemas.openxmlformats.org/officeDocument/2006/relationships/image" Target="../media/image151.png"/><Relationship Id="rId9" Type="http://schemas.openxmlformats.org/officeDocument/2006/relationships/image" Target="../media/image123.png"/><Relationship Id="rId5" Type="http://schemas.openxmlformats.org/officeDocument/2006/relationships/image" Target="../media/image116.png"/><Relationship Id="rId6" Type="http://schemas.openxmlformats.org/officeDocument/2006/relationships/image" Target="../media/image55.png"/><Relationship Id="rId7" Type="http://schemas.openxmlformats.org/officeDocument/2006/relationships/image" Target="../media/image60.png"/><Relationship Id="rId8" Type="http://schemas.openxmlformats.org/officeDocument/2006/relationships/image" Target="../media/image1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 Id="rId3" Type="http://schemas.openxmlformats.org/officeDocument/2006/relationships/image" Target="../media/image134.jpg"/><Relationship Id="rId4" Type="http://schemas.openxmlformats.org/officeDocument/2006/relationships/image" Target="../media/image8.png"/><Relationship Id="rId5" Type="http://schemas.openxmlformats.org/officeDocument/2006/relationships/image" Target="../media/image37.png"/><Relationship Id="rId6" Type="http://schemas.openxmlformats.org/officeDocument/2006/relationships/image" Target="../media/image13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6.jp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24.jpg"/><Relationship Id="rId4" Type="http://schemas.openxmlformats.org/officeDocument/2006/relationships/image" Target="../media/image125.jpg"/><Relationship Id="rId5" Type="http://schemas.openxmlformats.org/officeDocument/2006/relationships/image" Target="../media/image12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 Id="rId3" Type="http://schemas.openxmlformats.org/officeDocument/2006/relationships/image" Target="../media/image148.jpg"/><Relationship Id="rId4" Type="http://schemas.openxmlformats.org/officeDocument/2006/relationships/image" Target="../media/image130.jpg"/><Relationship Id="rId5" Type="http://schemas.openxmlformats.org/officeDocument/2006/relationships/image" Target="../media/image121.jpg"/><Relationship Id="rId6"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31.jpg"/><Relationship Id="rId4" Type="http://schemas.openxmlformats.org/officeDocument/2006/relationships/image" Target="../media/image136.jpg"/><Relationship Id="rId5" Type="http://schemas.openxmlformats.org/officeDocument/2006/relationships/image" Target="../media/image135.jpg"/><Relationship Id="rId6"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45.jpg"/><Relationship Id="rId4" Type="http://schemas.openxmlformats.org/officeDocument/2006/relationships/image" Target="../media/image15.png"/><Relationship Id="rId5" Type="http://schemas.openxmlformats.org/officeDocument/2006/relationships/image" Target="../media/image141.jpg"/><Relationship Id="rId6" Type="http://schemas.openxmlformats.org/officeDocument/2006/relationships/image" Target="../media/image138.jpg"/></Relationships>
</file>

<file path=ppt/slides/_rels/slide64.xml.rels><?xml version="1.0" encoding="UTF-8" standalone="yes"?><Relationships xmlns="http://schemas.openxmlformats.org/package/2006/relationships"><Relationship Id="rId11" Type="http://schemas.openxmlformats.org/officeDocument/2006/relationships/image" Target="../media/image133.png"/><Relationship Id="rId10" Type="http://schemas.openxmlformats.org/officeDocument/2006/relationships/image" Target="../media/image147.png"/><Relationship Id="rId12" Type="http://schemas.openxmlformats.org/officeDocument/2006/relationships/image" Target="../media/image156.png"/><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33.png"/><Relationship Id="rId5" Type="http://schemas.openxmlformats.org/officeDocument/2006/relationships/image" Target="../media/image32.png"/><Relationship Id="rId6" Type="http://schemas.openxmlformats.org/officeDocument/2006/relationships/image" Target="../media/image19.png"/><Relationship Id="rId7" Type="http://schemas.openxmlformats.org/officeDocument/2006/relationships/image" Target="../media/image7.png"/><Relationship Id="rId8" Type="http://schemas.openxmlformats.org/officeDocument/2006/relationships/image" Target="../media/image5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117.png"/><Relationship Id="rId4" Type="http://schemas.openxmlformats.org/officeDocument/2006/relationships/image" Target="../media/image75.png"/><Relationship Id="rId5" Type="http://schemas.openxmlformats.org/officeDocument/2006/relationships/image" Target="../media/image73.png"/><Relationship Id="rId6" Type="http://schemas.openxmlformats.org/officeDocument/2006/relationships/image" Target="../media/image55.png"/><Relationship Id="rId7" Type="http://schemas.openxmlformats.org/officeDocument/2006/relationships/image" Target="../media/image6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4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16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8.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15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50.png"/><Relationship Id="rId4" Type="http://schemas.openxmlformats.org/officeDocument/2006/relationships/image" Target="../media/image16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49.png"/><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144.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153.jpg"/><Relationship Id="rId4" Type="http://schemas.openxmlformats.org/officeDocument/2006/relationships/image" Target="../media/image160.jpg"/><Relationship Id="rId5"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5.xml"/><Relationship Id="rId3" Type="http://schemas.openxmlformats.org/officeDocument/2006/relationships/image" Target="../media/image154.jpg"/><Relationship Id="rId4" Type="http://schemas.openxmlformats.org/officeDocument/2006/relationships/hyperlink" Target="http://www.washinhcf.org/wash-fit"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161.jpg"/><Relationship Id="rId4" Type="http://schemas.openxmlformats.org/officeDocument/2006/relationships/image" Target="../media/image1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 Id="rId3" Type="http://schemas.openxmlformats.org/officeDocument/2006/relationships/image" Target="../media/image27.png"/><Relationship Id="rId4" Type="http://schemas.openxmlformats.org/officeDocument/2006/relationships/image" Target="../media/image168.jpg"/><Relationship Id="rId5"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8.xml"/><Relationship Id="rId3" Type="http://schemas.openxmlformats.org/officeDocument/2006/relationships/image" Target="../media/image15.png"/><Relationship Id="rId4" Type="http://schemas.openxmlformats.org/officeDocument/2006/relationships/image" Target="../media/image17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9.xml"/><Relationship Id="rId3" Type="http://schemas.openxmlformats.org/officeDocument/2006/relationships/image" Target="../media/image15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3.png"/></Relationships>
</file>

<file path=ppt/slides/_rels/slide80.xml.rels><?xml version="1.0" encoding="UTF-8" standalone="yes"?><Relationships xmlns="http://schemas.openxmlformats.org/package/2006/relationships"><Relationship Id="rId10" Type="http://schemas.openxmlformats.org/officeDocument/2006/relationships/hyperlink" Target="https://washinhcf.org/resource/summary-of-all-who-and-related-resources-on-wash-in-hcf/" TargetMode="External"/><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www.who.int/water_sanitation_health/publications/ehs_hc/en/" TargetMode="External"/><Relationship Id="rId4" Type="http://schemas.openxmlformats.org/officeDocument/2006/relationships/hyperlink" Target="http://www.who.int/water_sanitation_health/publications/safe-management-of-wastes-from-healthcare-activities/en/" TargetMode="External"/><Relationship Id="rId9" Type="http://schemas.openxmlformats.org/officeDocument/2006/relationships/hyperlink" Target="https://www.who.int/campaigns/world-hand-hygiene-day" TargetMode="External"/><Relationship Id="rId5" Type="http://schemas.openxmlformats.org/officeDocument/2006/relationships/hyperlink" Target="http://www.who.int/water_sanitation_health/publications/safe-management-of-waste-summary/en/" TargetMode="External"/><Relationship Id="rId6" Type="http://schemas.openxmlformats.org/officeDocument/2006/relationships/hyperlink" Target="https://www.who.int/water_sanitation_health/publications/technologies-for-the-treatment-of-infectious-and-sharp-waste/en/" TargetMode="External"/><Relationship Id="rId7" Type="http://schemas.openxmlformats.org/officeDocument/2006/relationships/hyperlink" Target="http://www.who.int/maternal_child_adolescent/documents/improving-maternal-newborn-care-quality/en/" TargetMode="External"/><Relationship Id="rId8" Type="http://schemas.openxmlformats.org/officeDocument/2006/relationships/hyperlink" Target="http://www.who.int/gpsc/ssi-guidelines/en/"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washinhcf.org/resource/summary-of-all-who-and-related-resources-on-wash-in-hc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73.png"/><Relationship Id="rId4" Type="http://schemas.openxmlformats.org/officeDocument/2006/relationships/image" Target="../media/image17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5.xml"/><Relationship Id="rId3" Type="http://schemas.openxmlformats.org/officeDocument/2006/relationships/image" Target="../media/image16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66.png"/><Relationship Id="rId4" Type="http://schemas.openxmlformats.org/officeDocument/2006/relationships/image" Target="../media/image167.png"/><Relationship Id="rId5" Type="http://schemas.openxmlformats.org/officeDocument/2006/relationships/image" Target="../media/image16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 Id="rId3" Type="http://schemas.openxmlformats.org/officeDocument/2006/relationships/hyperlink" Target="https://www.who.int/publications/i/item/9789241514545" TargetMode="External"/><Relationship Id="rId4" Type="http://schemas.openxmlformats.org/officeDocument/2006/relationships/image" Target="../media/image16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1" Type="http://schemas.openxmlformats.org/officeDocument/2006/relationships/hyperlink" Target="http://www.washinhcf.org/wash-fit" TargetMode="External"/><Relationship Id="rId10" Type="http://schemas.openxmlformats.org/officeDocument/2006/relationships/image" Target="../media/image54.png"/><Relationship Id="rId13" Type="http://schemas.openxmlformats.org/officeDocument/2006/relationships/hyperlink" Target="http://www.washinhcf.org/wash-fit" TargetMode="External"/><Relationship Id="rId12"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hyperlink" Target="http://www.washinhcf.org/wash-fit" TargetMode="External"/><Relationship Id="rId15" Type="http://schemas.openxmlformats.org/officeDocument/2006/relationships/image" Target="../media/image43.png"/><Relationship Id="rId14" Type="http://schemas.openxmlformats.org/officeDocument/2006/relationships/hyperlink" Target="mailto:washinhcf@who.int" TargetMode="External"/><Relationship Id="rId17" Type="http://schemas.openxmlformats.org/officeDocument/2006/relationships/image" Target="../media/image33.png"/><Relationship Id="rId16" Type="http://schemas.openxmlformats.org/officeDocument/2006/relationships/image" Target="../media/image56.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40.png"/><Relationship Id="rId8"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WASH FIT, deuxième édition </a:t>
            </a:r>
            <a:br>
              <a:rPr lang="fr"/>
            </a:br>
            <a:r>
              <a:rPr lang="fr"/>
              <a:t>Nouveautés </a:t>
            </a:r>
            <a:endParaRPr/>
          </a:p>
        </p:txBody>
      </p:sp>
      <p:sp>
        <p:nvSpPr>
          <p:cNvPr id="322" name="Google Shape;322;p3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323" name="Google Shape;323;p30"/>
          <p:cNvSpPr txBox="1"/>
          <p:nvPr>
            <p:ph idx="1" type="body"/>
          </p:nvPr>
        </p:nvSpPr>
        <p:spPr>
          <a:xfrm>
            <a:off x="839787" y="1795580"/>
            <a:ext cx="10514013" cy="4973466"/>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dk1"/>
              </a:buClr>
              <a:buSzPts val="1995"/>
              <a:buFont typeface="Arial"/>
              <a:buChar char="•"/>
            </a:pPr>
            <a:r>
              <a:rPr lang="fr" sz="1800"/>
              <a:t>Ces orientations permettent d’utiliser l’outil dans les établissements très rudimentaires ou les établissements d’urgence temporaires, dans les établissements plus grands (p. ex., dans les hôpitaux régionaux ou de districts) et dans les contextes à revenu intermédiaire nécessitant des niveaux de services plus élevés.</a:t>
            </a:r>
            <a:endParaRPr sz="1800"/>
          </a:p>
          <a:p>
            <a:pPr indent="-342900" lvl="0" marL="342900" rtl="0" algn="l">
              <a:lnSpc>
                <a:spcPct val="115000"/>
              </a:lnSpc>
              <a:spcBef>
                <a:spcPts val="0"/>
              </a:spcBef>
              <a:spcAft>
                <a:spcPts val="0"/>
              </a:spcAft>
              <a:buClr>
                <a:schemeClr val="dk1"/>
              </a:buClr>
              <a:buSzPts val="1995"/>
              <a:buFont typeface="Arial"/>
              <a:buChar char="•"/>
            </a:pPr>
            <a:r>
              <a:rPr lang="fr" sz="1800"/>
              <a:t>Elles donnent la priorité à la </a:t>
            </a:r>
            <a:r>
              <a:rPr b="1" lang="fr" sz="1800"/>
              <a:t>résilience aux changements climatiques</a:t>
            </a:r>
            <a:r>
              <a:rPr lang="fr" sz="1800"/>
              <a:t> et aux stratégies d’atténuation.</a:t>
            </a:r>
            <a:endParaRPr sz="1800"/>
          </a:p>
          <a:p>
            <a:pPr indent="-342900" lvl="0" marL="342900" rtl="0" algn="l">
              <a:lnSpc>
                <a:spcPct val="115000"/>
              </a:lnSpc>
              <a:spcBef>
                <a:spcPts val="0"/>
              </a:spcBef>
              <a:spcAft>
                <a:spcPts val="0"/>
              </a:spcAft>
              <a:buClr>
                <a:schemeClr val="dk1"/>
              </a:buClr>
              <a:buSzPts val="1995"/>
              <a:buFont typeface="Arial"/>
              <a:buChar char="•"/>
            </a:pPr>
            <a:r>
              <a:rPr lang="fr" sz="1800"/>
              <a:t>Elles proposent des moyens de garantir que les services WASH </a:t>
            </a:r>
            <a:r>
              <a:rPr b="1" lang="fr" sz="1800"/>
              <a:t>empêchent la propagation des agents pathogènes</a:t>
            </a:r>
            <a:r>
              <a:rPr lang="fr" sz="1800"/>
              <a:t> (y compris la COVID-19) et la résistance aux antimicrobiens.</a:t>
            </a:r>
            <a:endParaRPr sz="1800"/>
          </a:p>
          <a:p>
            <a:pPr indent="-342900" lvl="0" marL="342900" rtl="0" algn="l">
              <a:lnSpc>
                <a:spcPct val="115000"/>
              </a:lnSpc>
              <a:spcBef>
                <a:spcPts val="0"/>
              </a:spcBef>
              <a:spcAft>
                <a:spcPts val="0"/>
              </a:spcAft>
              <a:buClr>
                <a:schemeClr val="dk1"/>
              </a:buClr>
              <a:buSzPts val="1995"/>
              <a:buFont typeface="Arial"/>
              <a:buChar char="•"/>
            </a:pPr>
            <a:r>
              <a:rPr b="1" lang="fr" sz="1800"/>
              <a:t>Le formulaire d’évaluation</a:t>
            </a:r>
            <a:r>
              <a:rPr lang="fr" sz="1800"/>
              <a:t> a été mis à jour et inclut désormais des considérations et des indicateurs relatifs au climat, au genre et à l’équité pour les établissements plus perfectionnés et les établissements de soins tertiaires. </a:t>
            </a:r>
            <a:endParaRPr sz="1800"/>
          </a:p>
          <a:p>
            <a:pPr indent="-342900" lvl="0" marL="342900" rtl="0" algn="l">
              <a:lnSpc>
                <a:spcPct val="115000"/>
              </a:lnSpc>
              <a:spcBef>
                <a:spcPts val="0"/>
              </a:spcBef>
              <a:spcAft>
                <a:spcPts val="0"/>
              </a:spcAft>
              <a:buClr>
                <a:schemeClr val="dk1"/>
              </a:buClr>
              <a:buSzPts val="1995"/>
              <a:buFont typeface="Arial"/>
              <a:buChar char="•"/>
            </a:pPr>
            <a:r>
              <a:rPr lang="fr" sz="1800"/>
              <a:t>Elles prennent en compte d’autres éléments liés aux services WASH dans les établissements de santé (p. ex., énergie, lutte antivectorielle et santé au travail).</a:t>
            </a:r>
            <a:endParaRPr sz="1800"/>
          </a:p>
          <a:p>
            <a:pPr indent="-216216" lvl="0" marL="342900" rtl="0" algn="l">
              <a:lnSpc>
                <a:spcPct val="90000"/>
              </a:lnSpc>
              <a:spcBef>
                <a:spcPts val="1000"/>
              </a:spcBef>
              <a:spcAft>
                <a:spcPts val="0"/>
              </a:spcAft>
              <a:buClr>
                <a:schemeClr val="dk1"/>
              </a:buClr>
              <a:buSzPts val="1995"/>
              <a:buFont typeface="Arial"/>
              <a:buNone/>
            </a:pPr>
            <a: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330" name="Google Shape;330;p31"/>
          <p:cNvSpPr/>
          <p:nvPr/>
        </p:nvSpPr>
        <p:spPr>
          <a:xfrm>
            <a:off x="0" y="6305059"/>
            <a:ext cx="12192000" cy="552762"/>
          </a:xfrm>
          <a:prstGeom prst="rect">
            <a:avLst/>
          </a:prstGeom>
          <a:solidFill>
            <a:srgbClr val="FFFF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32"/>
              <a:buFont typeface="Arial"/>
              <a:buNone/>
            </a:pPr>
            <a:r>
              <a:rPr b="0" i="0" lang="fr" sz="1632" u="none" cap="none" strike="noStrike">
                <a:solidFill>
                  <a:srgbClr val="9B9B9B"/>
                </a:solidFill>
                <a:latin typeface="Calibri"/>
                <a:ea typeface="Calibri"/>
                <a:cs typeface="Calibri"/>
                <a:sym typeface="Calibri"/>
              </a:rPr>
              <a:t>Contexte</a:t>
            </a:r>
            <a:endParaRPr b="0" i="0" sz="1400" u="none" cap="none" strike="noStrike">
              <a:solidFill>
                <a:srgbClr val="000000"/>
              </a:solidFill>
              <a:latin typeface="Arial"/>
              <a:ea typeface="Arial"/>
              <a:cs typeface="Arial"/>
              <a:sym typeface="Arial"/>
            </a:endParaRPr>
          </a:p>
        </p:txBody>
      </p:sp>
      <p:pic>
        <p:nvPicPr>
          <p:cNvPr id="331" name="Google Shape;331;p31"/>
          <p:cNvPicPr preferRelativeResize="0"/>
          <p:nvPr/>
        </p:nvPicPr>
        <p:blipFill rotWithShape="1">
          <a:blip r:embed="rId3">
            <a:alphaModFix/>
          </a:blip>
          <a:srcRect b="0" l="0" r="0" t="0"/>
          <a:stretch/>
        </p:blipFill>
        <p:spPr>
          <a:xfrm>
            <a:off x="1422398" y="733144"/>
            <a:ext cx="8451144" cy="5989748"/>
          </a:xfrm>
          <a:prstGeom prst="rect">
            <a:avLst/>
          </a:prstGeom>
          <a:noFill/>
          <a:ln>
            <a:noFill/>
          </a:ln>
        </p:spPr>
      </p:pic>
      <p:sp>
        <p:nvSpPr>
          <p:cNvPr id="332" name="Google Shape;332;p31"/>
          <p:cNvSpPr txBox="1"/>
          <p:nvPr>
            <p:ph type="title"/>
          </p:nvPr>
        </p:nvSpPr>
        <p:spPr>
          <a:xfrm>
            <a:off x="838199" y="135108"/>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b="1" lang="fr" sz="4400">
                <a:solidFill>
                  <a:schemeClr val="dk2"/>
                </a:solidFill>
                <a:latin typeface="Arial Narrow"/>
                <a:ea typeface="Arial Narrow"/>
                <a:cs typeface="Arial Narrow"/>
                <a:sym typeface="Arial Narrow"/>
              </a:rPr>
              <a:t>Quel est l’objectif du processus WASH FIT ? </a:t>
            </a:r>
            <a:endParaRPr/>
          </a:p>
        </p:txBody>
      </p:sp>
      <p:sp>
        <p:nvSpPr>
          <p:cNvPr id="333" name="Google Shape;333;p31"/>
          <p:cNvSpPr/>
          <p:nvPr/>
        </p:nvSpPr>
        <p:spPr>
          <a:xfrm>
            <a:off x="2573867" y="3996267"/>
            <a:ext cx="7636933" cy="2861733"/>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2"/>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3600"/>
              <a:t>Le processus WASH FIT permet d’améliorer… </a:t>
            </a:r>
            <a:endParaRPr sz="3600"/>
          </a:p>
        </p:txBody>
      </p:sp>
      <p:sp>
        <p:nvSpPr>
          <p:cNvPr id="342" name="Google Shape;342;p3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solidFill>
                  <a:srgbClr val="000000"/>
                </a:solidFill>
                <a:latin typeface="Arial"/>
                <a:ea typeface="Arial"/>
                <a:cs typeface="Arial"/>
                <a:sym typeface="Arial"/>
              </a:rPr>
              <a:t>‹#›</a:t>
            </a:fld>
            <a:endParaRPr sz="800">
              <a:solidFill>
                <a:srgbClr val="000000"/>
              </a:solidFill>
              <a:latin typeface="Arial"/>
              <a:ea typeface="Arial"/>
              <a:cs typeface="Arial"/>
              <a:sym typeface="Arial"/>
            </a:endParaRPr>
          </a:p>
        </p:txBody>
      </p:sp>
      <p:grpSp>
        <p:nvGrpSpPr>
          <p:cNvPr id="343" name="Google Shape;343;p32"/>
          <p:cNvGrpSpPr/>
          <p:nvPr/>
        </p:nvGrpSpPr>
        <p:grpSpPr>
          <a:xfrm>
            <a:off x="3489746" y="2829743"/>
            <a:ext cx="4088181" cy="4023631"/>
            <a:chOff x="3845352" y="1838166"/>
            <a:chExt cx="4507645" cy="4436472"/>
          </a:xfrm>
        </p:grpSpPr>
        <p:sp>
          <p:nvSpPr>
            <p:cNvPr id="344" name="Google Shape;344;p32"/>
            <p:cNvSpPr/>
            <p:nvPr/>
          </p:nvSpPr>
          <p:spPr>
            <a:xfrm>
              <a:off x="5669417" y="1838166"/>
              <a:ext cx="853168" cy="4436472"/>
            </a:xfrm>
            <a:custGeom>
              <a:rect b="b" l="l" r="r" t="t"/>
              <a:pathLst>
                <a:path extrusionOk="0" h="832" w="160">
                  <a:moveTo>
                    <a:pt x="80" y="0"/>
                  </a:moveTo>
                  <a:lnTo>
                    <a:pt x="0" y="138"/>
                  </a:lnTo>
                  <a:lnTo>
                    <a:pt x="40" y="138"/>
                  </a:lnTo>
                  <a:lnTo>
                    <a:pt x="40" y="832"/>
                  </a:lnTo>
                  <a:lnTo>
                    <a:pt x="80" y="832"/>
                  </a:lnTo>
                  <a:lnTo>
                    <a:pt x="120" y="832"/>
                  </a:lnTo>
                  <a:lnTo>
                    <a:pt x="120" y="138"/>
                  </a:lnTo>
                  <a:lnTo>
                    <a:pt x="160" y="138"/>
                  </a:lnTo>
                  <a:lnTo>
                    <a:pt x="80" y="0"/>
                  </a:lnTo>
                  <a:close/>
                </a:path>
              </a:pathLst>
            </a:custGeom>
            <a:solidFill>
              <a:srgbClr val="C00000"/>
            </a:solidFill>
            <a:ln>
              <a:noFill/>
            </a:ln>
          </p:spPr>
          <p:txBody>
            <a:bodyPr anchorCtr="0" anchor="t" bIns="82925" lIns="165850" spcFirstLastPara="1" rIns="165850" wrap="square" tIns="82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345" name="Google Shape;345;p32"/>
            <p:cNvSpPr/>
            <p:nvPr/>
          </p:nvSpPr>
          <p:spPr>
            <a:xfrm>
              <a:off x="3845352" y="3747128"/>
              <a:ext cx="1621019" cy="2527509"/>
            </a:xfrm>
            <a:custGeom>
              <a:rect b="b" l="l" r="r" t="t"/>
              <a:pathLst>
                <a:path extrusionOk="0" h="271" w="174">
                  <a:moveTo>
                    <a:pt x="120" y="23"/>
                  </a:moveTo>
                  <a:cubicBezTo>
                    <a:pt x="79" y="23"/>
                    <a:pt x="79" y="23"/>
                    <a:pt x="79" y="23"/>
                  </a:cubicBezTo>
                  <a:cubicBezTo>
                    <a:pt x="79" y="0"/>
                    <a:pt x="79" y="0"/>
                    <a:pt x="79" y="0"/>
                  </a:cubicBezTo>
                  <a:cubicBezTo>
                    <a:pt x="0" y="46"/>
                    <a:pt x="0" y="46"/>
                    <a:pt x="0" y="46"/>
                  </a:cubicBezTo>
                  <a:cubicBezTo>
                    <a:pt x="79" y="92"/>
                    <a:pt x="79" y="92"/>
                    <a:pt x="79" y="92"/>
                  </a:cubicBezTo>
                  <a:cubicBezTo>
                    <a:pt x="79" y="69"/>
                    <a:pt x="79" y="69"/>
                    <a:pt x="79" y="69"/>
                  </a:cubicBezTo>
                  <a:cubicBezTo>
                    <a:pt x="120" y="69"/>
                    <a:pt x="120" y="69"/>
                    <a:pt x="120" y="69"/>
                  </a:cubicBezTo>
                  <a:cubicBezTo>
                    <a:pt x="125" y="69"/>
                    <a:pt x="129" y="73"/>
                    <a:pt x="129" y="78"/>
                  </a:cubicBezTo>
                  <a:cubicBezTo>
                    <a:pt x="129" y="271"/>
                    <a:pt x="129" y="271"/>
                    <a:pt x="129" y="271"/>
                  </a:cubicBezTo>
                  <a:cubicBezTo>
                    <a:pt x="151" y="271"/>
                    <a:pt x="151" y="271"/>
                    <a:pt x="151" y="271"/>
                  </a:cubicBezTo>
                  <a:cubicBezTo>
                    <a:pt x="174" y="271"/>
                    <a:pt x="174" y="271"/>
                    <a:pt x="174" y="271"/>
                  </a:cubicBezTo>
                  <a:cubicBezTo>
                    <a:pt x="174" y="78"/>
                    <a:pt x="174" y="78"/>
                    <a:pt x="174" y="78"/>
                  </a:cubicBezTo>
                  <a:cubicBezTo>
                    <a:pt x="174" y="48"/>
                    <a:pt x="150" y="23"/>
                    <a:pt x="120" y="23"/>
                  </a:cubicBezTo>
                  <a:close/>
                </a:path>
              </a:pathLst>
            </a:custGeom>
            <a:solidFill>
              <a:srgbClr val="FF9933"/>
            </a:solidFill>
            <a:ln>
              <a:noFill/>
            </a:ln>
          </p:spPr>
          <p:txBody>
            <a:bodyPr anchorCtr="0" anchor="t" bIns="82925" lIns="165850" spcFirstLastPara="1" rIns="165850" wrap="square" tIns="82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FFC000"/>
                </a:solidFill>
                <a:latin typeface="Arial"/>
                <a:ea typeface="Arial"/>
                <a:cs typeface="Arial"/>
                <a:sym typeface="Arial"/>
              </a:endParaRPr>
            </a:p>
          </p:txBody>
        </p:sp>
        <p:sp>
          <p:nvSpPr>
            <p:cNvPr id="346" name="Google Shape;346;p32"/>
            <p:cNvSpPr/>
            <p:nvPr/>
          </p:nvSpPr>
          <p:spPr>
            <a:xfrm>
              <a:off x="6299768" y="2499371"/>
              <a:ext cx="1295750" cy="3775267"/>
            </a:xfrm>
            <a:custGeom>
              <a:rect b="b" l="l" r="r" t="t"/>
              <a:pathLst>
                <a:path extrusionOk="0" h="405" w="139">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7030A0"/>
            </a:solidFill>
            <a:ln>
              <a:noFill/>
            </a:ln>
          </p:spPr>
          <p:txBody>
            <a:bodyPr anchorCtr="0" anchor="t" bIns="82925" lIns="165850" spcFirstLastPara="1" rIns="165850" wrap="square" tIns="82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FF00FF"/>
                </a:solidFill>
                <a:latin typeface="Arial"/>
                <a:ea typeface="Arial"/>
                <a:cs typeface="Arial"/>
                <a:sym typeface="Arial"/>
              </a:endParaRPr>
            </a:p>
          </p:txBody>
        </p:sp>
        <p:sp>
          <p:nvSpPr>
            <p:cNvPr id="347" name="Google Shape;347;p32"/>
            <p:cNvSpPr/>
            <p:nvPr/>
          </p:nvSpPr>
          <p:spPr>
            <a:xfrm>
              <a:off x="6731978" y="3747128"/>
              <a:ext cx="1621019" cy="2527509"/>
            </a:xfrm>
            <a:custGeom>
              <a:rect b="b" l="l" r="r" t="t"/>
              <a:pathLst>
                <a:path extrusionOk="0" h="271" w="174">
                  <a:moveTo>
                    <a:pt x="174" y="46"/>
                  </a:moveTo>
                  <a:cubicBezTo>
                    <a:pt x="95" y="0"/>
                    <a:pt x="95" y="0"/>
                    <a:pt x="95" y="0"/>
                  </a:cubicBezTo>
                  <a:cubicBezTo>
                    <a:pt x="95" y="23"/>
                    <a:pt x="95" y="23"/>
                    <a:pt x="95" y="23"/>
                  </a:cubicBezTo>
                  <a:cubicBezTo>
                    <a:pt x="54" y="23"/>
                    <a:pt x="54" y="23"/>
                    <a:pt x="54" y="23"/>
                  </a:cubicBezTo>
                  <a:cubicBezTo>
                    <a:pt x="52" y="23"/>
                    <a:pt x="51" y="23"/>
                    <a:pt x="49" y="23"/>
                  </a:cubicBezTo>
                  <a:cubicBezTo>
                    <a:pt x="21" y="26"/>
                    <a:pt x="0" y="50"/>
                    <a:pt x="0" y="78"/>
                  </a:cubicBezTo>
                  <a:cubicBezTo>
                    <a:pt x="0" y="271"/>
                    <a:pt x="0" y="271"/>
                    <a:pt x="0" y="271"/>
                  </a:cubicBezTo>
                  <a:cubicBezTo>
                    <a:pt x="0" y="271"/>
                    <a:pt x="0" y="271"/>
                    <a:pt x="0" y="271"/>
                  </a:cubicBezTo>
                  <a:cubicBezTo>
                    <a:pt x="23" y="271"/>
                    <a:pt x="23" y="271"/>
                    <a:pt x="23" y="271"/>
                  </a:cubicBezTo>
                  <a:cubicBezTo>
                    <a:pt x="46" y="271"/>
                    <a:pt x="46" y="271"/>
                    <a:pt x="46" y="271"/>
                  </a:cubicBezTo>
                  <a:cubicBezTo>
                    <a:pt x="46" y="78"/>
                    <a:pt x="46" y="78"/>
                    <a:pt x="46" y="78"/>
                  </a:cubicBezTo>
                  <a:cubicBezTo>
                    <a:pt x="46" y="73"/>
                    <a:pt x="49" y="69"/>
                    <a:pt x="54" y="69"/>
                  </a:cubicBezTo>
                  <a:cubicBezTo>
                    <a:pt x="95" y="69"/>
                    <a:pt x="95" y="69"/>
                    <a:pt x="95" y="69"/>
                  </a:cubicBezTo>
                  <a:cubicBezTo>
                    <a:pt x="95" y="92"/>
                    <a:pt x="95" y="92"/>
                    <a:pt x="95" y="92"/>
                  </a:cubicBezTo>
                  <a:lnTo>
                    <a:pt x="174" y="46"/>
                  </a:lnTo>
                  <a:close/>
                </a:path>
              </a:pathLst>
            </a:custGeom>
            <a:solidFill>
              <a:srgbClr val="0070C0"/>
            </a:solidFill>
            <a:ln>
              <a:noFill/>
            </a:ln>
          </p:spPr>
          <p:txBody>
            <a:bodyPr anchorCtr="0" anchor="t" bIns="82925" lIns="165850" spcFirstLastPara="1" rIns="165850" wrap="square" tIns="82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348" name="Google Shape;348;p32"/>
            <p:cNvSpPr/>
            <p:nvPr/>
          </p:nvSpPr>
          <p:spPr>
            <a:xfrm flipH="1">
              <a:off x="4590610" y="2499371"/>
              <a:ext cx="1298448" cy="3775267"/>
            </a:xfrm>
            <a:custGeom>
              <a:rect b="b" l="l" r="r" t="t"/>
              <a:pathLst>
                <a:path extrusionOk="0" h="405" w="139">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29811B"/>
            </a:solidFill>
            <a:ln>
              <a:noFill/>
            </a:ln>
          </p:spPr>
          <p:txBody>
            <a:bodyPr anchorCtr="0" anchor="t" bIns="82925" lIns="165850" spcFirstLastPara="1" rIns="165850" wrap="square" tIns="82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9811B"/>
                </a:solidFill>
                <a:latin typeface="Arial"/>
                <a:ea typeface="Arial"/>
                <a:cs typeface="Arial"/>
                <a:sym typeface="Arial"/>
              </a:endParaRPr>
            </a:p>
          </p:txBody>
        </p:sp>
      </p:grpSp>
      <p:grpSp>
        <p:nvGrpSpPr>
          <p:cNvPr id="349" name="Google Shape;349;p32"/>
          <p:cNvGrpSpPr/>
          <p:nvPr/>
        </p:nvGrpSpPr>
        <p:grpSpPr>
          <a:xfrm>
            <a:off x="9059594" y="1388107"/>
            <a:ext cx="2671535" cy="2308243"/>
            <a:chOff x="10561825" y="880993"/>
            <a:chExt cx="2945646" cy="2545080"/>
          </a:xfrm>
        </p:grpSpPr>
        <p:sp>
          <p:nvSpPr>
            <p:cNvPr id="350" name="Google Shape;350;p32"/>
            <p:cNvSpPr txBox="1"/>
            <p:nvPr/>
          </p:nvSpPr>
          <p:spPr>
            <a:xfrm>
              <a:off x="10570383" y="880993"/>
              <a:ext cx="2937088" cy="1018023"/>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7030A0"/>
                  </a:solidFill>
                  <a:latin typeface="Arial"/>
                  <a:ea typeface="Arial"/>
                  <a:cs typeface="Arial"/>
                  <a:sym typeface="Arial"/>
                </a:rPr>
                <a:t>L’égalité des genres, le handicap et l’inclusion sociale </a:t>
              </a:r>
              <a:endParaRPr b="0" i="0" sz="1100" u="none" cap="none" strike="noStrike">
                <a:solidFill>
                  <a:srgbClr val="000000"/>
                </a:solidFill>
                <a:latin typeface="Arial"/>
                <a:ea typeface="Arial"/>
                <a:cs typeface="Arial"/>
                <a:sym typeface="Arial"/>
              </a:endParaRPr>
            </a:p>
          </p:txBody>
        </p:sp>
        <p:sp>
          <p:nvSpPr>
            <p:cNvPr id="351" name="Google Shape;351;p32"/>
            <p:cNvSpPr txBox="1"/>
            <p:nvPr/>
          </p:nvSpPr>
          <p:spPr>
            <a:xfrm>
              <a:off x="10561825" y="1899016"/>
              <a:ext cx="2929293" cy="1527057"/>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fr" sz="1400" u="none" cap="none" strike="noStrike">
                  <a:solidFill>
                    <a:schemeClr val="dk2"/>
                  </a:solidFill>
                  <a:latin typeface="Arial"/>
                  <a:ea typeface="Arial"/>
                  <a:cs typeface="Arial"/>
                  <a:sym typeface="Arial"/>
                </a:rPr>
                <a:t>Une planification, une conception et une gestion renforcées des services WASH permettent qu’ils soient accessibles, sûrs, privés, adaptés et acceptables sur le plan social </a:t>
              </a:r>
              <a:endParaRPr b="0" i="0" sz="1100" u="none" cap="none" strike="noStrike">
                <a:solidFill>
                  <a:srgbClr val="000000"/>
                </a:solidFill>
                <a:latin typeface="Arial"/>
                <a:ea typeface="Arial"/>
                <a:cs typeface="Arial"/>
                <a:sym typeface="Arial"/>
              </a:endParaRPr>
            </a:p>
          </p:txBody>
        </p:sp>
      </p:grpSp>
      <p:grpSp>
        <p:nvGrpSpPr>
          <p:cNvPr id="352" name="Google Shape;352;p32"/>
          <p:cNvGrpSpPr/>
          <p:nvPr/>
        </p:nvGrpSpPr>
        <p:grpSpPr>
          <a:xfrm>
            <a:off x="7689125" y="4427977"/>
            <a:ext cx="3647628" cy="1967416"/>
            <a:chOff x="8921977" y="4127869"/>
            <a:chExt cx="2937088" cy="2169281"/>
          </a:xfrm>
        </p:grpSpPr>
        <p:sp>
          <p:nvSpPr>
            <p:cNvPr id="353" name="Google Shape;353;p32"/>
            <p:cNvSpPr txBox="1"/>
            <p:nvPr/>
          </p:nvSpPr>
          <p:spPr>
            <a:xfrm>
              <a:off x="8921977" y="4127869"/>
              <a:ext cx="2937088" cy="407182"/>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EBCE59"/>
                  </a:solidFill>
                  <a:latin typeface="Arial"/>
                  <a:ea typeface="Arial"/>
                  <a:cs typeface="Arial"/>
                  <a:sym typeface="Arial"/>
                </a:rPr>
                <a:t>La qualité des soins</a:t>
              </a:r>
              <a:endParaRPr b="0" i="0" sz="1100" u="none" cap="none" strike="noStrike">
                <a:solidFill>
                  <a:srgbClr val="000000"/>
                </a:solidFill>
                <a:latin typeface="Arial"/>
                <a:ea typeface="Arial"/>
                <a:cs typeface="Arial"/>
                <a:sym typeface="Arial"/>
              </a:endParaRPr>
            </a:p>
          </p:txBody>
        </p:sp>
        <p:sp>
          <p:nvSpPr>
            <p:cNvPr id="354" name="Google Shape;354;p32"/>
            <p:cNvSpPr txBox="1"/>
            <p:nvPr/>
          </p:nvSpPr>
          <p:spPr>
            <a:xfrm>
              <a:off x="8929772" y="4532544"/>
              <a:ext cx="2929293" cy="1764606"/>
            </a:xfrm>
            <a:prstGeom prst="rect">
              <a:avLst/>
            </a:prstGeom>
            <a:noFill/>
            <a:ln>
              <a:noFill/>
            </a:ln>
          </p:spPr>
          <p:txBody>
            <a:bodyPr anchorCtr="0" anchor="t" bIns="45700" lIns="0" spcFirstLastPara="1" rIns="0" wrap="square" tIns="45700">
              <a:spAutoFit/>
            </a:bodyPr>
            <a:lstStyle/>
            <a:p>
              <a:pPr indent="-259147" lvl="0" marL="259147" marR="0" rtl="0" algn="l">
                <a:lnSpc>
                  <a:spcPct val="100000"/>
                </a:lnSpc>
                <a:spcBef>
                  <a:spcPts val="0"/>
                </a:spcBef>
                <a:spcAft>
                  <a:spcPts val="0"/>
                </a:spcAft>
                <a:buClr>
                  <a:schemeClr val="dk2"/>
                </a:buClr>
                <a:buSzPts val="1632"/>
                <a:buFont typeface="Arial"/>
                <a:buChar char="-"/>
              </a:pPr>
              <a:r>
                <a:rPr b="0" i="0" lang="fr" sz="1400" u="none" cap="none" strike="noStrike">
                  <a:solidFill>
                    <a:schemeClr val="dk2"/>
                  </a:solidFill>
                  <a:latin typeface="Arial"/>
                  <a:ea typeface="Arial"/>
                  <a:cs typeface="Arial"/>
                  <a:sym typeface="Arial"/>
                </a:rPr>
                <a:t>Les services WASH préservent la dignité et le respect des patients, et leur offrent un environnement favorable </a:t>
              </a:r>
              <a:endParaRPr b="0" i="0" sz="1100" u="none" cap="none" strike="noStrike">
                <a:solidFill>
                  <a:srgbClr val="000000"/>
                </a:solidFill>
                <a:latin typeface="Arial"/>
                <a:ea typeface="Arial"/>
                <a:cs typeface="Arial"/>
                <a:sym typeface="Arial"/>
              </a:endParaRPr>
            </a:p>
            <a:p>
              <a:pPr indent="-259147" lvl="0" marL="259147" marR="0" rtl="0" algn="l">
                <a:lnSpc>
                  <a:spcPct val="100000"/>
                </a:lnSpc>
                <a:spcBef>
                  <a:spcPts val="0"/>
                </a:spcBef>
                <a:spcAft>
                  <a:spcPts val="0"/>
                </a:spcAft>
                <a:buClr>
                  <a:schemeClr val="dk2"/>
                </a:buClr>
                <a:buSzPts val="1632"/>
                <a:buFont typeface="Arial"/>
                <a:buChar char="-"/>
              </a:pPr>
              <a:r>
                <a:rPr b="0" i="0" lang="fr" sz="1400" u="none" cap="none" strike="noStrike">
                  <a:solidFill>
                    <a:schemeClr val="dk2"/>
                  </a:solidFill>
                  <a:latin typeface="Arial"/>
                  <a:ea typeface="Arial"/>
                  <a:cs typeface="Arial"/>
                  <a:sym typeface="Arial"/>
                </a:rPr>
                <a:t>Communautés plus productives et en meilleure santé</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chemeClr val="dk2"/>
                  </a:solidFill>
                  <a:latin typeface="Arial"/>
                  <a:ea typeface="Arial"/>
                  <a:cs typeface="Arial"/>
                  <a:sym typeface="Arial"/>
                </a:rPr>
                <a:t>- Soins obstétricaux et post-partum dignes et sûrs </a:t>
              </a:r>
              <a:endParaRPr b="0" i="0" sz="1100" u="none" cap="none" strike="noStrike">
                <a:solidFill>
                  <a:srgbClr val="000000"/>
                </a:solidFill>
                <a:latin typeface="Arial"/>
                <a:ea typeface="Arial"/>
                <a:cs typeface="Arial"/>
                <a:sym typeface="Arial"/>
              </a:endParaRPr>
            </a:p>
          </p:txBody>
        </p:sp>
      </p:grpSp>
      <p:grpSp>
        <p:nvGrpSpPr>
          <p:cNvPr id="355" name="Google Shape;355;p32"/>
          <p:cNvGrpSpPr/>
          <p:nvPr/>
        </p:nvGrpSpPr>
        <p:grpSpPr>
          <a:xfrm>
            <a:off x="882542" y="1236716"/>
            <a:ext cx="2663774" cy="2213635"/>
            <a:chOff x="332936" y="1460569"/>
            <a:chExt cx="2937088" cy="2440763"/>
          </a:xfrm>
        </p:grpSpPr>
        <p:sp>
          <p:nvSpPr>
            <p:cNvPr id="356" name="Google Shape;356;p32"/>
            <p:cNvSpPr txBox="1"/>
            <p:nvPr/>
          </p:nvSpPr>
          <p:spPr>
            <a:xfrm>
              <a:off x="332936" y="1460569"/>
              <a:ext cx="2937088" cy="1628863"/>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fr" sz="1800" u="none" cap="none" strike="noStrike">
                  <a:solidFill>
                    <a:srgbClr val="29811B"/>
                  </a:solidFill>
                  <a:latin typeface="Arial"/>
                  <a:ea typeface="Arial"/>
                  <a:cs typeface="Arial"/>
                  <a:sym typeface="Arial"/>
                </a:rPr>
                <a:t>La résilience aux changements climatiques et la durabilité environnementale </a:t>
              </a:r>
              <a:endParaRPr b="0" i="0" sz="1100" u="none" cap="none" strike="noStrike">
                <a:solidFill>
                  <a:srgbClr val="000000"/>
                </a:solidFill>
                <a:latin typeface="Arial"/>
                <a:ea typeface="Arial"/>
                <a:cs typeface="Arial"/>
                <a:sym typeface="Arial"/>
              </a:endParaRPr>
            </a:p>
          </p:txBody>
        </p:sp>
        <p:sp>
          <p:nvSpPr>
            <p:cNvPr id="357" name="Google Shape;357;p32"/>
            <p:cNvSpPr txBox="1"/>
            <p:nvPr/>
          </p:nvSpPr>
          <p:spPr>
            <a:xfrm>
              <a:off x="340731" y="3086923"/>
              <a:ext cx="2929293" cy="814409"/>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fr" sz="1400" u="none" cap="none" strike="noStrike">
                  <a:solidFill>
                    <a:schemeClr val="dk2"/>
                  </a:solidFill>
                  <a:latin typeface="Arial"/>
                  <a:ea typeface="Arial"/>
                  <a:cs typeface="Arial"/>
                  <a:sym typeface="Arial"/>
                </a:rPr>
                <a:t>En renforçant la résilience et la durabilité des services WASH et des services d’énergie</a:t>
              </a:r>
              <a:endParaRPr b="0" i="0" sz="1100" u="none" cap="none" strike="noStrike">
                <a:solidFill>
                  <a:srgbClr val="000000"/>
                </a:solidFill>
                <a:latin typeface="Arial"/>
                <a:ea typeface="Arial"/>
                <a:cs typeface="Arial"/>
                <a:sym typeface="Arial"/>
              </a:endParaRPr>
            </a:p>
          </p:txBody>
        </p:sp>
      </p:grpSp>
      <p:grpSp>
        <p:nvGrpSpPr>
          <p:cNvPr id="358" name="Google Shape;358;p32"/>
          <p:cNvGrpSpPr/>
          <p:nvPr/>
        </p:nvGrpSpPr>
        <p:grpSpPr>
          <a:xfrm>
            <a:off x="636065" y="3741599"/>
            <a:ext cx="2656704" cy="2577079"/>
            <a:chOff x="701327" y="5140405"/>
            <a:chExt cx="2929293" cy="2841497"/>
          </a:xfrm>
        </p:grpSpPr>
        <p:sp>
          <p:nvSpPr>
            <p:cNvPr id="359" name="Google Shape;359;p32"/>
            <p:cNvSpPr txBox="1"/>
            <p:nvPr/>
          </p:nvSpPr>
          <p:spPr>
            <a:xfrm>
              <a:off x="856214" y="5140405"/>
              <a:ext cx="2726296" cy="1018022"/>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fr" sz="1800" u="none" cap="none" strike="noStrike">
                  <a:solidFill>
                    <a:srgbClr val="FF9933"/>
                  </a:solidFill>
                  <a:latin typeface="Arial"/>
                  <a:ea typeface="Arial"/>
                  <a:cs typeface="Arial"/>
                  <a:sym typeface="Arial"/>
                </a:rPr>
                <a:t>La prévention et la lutte contre les infections </a:t>
              </a:r>
              <a:endParaRPr b="0" i="0" sz="1100" u="none" cap="none" strike="noStrike">
                <a:solidFill>
                  <a:srgbClr val="000000"/>
                </a:solidFill>
                <a:latin typeface="Arial"/>
                <a:ea typeface="Arial"/>
                <a:cs typeface="Arial"/>
                <a:sym typeface="Arial"/>
              </a:endParaRPr>
            </a:p>
          </p:txBody>
        </p:sp>
        <p:sp>
          <p:nvSpPr>
            <p:cNvPr id="360" name="Google Shape;360;p32"/>
            <p:cNvSpPr txBox="1"/>
            <p:nvPr/>
          </p:nvSpPr>
          <p:spPr>
            <a:xfrm>
              <a:off x="701327" y="6217297"/>
              <a:ext cx="2929293" cy="1764605"/>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fr" sz="1400" u="none" cap="none" strike="noStrike">
                  <a:solidFill>
                    <a:schemeClr val="dk2"/>
                  </a:solidFill>
                  <a:latin typeface="Arial"/>
                  <a:ea typeface="Arial"/>
                  <a:cs typeface="Arial"/>
                  <a:sym typeface="Arial"/>
                </a:rPr>
                <a:t>Les services WASH sont une composante essentielle et une exigence minimale des programmes de prévention et de lutte contre les infections</a:t>
              </a:r>
              <a:endParaRPr b="0" i="0" sz="1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fr" sz="1400" u="none" cap="none" strike="noStrike">
                  <a:solidFill>
                    <a:schemeClr val="dk2"/>
                  </a:solidFill>
                  <a:latin typeface="Arial"/>
                  <a:ea typeface="Arial"/>
                  <a:cs typeface="Arial"/>
                  <a:sym typeface="Arial"/>
                </a:rPr>
                <a:t>Ils permettent aussi de réduire la résistance aux antimicrobiens </a:t>
              </a:r>
              <a:endParaRPr b="0" i="0" sz="1100" u="none" cap="none" strike="noStrike">
                <a:solidFill>
                  <a:srgbClr val="000000"/>
                </a:solidFill>
                <a:latin typeface="Arial"/>
                <a:ea typeface="Arial"/>
                <a:cs typeface="Arial"/>
                <a:sym typeface="Arial"/>
              </a:endParaRPr>
            </a:p>
          </p:txBody>
        </p:sp>
      </p:grpSp>
      <p:sp>
        <p:nvSpPr>
          <p:cNvPr id="361" name="Google Shape;361;p32"/>
          <p:cNvSpPr/>
          <p:nvPr/>
        </p:nvSpPr>
        <p:spPr>
          <a:xfrm>
            <a:off x="4579702" y="5850964"/>
            <a:ext cx="1916718" cy="1002411"/>
          </a:xfrm>
          <a:custGeom>
            <a:rect b="b" l="l" r="r" t="t"/>
            <a:pathLst>
              <a:path extrusionOk="0" h="318965" w="2113381">
                <a:moveTo>
                  <a:pt x="1684837" y="0"/>
                </a:moveTo>
                <a:lnTo>
                  <a:pt x="1690961" y="0"/>
                </a:lnTo>
                <a:lnTo>
                  <a:pt x="1690962" y="0"/>
                </a:lnTo>
                <a:lnTo>
                  <a:pt x="2113381" y="0"/>
                </a:lnTo>
                <a:lnTo>
                  <a:pt x="2113381" y="110654"/>
                </a:lnTo>
                <a:cubicBezTo>
                  <a:pt x="2113381" y="156853"/>
                  <a:pt x="2113381" y="204644"/>
                  <a:pt x="2113381" y="254083"/>
                </a:cubicBezTo>
                <a:lnTo>
                  <a:pt x="2113381" y="318965"/>
                </a:lnTo>
                <a:lnTo>
                  <a:pt x="1690962" y="318965"/>
                </a:lnTo>
                <a:lnTo>
                  <a:pt x="1690961" y="318965"/>
                </a:lnTo>
                <a:lnTo>
                  <a:pt x="1684837" y="318965"/>
                </a:lnTo>
                <a:lnTo>
                  <a:pt x="1684837" y="250568"/>
                </a:lnTo>
                <a:cubicBezTo>
                  <a:pt x="1684837" y="214971"/>
                  <a:pt x="1684837" y="175420"/>
                  <a:pt x="1684837" y="131474"/>
                </a:cubicBezTo>
                <a:close/>
                <a:moveTo>
                  <a:pt x="835568" y="0"/>
                </a:moveTo>
                <a:lnTo>
                  <a:pt x="841916" y="0"/>
                </a:lnTo>
                <a:lnTo>
                  <a:pt x="841917" y="0"/>
                </a:lnTo>
                <a:lnTo>
                  <a:pt x="1262151" y="0"/>
                </a:lnTo>
                <a:lnTo>
                  <a:pt x="1684836" y="0"/>
                </a:lnTo>
                <a:lnTo>
                  <a:pt x="1684836" y="131474"/>
                </a:lnTo>
                <a:cubicBezTo>
                  <a:pt x="1684836" y="175420"/>
                  <a:pt x="1684836" y="214971"/>
                  <a:pt x="1684836" y="250568"/>
                </a:cubicBezTo>
                <a:lnTo>
                  <a:pt x="1684836" y="318965"/>
                </a:lnTo>
                <a:lnTo>
                  <a:pt x="1262151" y="318965"/>
                </a:lnTo>
                <a:lnTo>
                  <a:pt x="841917" y="318965"/>
                </a:lnTo>
                <a:lnTo>
                  <a:pt x="841916" y="318965"/>
                </a:lnTo>
                <a:lnTo>
                  <a:pt x="835568" y="318965"/>
                </a:lnTo>
                <a:close/>
                <a:moveTo>
                  <a:pt x="412215" y="0"/>
                </a:moveTo>
                <a:lnTo>
                  <a:pt x="419229" y="0"/>
                </a:lnTo>
                <a:lnTo>
                  <a:pt x="419230" y="0"/>
                </a:lnTo>
                <a:lnTo>
                  <a:pt x="835567" y="0"/>
                </a:lnTo>
                <a:lnTo>
                  <a:pt x="835567" y="318965"/>
                </a:lnTo>
                <a:lnTo>
                  <a:pt x="419230" y="318965"/>
                </a:lnTo>
                <a:lnTo>
                  <a:pt x="419229" y="318965"/>
                </a:lnTo>
                <a:lnTo>
                  <a:pt x="412215" y="318965"/>
                </a:lnTo>
                <a:lnTo>
                  <a:pt x="412215" y="183696"/>
                </a:lnTo>
                <a:cubicBezTo>
                  <a:pt x="412215" y="123274"/>
                  <a:pt x="412215" y="64866"/>
                  <a:pt x="412215" y="8405"/>
                </a:cubicBezTo>
                <a:close/>
                <a:moveTo>
                  <a:pt x="0" y="0"/>
                </a:moveTo>
                <a:lnTo>
                  <a:pt x="412214" y="0"/>
                </a:lnTo>
                <a:lnTo>
                  <a:pt x="412214" y="8405"/>
                </a:lnTo>
                <a:cubicBezTo>
                  <a:pt x="412214" y="64866"/>
                  <a:pt x="412214" y="123274"/>
                  <a:pt x="412214" y="183696"/>
                </a:cubicBezTo>
                <a:lnTo>
                  <a:pt x="412214" y="318965"/>
                </a:lnTo>
                <a:lnTo>
                  <a:pt x="0" y="318965"/>
                </a:lnTo>
                <a:lnTo>
                  <a:pt x="0" y="250568"/>
                </a:lnTo>
                <a:cubicBezTo>
                  <a:pt x="0" y="214971"/>
                  <a:pt x="0" y="175420"/>
                  <a:pt x="0" y="131474"/>
                </a:cubicBezTo>
                <a:close/>
              </a:path>
            </a:pathLst>
          </a:custGeom>
          <a:gradFill>
            <a:gsLst>
              <a:gs pos="0">
                <a:srgbClr val="1C245F">
                  <a:alpha val="29411"/>
                </a:srgbClr>
              </a:gs>
              <a:gs pos="17000">
                <a:srgbClr val="1C245F">
                  <a:alpha val="29411"/>
                </a:srgbClr>
              </a:gs>
              <a:gs pos="100000">
                <a:srgbClr val="1C245F">
                  <a:alpha val="0"/>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Inpatient outline" id="362" name="Google Shape;362;p32"/>
          <p:cNvPicPr preferRelativeResize="0"/>
          <p:nvPr/>
        </p:nvPicPr>
        <p:blipFill rotWithShape="1">
          <a:blip r:embed="rId3">
            <a:alphaModFix/>
          </a:blip>
          <a:srcRect b="0" l="0" r="0" t="0"/>
          <a:stretch/>
        </p:blipFill>
        <p:spPr>
          <a:xfrm>
            <a:off x="9984588" y="4092458"/>
            <a:ext cx="829309" cy="829309"/>
          </a:xfrm>
          <a:prstGeom prst="rect">
            <a:avLst/>
          </a:prstGeom>
          <a:noFill/>
          <a:ln>
            <a:noFill/>
          </a:ln>
        </p:spPr>
      </p:pic>
      <p:grpSp>
        <p:nvGrpSpPr>
          <p:cNvPr id="363" name="Google Shape;363;p32"/>
          <p:cNvGrpSpPr/>
          <p:nvPr/>
        </p:nvGrpSpPr>
        <p:grpSpPr>
          <a:xfrm>
            <a:off x="4932629" y="1303046"/>
            <a:ext cx="2663774" cy="1598082"/>
            <a:chOff x="8921977" y="1215788"/>
            <a:chExt cx="2937088" cy="1762052"/>
          </a:xfrm>
        </p:grpSpPr>
        <p:sp>
          <p:nvSpPr>
            <p:cNvPr id="364" name="Google Shape;364;p32"/>
            <p:cNvSpPr txBox="1"/>
            <p:nvPr/>
          </p:nvSpPr>
          <p:spPr>
            <a:xfrm>
              <a:off x="8921977" y="1215788"/>
              <a:ext cx="2937088" cy="712602"/>
            </a:xfrm>
            <a:prstGeom prst="rect">
              <a:avLst/>
            </a:prstGeom>
            <a:noFill/>
            <a:ln>
              <a:noFill/>
            </a:ln>
          </p:spPr>
          <p:txBody>
            <a:bodyPr anchorCtr="0" anchor="b" bIns="45700" lIns="0" spcFirstLastPara="1" rIns="0"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rgbClr val="C00000"/>
                  </a:solidFill>
                  <a:latin typeface="Arial"/>
                  <a:ea typeface="Arial"/>
                  <a:cs typeface="Arial"/>
                  <a:sym typeface="Arial"/>
                </a:rPr>
                <a:t>La riposte </a:t>
              </a:r>
              <a:r>
                <a:rPr b="1" i="0" lang="fr" sz="1800" u="none" cap="none" strike="noStrike">
                  <a:solidFill>
                    <a:srgbClr val="C00000"/>
                  </a:solidFill>
                  <a:latin typeface="Arial"/>
                  <a:ea typeface="Arial"/>
                  <a:cs typeface="Arial"/>
                  <a:sym typeface="Arial"/>
                </a:rPr>
                <a:t>et la résilience </a:t>
              </a:r>
              <a:r>
                <a:rPr b="0" i="0" lang="fr" sz="1800" u="none" cap="none" strike="noStrike">
                  <a:solidFill>
                    <a:srgbClr val="C00000"/>
                  </a:solidFill>
                  <a:latin typeface="Arial"/>
                  <a:ea typeface="Arial"/>
                  <a:cs typeface="Arial"/>
                  <a:sym typeface="Arial"/>
                </a:rPr>
                <a:t>aux épidémies</a:t>
              </a:r>
              <a:endParaRPr b="0" i="0" sz="1100" u="none" cap="none" strike="noStrike">
                <a:solidFill>
                  <a:srgbClr val="000000"/>
                </a:solidFill>
                <a:latin typeface="Arial"/>
                <a:ea typeface="Arial"/>
                <a:cs typeface="Arial"/>
                <a:sym typeface="Arial"/>
              </a:endParaRPr>
            </a:p>
          </p:txBody>
        </p:sp>
        <p:sp>
          <p:nvSpPr>
            <p:cNvPr id="365" name="Google Shape;365;p32"/>
            <p:cNvSpPr txBox="1"/>
            <p:nvPr/>
          </p:nvSpPr>
          <p:spPr>
            <a:xfrm>
              <a:off x="8929772" y="1925882"/>
              <a:ext cx="2929293" cy="1051958"/>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2"/>
                  </a:solidFill>
                  <a:latin typeface="Arial"/>
                  <a:ea typeface="Arial"/>
                  <a:cs typeface="Arial"/>
                  <a:sym typeface="Arial"/>
                </a:rPr>
                <a:t>Les établissements dotés de services de base peuvent répondre aux urgences et aux épidémies</a:t>
              </a:r>
              <a:endParaRPr b="0" i="0" sz="1100" u="none" cap="none" strike="noStrike">
                <a:solidFill>
                  <a:srgbClr val="000000"/>
                </a:solidFill>
                <a:latin typeface="Arial"/>
                <a:ea typeface="Arial"/>
                <a:cs typeface="Arial"/>
                <a:sym typeface="Arial"/>
              </a:endParaRPr>
            </a:p>
          </p:txBody>
        </p:sp>
      </p:grpSp>
      <p:pic>
        <p:nvPicPr>
          <p:cNvPr descr="Covid-19 outline" id="366" name="Google Shape;366;p32"/>
          <p:cNvPicPr preferRelativeResize="0"/>
          <p:nvPr/>
        </p:nvPicPr>
        <p:blipFill rotWithShape="1">
          <a:blip r:embed="rId4">
            <a:alphaModFix/>
          </a:blip>
          <a:srcRect b="0" l="0" r="0" t="0"/>
          <a:stretch/>
        </p:blipFill>
        <p:spPr>
          <a:xfrm>
            <a:off x="7603473" y="1019434"/>
            <a:ext cx="1097416" cy="1097416"/>
          </a:xfrm>
          <a:prstGeom prst="rect">
            <a:avLst/>
          </a:prstGeom>
          <a:noFill/>
          <a:ln>
            <a:noFill/>
          </a:ln>
        </p:spPr>
      </p:pic>
      <p:pic>
        <p:nvPicPr>
          <p:cNvPr id="367" name="Google Shape;367;p32"/>
          <p:cNvPicPr preferRelativeResize="0"/>
          <p:nvPr/>
        </p:nvPicPr>
        <p:blipFill rotWithShape="1">
          <a:blip r:embed="rId5">
            <a:alphaModFix/>
          </a:blip>
          <a:srcRect b="0" l="0" r="0" t="0"/>
          <a:stretch/>
        </p:blipFill>
        <p:spPr>
          <a:xfrm>
            <a:off x="358653" y="776544"/>
            <a:ext cx="1146627" cy="1171184"/>
          </a:xfrm>
          <a:prstGeom prst="rect">
            <a:avLst/>
          </a:prstGeom>
          <a:noFill/>
          <a:ln>
            <a:noFill/>
          </a:ln>
        </p:spPr>
      </p:pic>
      <p:pic>
        <p:nvPicPr>
          <p:cNvPr id="368" name="Google Shape;368;p32"/>
          <p:cNvPicPr preferRelativeResize="0"/>
          <p:nvPr/>
        </p:nvPicPr>
        <p:blipFill rotWithShape="1">
          <a:blip r:embed="rId6">
            <a:alphaModFix/>
          </a:blip>
          <a:srcRect b="0" l="0" r="0" t="0"/>
          <a:stretch/>
        </p:blipFill>
        <p:spPr>
          <a:xfrm>
            <a:off x="738528" y="3389880"/>
            <a:ext cx="732997" cy="1171184"/>
          </a:xfrm>
          <a:prstGeom prst="rect">
            <a:avLst/>
          </a:prstGeom>
          <a:noFill/>
          <a:ln>
            <a:noFill/>
          </a:ln>
        </p:spPr>
      </p:pic>
      <p:pic>
        <p:nvPicPr>
          <p:cNvPr id="369" name="Google Shape;369;p32"/>
          <p:cNvPicPr preferRelativeResize="0"/>
          <p:nvPr/>
        </p:nvPicPr>
        <p:blipFill rotWithShape="1">
          <a:blip r:embed="rId7">
            <a:alphaModFix/>
          </a:blip>
          <a:srcRect b="0" l="0" r="0" t="0"/>
          <a:stretch/>
        </p:blipFill>
        <p:spPr>
          <a:xfrm>
            <a:off x="11184435" y="742099"/>
            <a:ext cx="939754" cy="9397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A cluttered kitchen&#10;&#10;Description generated with high confidence" id="377" name="Google Shape;377;p33"/>
          <p:cNvPicPr preferRelativeResize="0"/>
          <p:nvPr/>
        </p:nvPicPr>
        <p:blipFill rotWithShape="1">
          <a:blip r:embed="rId3">
            <a:alphaModFix/>
          </a:blip>
          <a:srcRect b="0" l="0" r="0" t="0"/>
          <a:stretch/>
        </p:blipFill>
        <p:spPr>
          <a:xfrm>
            <a:off x="2560096" y="-17259"/>
            <a:ext cx="9698313" cy="6892518"/>
          </a:xfrm>
          <a:prstGeom prst="rect">
            <a:avLst/>
          </a:prstGeom>
          <a:noFill/>
          <a:ln>
            <a:noFill/>
          </a:ln>
        </p:spPr>
      </p:pic>
      <p:sp>
        <p:nvSpPr>
          <p:cNvPr id="378" name="Google Shape;378;p33"/>
          <p:cNvSpPr txBox="1"/>
          <p:nvPr/>
        </p:nvSpPr>
        <p:spPr>
          <a:xfrm>
            <a:off x="55194" y="181"/>
            <a:ext cx="2504903" cy="2502663"/>
          </a:xfrm>
          <a:prstGeom prst="rect">
            <a:avLst/>
          </a:prstGeom>
          <a:noFill/>
          <a:ln>
            <a:noFill/>
          </a:ln>
        </p:spPr>
        <p:txBody>
          <a:bodyPr anchorCtr="0" anchor="ctr" bIns="47050" lIns="94125" spcFirstLastPara="1" rIns="94125" wrap="square" tIns="47050">
            <a:no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chemeClr val="dk2"/>
                </a:solidFill>
                <a:latin typeface="Arial Narrow"/>
                <a:ea typeface="Arial Narrow"/>
                <a:cs typeface="Arial Narrow"/>
                <a:sym typeface="Arial Narrow"/>
              </a:rPr>
              <a:t>Quelles parties des établissements sont concernées par le processus WASH FIT ? </a:t>
            </a:r>
            <a:endParaRPr b="0" i="0" sz="1100" u="none" cap="none" strike="noStrike">
              <a:solidFill>
                <a:srgbClr val="000000"/>
              </a:solidFill>
              <a:latin typeface="Arial"/>
              <a:ea typeface="Arial"/>
              <a:cs typeface="Arial"/>
              <a:sym typeface="Arial"/>
            </a:endParaRPr>
          </a:p>
        </p:txBody>
      </p:sp>
      <p:pic>
        <p:nvPicPr>
          <p:cNvPr descr="A person in a green room&#10;&#10;Description generated with high confidence" id="379" name="Google Shape;379;p33"/>
          <p:cNvPicPr preferRelativeResize="0"/>
          <p:nvPr/>
        </p:nvPicPr>
        <p:blipFill rotWithShape="1">
          <a:blip r:embed="rId4">
            <a:alphaModFix/>
          </a:blip>
          <a:srcRect b="0" l="0" r="0" t="0"/>
          <a:stretch/>
        </p:blipFill>
        <p:spPr>
          <a:xfrm flipH="1" rot="-5400000">
            <a:off x="1003428" y="2583743"/>
            <a:ext cx="6541260" cy="3427921"/>
          </a:xfrm>
          <a:prstGeom prst="rect">
            <a:avLst/>
          </a:prstGeom>
          <a:noFill/>
          <a:ln>
            <a:noFill/>
          </a:ln>
        </p:spPr>
      </p:pic>
      <p:sp>
        <p:nvSpPr>
          <p:cNvPr id="380" name="Google Shape;380;p33"/>
          <p:cNvSpPr txBox="1"/>
          <p:nvPr/>
        </p:nvSpPr>
        <p:spPr>
          <a:xfrm>
            <a:off x="151096" y="2483912"/>
            <a:ext cx="2383963" cy="110795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Ajoutez vos suggestions dans la boîte de discussion/au tableau.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1" lang="fr" sz="1600" u="none" cap="none" strike="noStrike">
                <a:solidFill>
                  <a:schemeClr val="dk1"/>
                </a:solidFill>
                <a:latin typeface="Arial"/>
                <a:ea typeface="Arial"/>
                <a:cs typeface="Arial"/>
                <a:sym typeface="Arial"/>
              </a:rPr>
              <a:t>Durée : 1 à 2 min </a:t>
            </a:r>
            <a:endParaRPr b="0" i="0" sz="1100" u="none" cap="none" strike="noStrike">
              <a:solidFill>
                <a:srgbClr val="000000"/>
              </a:solidFill>
              <a:latin typeface="Arial"/>
              <a:ea typeface="Arial"/>
              <a:cs typeface="Arial"/>
              <a:sym typeface="Arial"/>
            </a:endParaRPr>
          </a:p>
        </p:txBody>
      </p:sp>
      <p:grpSp>
        <p:nvGrpSpPr>
          <p:cNvPr id="381" name="Google Shape;381;p33"/>
          <p:cNvGrpSpPr/>
          <p:nvPr/>
        </p:nvGrpSpPr>
        <p:grpSpPr>
          <a:xfrm>
            <a:off x="613776" y="3890110"/>
            <a:ext cx="1458601" cy="1556638"/>
            <a:chOff x="10475415" y="275913"/>
            <a:chExt cx="1458677" cy="1556719"/>
          </a:xfrm>
        </p:grpSpPr>
        <p:pic>
          <p:nvPicPr>
            <p:cNvPr id="382" name="Google Shape;382;p33"/>
            <p:cNvPicPr preferRelativeResize="0"/>
            <p:nvPr/>
          </p:nvPicPr>
          <p:blipFill rotWithShape="1">
            <a:blip r:embed="rId5">
              <a:alphaModFix/>
            </a:blip>
            <a:srcRect b="0" l="0" r="0" t="0"/>
            <a:stretch/>
          </p:blipFill>
          <p:spPr>
            <a:xfrm>
              <a:off x="10727487" y="275913"/>
              <a:ext cx="1030462" cy="1030462"/>
            </a:xfrm>
            <a:prstGeom prst="rect">
              <a:avLst/>
            </a:prstGeom>
            <a:noFill/>
            <a:ln>
              <a:noFill/>
            </a:ln>
          </p:spPr>
        </p:pic>
        <p:sp>
          <p:nvSpPr>
            <p:cNvPr id="383" name="Google Shape;383;p33"/>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0" i="0" lang="fr" sz="2000" u="none" cap="none" strike="noStrike">
                  <a:solidFill>
                    <a:srgbClr val="002060"/>
                  </a:solidFill>
                  <a:latin typeface="Arial"/>
                  <a:ea typeface="Arial"/>
                  <a:cs typeface="Arial"/>
                  <a:sym typeface="Arial"/>
                </a:rPr>
                <a:t>5 min</a:t>
              </a:r>
              <a:endParaRPr b="0" i="0" sz="1100" u="none" cap="none" strike="noStrike">
                <a:solidFill>
                  <a:srgbClr val="000000"/>
                </a:solidFill>
                <a:latin typeface="Arial"/>
                <a:ea typeface="Arial"/>
                <a:cs typeface="Arial"/>
                <a:sym typeface="Arial"/>
              </a:endParaRPr>
            </a:p>
          </p:txBody>
        </p:sp>
      </p:grpSp>
      <p:grpSp>
        <p:nvGrpSpPr>
          <p:cNvPr id="384" name="Google Shape;384;p33"/>
          <p:cNvGrpSpPr/>
          <p:nvPr/>
        </p:nvGrpSpPr>
        <p:grpSpPr>
          <a:xfrm>
            <a:off x="800490" y="5457288"/>
            <a:ext cx="1161098" cy="1171184"/>
            <a:chOff x="9555224" y="5116370"/>
            <a:chExt cx="1161098" cy="1171184"/>
          </a:xfrm>
        </p:grpSpPr>
        <p:pic>
          <p:nvPicPr>
            <p:cNvPr descr="Shape&#10;&#10;Description automatically generated with low confidence" id="385" name="Google Shape;385;p33"/>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386" name="Google Shape;386;p33"/>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387" name="Google Shape;387;p3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descr="A cluttered kitchen&#10;&#10;Description generated with high confidence" id="395" name="Google Shape;395;p34"/>
          <p:cNvPicPr preferRelativeResize="0"/>
          <p:nvPr/>
        </p:nvPicPr>
        <p:blipFill rotWithShape="1">
          <a:blip r:embed="rId3">
            <a:alphaModFix/>
          </a:blip>
          <a:srcRect b="0" l="0" r="0" t="0"/>
          <a:stretch/>
        </p:blipFill>
        <p:spPr>
          <a:xfrm>
            <a:off x="2831971" y="669505"/>
            <a:ext cx="7393869" cy="5483047"/>
          </a:xfrm>
          <a:prstGeom prst="rect">
            <a:avLst/>
          </a:prstGeom>
          <a:noFill/>
          <a:ln>
            <a:noFill/>
          </a:ln>
        </p:spPr>
      </p:pic>
      <p:sp>
        <p:nvSpPr>
          <p:cNvPr id="396" name="Google Shape;396;p34"/>
          <p:cNvSpPr/>
          <p:nvPr/>
        </p:nvSpPr>
        <p:spPr>
          <a:xfrm>
            <a:off x="9250233" y="1365329"/>
            <a:ext cx="1984017" cy="968787"/>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C00000"/>
                </a:solidFill>
                <a:latin typeface="Arial"/>
                <a:ea typeface="Arial"/>
                <a:cs typeface="Arial"/>
                <a:sym typeface="Arial"/>
              </a:rPr>
              <a:t>3. GESTION DES DÉCHETS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C00000"/>
                </a:solidFill>
                <a:latin typeface="Arial"/>
                <a:ea typeface="Arial"/>
                <a:cs typeface="Arial"/>
                <a:sym typeface="Arial"/>
              </a:rPr>
              <a:t> (de la production à l’élimination finale)</a:t>
            </a:r>
            <a:endParaRPr b="1" i="0" sz="1451" u="none" cap="none" strike="noStrike">
              <a:solidFill>
                <a:srgbClr val="C00000"/>
              </a:solidFill>
              <a:latin typeface="Arial"/>
              <a:ea typeface="Arial"/>
              <a:cs typeface="Arial"/>
              <a:sym typeface="Arial"/>
            </a:endParaRPr>
          </a:p>
        </p:txBody>
      </p:sp>
      <p:sp>
        <p:nvSpPr>
          <p:cNvPr id="397" name="Google Shape;397;p34"/>
          <p:cNvSpPr/>
          <p:nvPr/>
        </p:nvSpPr>
        <p:spPr>
          <a:xfrm>
            <a:off x="4605380" y="5479380"/>
            <a:ext cx="2257536" cy="1192054"/>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FFC000"/>
                </a:solidFill>
                <a:latin typeface="Arial"/>
                <a:ea typeface="Arial"/>
                <a:cs typeface="Arial"/>
                <a:sym typeface="Arial"/>
              </a:rPr>
              <a:t>6. ÉNERGIE ET ENVIRONNEMENT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FFC000"/>
                </a:solidFill>
                <a:latin typeface="Arial"/>
                <a:ea typeface="Arial"/>
                <a:cs typeface="Arial"/>
                <a:sym typeface="Arial"/>
              </a:rPr>
              <a:t>(éclairage, pompage, chauffage, ventilation)</a:t>
            </a:r>
            <a:endParaRPr b="0" i="0" sz="1400" u="none" cap="none" strike="noStrike">
              <a:solidFill>
                <a:srgbClr val="000000"/>
              </a:solidFill>
              <a:latin typeface="Arial"/>
              <a:ea typeface="Arial"/>
              <a:cs typeface="Arial"/>
              <a:sym typeface="Arial"/>
            </a:endParaRPr>
          </a:p>
        </p:txBody>
      </p:sp>
      <p:sp>
        <p:nvSpPr>
          <p:cNvPr id="398" name="Google Shape;398;p34"/>
          <p:cNvSpPr/>
          <p:nvPr/>
        </p:nvSpPr>
        <p:spPr>
          <a:xfrm>
            <a:off x="8957187" y="3368537"/>
            <a:ext cx="1856431" cy="1155348"/>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7030A0"/>
                </a:solidFill>
                <a:latin typeface="Arial"/>
                <a:ea typeface="Arial"/>
                <a:cs typeface="Arial"/>
                <a:sym typeface="Arial"/>
              </a:rPr>
              <a:t>4. HYGIÈNE DES MAINS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7030A0"/>
                </a:solidFill>
                <a:latin typeface="Arial"/>
                <a:ea typeface="Arial"/>
                <a:cs typeface="Arial"/>
                <a:sym typeface="Arial"/>
              </a:rPr>
              <a:t>(infrastructures, mise en pratique, formation)</a:t>
            </a:r>
            <a:endParaRPr b="1" i="0" sz="1451" u="none" cap="none" strike="noStrike">
              <a:solidFill>
                <a:srgbClr val="7030A0"/>
              </a:solidFill>
              <a:latin typeface="Arial"/>
              <a:ea typeface="Arial"/>
              <a:cs typeface="Arial"/>
              <a:sym typeface="Arial"/>
            </a:endParaRPr>
          </a:p>
        </p:txBody>
      </p:sp>
      <p:sp>
        <p:nvSpPr>
          <p:cNvPr id="399" name="Google Shape;399;p34"/>
          <p:cNvSpPr/>
          <p:nvPr/>
        </p:nvSpPr>
        <p:spPr>
          <a:xfrm>
            <a:off x="7629832" y="5715565"/>
            <a:ext cx="2508190" cy="968787"/>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FF00FF"/>
                </a:solidFill>
                <a:latin typeface="Arial"/>
                <a:ea typeface="Arial"/>
                <a:cs typeface="Arial"/>
                <a:sym typeface="Arial"/>
              </a:rPr>
              <a:t>5. NETTOYAGE DE L’ENVIRONNEMENT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FF00FF"/>
                </a:solidFill>
                <a:latin typeface="Arial"/>
                <a:ea typeface="Arial"/>
                <a:cs typeface="Arial"/>
                <a:sym typeface="Arial"/>
              </a:rPr>
              <a:t>(personnel, protocoles, équipements, formation)</a:t>
            </a:r>
            <a:endParaRPr b="1" i="0" sz="1451" u="none" cap="none" strike="noStrike">
              <a:solidFill>
                <a:srgbClr val="FF00FF"/>
              </a:solidFill>
              <a:latin typeface="Arial"/>
              <a:ea typeface="Arial"/>
              <a:cs typeface="Arial"/>
              <a:sym typeface="Arial"/>
            </a:endParaRPr>
          </a:p>
        </p:txBody>
      </p:sp>
      <p:sp>
        <p:nvSpPr>
          <p:cNvPr id="400" name="Google Shape;400;p34"/>
          <p:cNvSpPr/>
          <p:nvPr/>
        </p:nvSpPr>
        <p:spPr>
          <a:xfrm>
            <a:off x="6096000" y="508026"/>
            <a:ext cx="1938093" cy="1192054"/>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00B050"/>
                </a:solidFill>
                <a:latin typeface="Arial"/>
                <a:ea typeface="Arial"/>
                <a:cs typeface="Arial"/>
                <a:sym typeface="Arial"/>
              </a:rPr>
              <a:t>2. ASSAINISSEMENT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00B050"/>
                </a:solidFill>
                <a:latin typeface="Arial"/>
                <a:ea typeface="Arial"/>
                <a:cs typeface="Arial"/>
                <a:sym typeface="Arial"/>
              </a:rPr>
              <a:t>(toilettes, traitement, eaux usées)</a:t>
            </a:r>
            <a:endParaRPr b="0" i="0" sz="1400" u="none" cap="none" strike="noStrike">
              <a:solidFill>
                <a:srgbClr val="000000"/>
              </a:solidFill>
              <a:latin typeface="Arial"/>
              <a:ea typeface="Arial"/>
              <a:cs typeface="Arial"/>
              <a:sym typeface="Arial"/>
            </a:endParaRPr>
          </a:p>
        </p:txBody>
      </p:sp>
      <p:sp>
        <p:nvSpPr>
          <p:cNvPr id="401" name="Google Shape;401;p34"/>
          <p:cNvSpPr/>
          <p:nvPr/>
        </p:nvSpPr>
        <p:spPr>
          <a:xfrm>
            <a:off x="286226" y="2250323"/>
            <a:ext cx="1983439" cy="2867512"/>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814"/>
              <a:buFont typeface="Arial"/>
              <a:buNone/>
            </a:pPr>
            <a:r>
              <a:rPr b="1" i="0" lang="fr" sz="1814" u="sng" cap="none" strike="noStrike">
                <a:solidFill>
                  <a:srgbClr val="09164D"/>
                </a:solidFill>
                <a:latin typeface="Arial"/>
                <a:ea typeface="Arial"/>
                <a:cs typeface="Arial"/>
                <a:sym typeface="Arial"/>
              </a:rPr>
              <a:t>+2 thématiques transversales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14"/>
              <a:buFont typeface="Arial"/>
              <a:buNone/>
            </a:pPr>
            <a:r>
              <a:t/>
            </a:r>
            <a:endParaRPr b="1" i="0" sz="1814" u="none" cap="none" strike="noStrike">
              <a:solidFill>
                <a:srgbClr val="0916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09164D"/>
                </a:solidFill>
                <a:latin typeface="Arial"/>
                <a:ea typeface="Arial"/>
                <a:cs typeface="Arial"/>
                <a:sym typeface="Arial"/>
              </a:rPr>
              <a:t>Climat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14"/>
              <a:buFont typeface="Arial"/>
              <a:buNone/>
            </a:pPr>
            <a:r>
              <a:t/>
            </a:r>
            <a:endParaRPr b="1" i="0" sz="1814" u="none" cap="none" strike="noStrike">
              <a:solidFill>
                <a:srgbClr val="0916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09164D"/>
                </a:solidFill>
                <a:latin typeface="Arial"/>
                <a:ea typeface="Arial"/>
                <a:cs typeface="Arial"/>
                <a:sym typeface="Arial"/>
              </a:rPr>
              <a:t>Égalité des genres, handicap et inclusion sociale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14"/>
              <a:buFont typeface="Arial"/>
              <a:buNone/>
            </a:pPr>
            <a:r>
              <a:t/>
            </a:r>
            <a:endParaRPr b="1" i="0" sz="1814" u="none" cap="none" strike="noStrike">
              <a:solidFill>
                <a:srgbClr val="09164D"/>
              </a:solidFill>
              <a:latin typeface="Arial"/>
              <a:ea typeface="Arial"/>
              <a:cs typeface="Arial"/>
              <a:sym typeface="Arial"/>
            </a:endParaRPr>
          </a:p>
        </p:txBody>
      </p:sp>
      <p:sp>
        <p:nvSpPr>
          <p:cNvPr id="402" name="Google Shape;402;p34"/>
          <p:cNvSpPr/>
          <p:nvPr/>
        </p:nvSpPr>
        <p:spPr>
          <a:xfrm>
            <a:off x="414828" y="100941"/>
            <a:ext cx="6315337" cy="5389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2"/>
              <a:buFont typeface="Arial"/>
              <a:buNone/>
            </a:pPr>
            <a:r>
              <a:rPr b="1" i="0" lang="fr" sz="2902" u="none" cap="none" strike="noStrike">
                <a:solidFill>
                  <a:srgbClr val="09164D"/>
                </a:solidFill>
                <a:latin typeface="Arial"/>
                <a:ea typeface="Arial"/>
                <a:cs typeface="Arial"/>
                <a:sym typeface="Arial"/>
              </a:rPr>
              <a:t>Les sept « domaines » WASH FIT</a:t>
            </a:r>
            <a:endParaRPr b="1" i="0" sz="1632" u="none" cap="none" strike="noStrike">
              <a:solidFill>
                <a:srgbClr val="09164D"/>
              </a:solidFill>
              <a:latin typeface="Arial"/>
              <a:ea typeface="Arial"/>
              <a:cs typeface="Arial"/>
              <a:sym typeface="Arial"/>
            </a:endParaRPr>
          </a:p>
        </p:txBody>
      </p:sp>
      <p:pic>
        <p:nvPicPr>
          <p:cNvPr descr="A person in a green room&#10;&#10;Description generated with high confidence" id="403" name="Google Shape;403;p34"/>
          <p:cNvPicPr preferRelativeResize="0"/>
          <p:nvPr/>
        </p:nvPicPr>
        <p:blipFill rotWithShape="1">
          <a:blip r:embed="rId4">
            <a:alphaModFix/>
          </a:blip>
          <a:srcRect b="0" l="0" r="0" t="0"/>
          <a:stretch/>
        </p:blipFill>
        <p:spPr>
          <a:xfrm flipH="1" rot="-5400000">
            <a:off x="1048179" y="2690696"/>
            <a:ext cx="5795611" cy="3037166"/>
          </a:xfrm>
          <a:prstGeom prst="rect">
            <a:avLst/>
          </a:prstGeom>
          <a:noFill/>
          <a:ln>
            <a:noFill/>
          </a:ln>
        </p:spPr>
      </p:pic>
      <p:sp>
        <p:nvSpPr>
          <p:cNvPr id="404" name="Google Shape;404;p34"/>
          <p:cNvSpPr/>
          <p:nvPr/>
        </p:nvSpPr>
        <p:spPr>
          <a:xfrm>
            <a:off x="240443" y="961820"/>
            <a:ext cx="1627059" cy="1160397"/>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009CDE"/>
                </a:solidFill>
                <a:latin typeface="Arial"/>
                <a:ea typeface="Arial"/>
                <a:cs typeface="Arial"/>
                <a:sym typeface="Arial"/>
              </a:rPr>
              <a:t>1. EAU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009CDE"/>
                </a:solidFill>
                <a:latin typeface="Arial"/>
                <a:ea typeface="Arial"/>
                <a:cs typeface="Arial"/>
                <a:sym typeface="Arial"/>
              </a:rPr>
              <a:t>(approvisionnement, stockage, qualité, conservation) </a:t>
            </a:r>
            <a:endParaRPr b="0" i="0" sz="1400" u="none" cap="none" strike="noStrike">
              <a:solidFill>
                <a:srgbClr val="000000"/>
              </a:solidFill>
              <a:latin typeface="Arial"/>
              <a:ea typeface="Arial"/>
              <a:cs typeface="Arial"/>
              <a:sym typeface="Arial"/>
            </a:endParaRPr>
          </a:p>
        </p:txBody>
      </p:sp>
      <p:sp>
        <p:nvSpPr>
          <p:cNvPr id="405" name="Google Shape;405;p34"/>
          <p:cNvSpPr/>
          <p:nvPr/>
        </p:nvSpPr>
        <p:spPr>
          <a:xfrm>
            <a:off x="1492090" y="5585340"/>
            <a:ext cx="2130036" cy="968787"/>
          </a:xfrm>
          <a:prstGeom prst="rect">
            <a:avLst/>
          </a:prstGeom>
          <a:solidFill>
            <a:srgbClr val="D8D8D8"/>
          </a:solidFill>
          <a:ln>
            <a:noFill/>
          </a:ln>
        </p:spPr>
        <p:txBody>
          <a:bodyPr anchorCtr="0" anchor="t" bIns="37475" lIns="74975" spcFirstLastPara="1" rIns="74975" wrap="square" tIns="37475">
            <a:noAutofit/>
          </a:bodyPr>
          <a:lstStyle/>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7F7F7F"/>
                </a:solidFill>
                <a:latin typeface="Arial"/>
                <a:ea typeface="Arial"/>
                <a:cs typeface="Arial"/>
                <a:sym typeface="Arial"/>
              </a:rPr>
              <a:t>7. GESTION ET PERSONNEL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1"/>
              <a:buFont typeface="Arial"/>
              <a:buNone/>
            </a:pPr>
            <a:r>
              <a:rPr b="1" i="0" lang="fr" sz="1451" u="none" cap="none" strike="noStrike">
                <a:solidFill>
                  <a:srgbClr val="7F7F7F"/>
                </a:solidFill>
                <a:latin typeface="Arial"/>
                <a:ea typeface="Arial"/>
                <a:cs typeface="Arial"/>
                <a:sym typeface="Arial"/>
              </a:rPr>
              <a:t>(formation, santé au travail, protocoles)</a:t>
            </a:r>
            <a:endParaRPr b="0" i="0" sz="1400" u="none" cap="none" strike="noStrike">
              <a:solidFill>
                <a:srgbClr val="000000"/>
              </a:solidFill>
              <a:latin typeface="Arial"/>
              <a:ea typeface="Arial"/>
              <a:cs typeface="Arial"/>
              <a:sym typeface="Arial"/>
            </a:endParaRPr>
          </a:p>
        </p:txBody>
      </p:sp>
      <p:pic>
        <p:nvPicPr>
          <p:cNvPr id="406" name="Google Shape;406;p34"/>
          <p:cNvPicPr preferRelativeResize="0"/>
          <p:nvPr/>
        </p:nvPicPr>
        <p:blipFill rotWithShape="1">
          <a:blip r:embed="rId5">
            <a:alphaModFix/>
          </a:blip>
          <a:srcRect b="0" l="0" r="0" t="0"/>
          <a:stretch/>
        </p:blipFill>
        <p:spPr>
          <a:xfrm>
            <a:off x="1577204" y="671240"/>
            <a:ext cx="692462" cy="809647"/>
          </a:xfrm>
          <a:prstGeom prst="rect">
            <a:avLst/>
          </a:prstGeom>
          <a:noFill/>
          <a:ln>
            <a:noFill/>
          </a:ln>
        </p:spPr>
      </p:pic>
      <p:pic>
        <p:nvPicPr>
          <p:cNvPr descr="Immagine che contiene silhouette, cielo notturno&#10;&#10;Descrizione generata automaticamente" id="407" name="Google Shape;407;p34"/>
          <p:cNvPicPr preferRelativeResize="0"/>
          <p:nvPr/>
        </p:nvPicPr>
        <p:blipFill rotWithShape="1">
          <a:blip r:embed="rId6">
            <a:alphaModFix/>
          </a:blip>
          <a:srcRect b="0" l="0" r="0" t="0"/>
          <a:stretch/>
        </p:blipFill>
        <p:spPr>
          <a:xfrm>
            <a:off x="7853191" y="145884"/>
            <a:ext cx="627083" cy="696437"/>
          </a:xfrm>
          <a:prstGeom prst="rect">
            <a:avLst/>
          </a:prstGeom>
          <a:noFill/>
          <a:ln>
            <a:noFill/>
          </a:ln>
        </p:spPr>
      </p:pic>
      <p:pic>
        <p:nvPicPr>
          <p:cNvPr id="408" name="Google Shape;408;p34"/>
          <p:cNvPicPr preferRelativeResize="0"/>
          <p:nvPr/>
        </p:nvPicPr>
        <p:blipFill rotWithShape="1">
          <a:blip r:embed="rId7">
            <a:alphaModFix/>
          </a:blip>
          <a:srcRect b="0" l="0" r="0" t="0"/>
          <a:stretch/>
        </p:blipFill>
        <p:spPr>
          <a:xfrm>
            <a:off x="10880460" y="846260"/>
            <a:ext cx="627083" cy="819025"/>
          </a:xfrm>
          <a:prstGeom prst="rect">
            <a:avLst/>
          </a:prstGeom>
          <a:noFill/>
          <a:ln>
            <a:noFill/>
          </a:ln>
        </p:spPr>
      </p:pic>
      <p:pic>
        <p:nvPicPr>
          <p:cNvPr id="409" name="Google Shape;409;p34"/>
          <p:cNvPicPr preferRelativeResize="0"/>
          <p:nvPr/>
        </p:nvPicPr>
        <p:blipFill rotWithShape="1">
          <a:blip r:embed="rId8">
            <a:alphaModFix/>
          </a:blip>
          <a:srcRect b="0" l="0" r="0" t="0"/>
          <a:stretch/>
        </p:blipFill>
        <p:spPr>
          <a:xfrm>
            <a:off x="10591341" y="2960033"/>
            <a:ext cx="606325" cy="968788"/>
          </a:xfrm>
          <a:prstGeom prst="rect">
            <a:avLst/>
          </a:prstGeom>
          <a:noFill/>
          <a:ln>
            <a:noFill/>
          </a:ln>
        </p:spPr>
      </p:pic>
      <p:pic>
        <p:nvPicPr>
          <p:cNvPr descr="Immagine che contiene testo, cielo notturno&#10;&#10;Descrizione generata automaticamente" id="410" name="Google Shape;410;p34"/>
          <p:cNvPicPr preferRelativeResize="0"/>
          <p:nvPr/>
        </p:nvPicPr>
        <p:blipFill rotWithShape="1">
          <a:blip r:embed="rId9">
            <a:alphaModFix/>
          </a:blip>
          <a:srcRect b="0" l="0" r="0" t="0"/>
          <a:stretch/>
        </p:blipFill>
        <p:spPr>
          <a:xfrm>
            <a:off x="9963519" y="5366829"/>
            <a:ext cx="822220" cy="997067"/>
          </a:xfrm>
          <a:prstGeom prst="rect">
            <a:avLst/>
          </a:prstGeom>
          <a:noFill/>
          <a:ln>
            <a:noFill/>
          </a:ln>
        </p:spPr>
      </p:pic>
      <p:pic>
        <p:nvPicPr>
          <p:cNvPr descr="Immagine che contiene cielo notturno&#10;&#10;Descrizione generata automaticamente" id="411" name="Google Shape;411;p34"/>
          <p:cNvPicPr preferRelativeResize="0"/>
          <p:nvPr/>
        </p:nvPicPr>
        <p:blipFill rotWithShape="1">
          <a:blip r:embed="rId10">
            <a:alphaModFix/>
          </a:blip>
          <a:srcRect b="0" l="0" r="0" t="0"/>
          <a:stretch/>
        </p:blipFill>
        <p:spPr>
          <a:xfrm>
            <a:off x="4105639" y="5984676"/>
            <a:ext cx="696702" cy="808036"/>
          </a:xfrm>
          <a:prstGeom prst="rect">
            <a:avLst/>
          </a:prstGeom>
          <a:noFill/>
          <a:ln>
            <a:noFill/>
          </a:ln>
        </p:spPr>
      </p:pic>
      <p:pic>
        <p:nvPicPr>
          <p:cNvPr descr="Immagine che contiene elettronico, altoparlante&#10;&#10;Descrizione generata automaticamente" id="412" name="Google Shape;412;p34"/>
          <p:cNvPicPr preferRelativeResize="0"/>
          <p:nvPr/>
        </p:nvPicPr>
        <p:blipFill rotWithShape="1">
          <a:blip r:embed="rId11">
            <a:alphaModFix/>
          </a:blip>
          <a:srcRect b="0" l="0" r="0" t="0"/>
          <a:stretch/>
        </p:blipFill>
        <p:spPr>
          <a:xfrm>
            <a:off x="890277" y="5759165"/>
            <a:ext cx="817084" cy="986623"/>
          </a:xfrm>
          <a:prstGeom prst="rect">
            <a:avLst/>
          </a:prstGeom>
          <a:noFill/>
          <a:ln>
            <a:noFill/>
          </a:ln>
        </p:spPr>
      </p:pic>
      <p:pic>
        <p:nvPicPr>
          <p:cNvPr id="413" name="Google Shape;413;p34"/>
          <p:cNvPicPr preferRelativeResize="0"/>
          <p:nvPr/>
        </p:nvPicPr>
        <p:blipFill rotWithShape="1">
          <a:blip r:embed="rId12">
            <a:alphaModFix/>
          </a:blip>
          <a:srcRect b="0" l="0" r="0" t="0"/>
          <a:stretch/>
        </p:blipFill>
        <p:spPr>
          <a:xfrm>
            <a:off x="1397866" y="2897815"/>
            <a:ext cx="735062" cy="750805"/>
          </a:xfrm>
          <a:prstGeom prst="rect">
            <a:avLst/>
          </a:prstGeom>
          <a:noFill/>
          <a:ln>
            <a:noFill/>
          </a:ln>
        </p:spPr>
      </p:pic>
      <p:pic>
        <p:nvPicPr>
          <p:cNvPr id="414" name="Google Shape;414;p34"/>
          <p:cNvPicPr preferRelativeResize="0"/>
          <p:nvPr/>
        </p:nvPicPr>
        <p:blipFill rotWithShape="1">
          <a:blip r:embed="rId13">
            <a:alphaModFix/>
          </a:blip>
          <a:srcRect b="0" l="0" r="0" t="0"/>
          <a:stretch/>
        </p:blipFill>
        <p:spPr>
          <a:xfrm>
            <a:off x="1381654" y="4416926"/>
            <a:ext cx="750805" cy="750805"/>
          </a:xfrm>
          <a:prstGeom prst="rect">
            <a:avLst/>
          </a:prstGeom>
          <a:noFill/>
          <a:ln>
            <a:noFill/>
          </a:ln>
        </p:spPr>
      </p:pic>
      <p:sp>
        <p:nvSpPr>
          <p:cNvPr id="415" name="Google Shape;415;p3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ppt_w</p:attrName>
                                        </p:attrNameLst>
                                      </p:cBhvr>
                                      <p:tavLst>
                                        <p:tav fmla="" tm="0">
                                          <p:val>
                                            <p:strVal val="0"/>
                                          </p:val>
                                        </p:tav>
                                        <p:tav fmla="" tm="100000">
                                          <p:val>
                                            <p:strVal val="#ppt_w"/>
                                          </p:val>
                                        </p:tav>
                                      </p:tavLst>
                                    </p:anim>
                                    <p:anim calcmode="lin" valueType="num">
                                      <p:cBhvr additive="base">
                                        <p:cTn dur="500"/>
                                        <p:tgtEl>
                                          <p:spTgt spid="4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ppt_w</p:attrName>
                                        </p:attrNameLst>
                                      </p:cBhvr>
                                      <p:tavLst>
                                        <p:tav fmla="" tm="0">
                                          <p:val>
                                            <p:strVal val="0"/>
                                          </p:val>
                                        </p:tav>
                                        <p:tav fmla="" tm="100000">
                                          <p:val>
                                            <p:strVal val="#ppt_w"/>
                                          </p:val>
                                        </p:tav>
                                      </p:tavLst>
                                    </p:anim>
                                    <p:anim calcmode="lin" valueType="num">
                                      <p:cBhvr additive="base">
                                        <p:cTn dur="500"/>
                                        <p:tgtEl>
                                          <p:spTgt spid="4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ppt_w</p:attrName>
                                        </p:attrNameLst>
                                      </p:cBhvr>
                                      <p:tavLst>
                                        <p:tav fmla="" tm="0">
                                          <p:val>
                                            <p:strVal val="0"/>
                                          </p:val>
                                        </p:tav>
                                        <p:tav fmla="" tm="100000">
                                          <p:val>
                                            <p:strVal val="#ppt_w"/>
                                          </p:val>
                                        </p:tav>
                                      </p:tavLst>
                                    </p:anim>
                                    <p:anim calcmode="lin" valueType="num">
                                      <p:cBhvr additive="base">
                                        <p:cTn dur="500"/>
                                        <p:tgtEl>
                                          <p:spTgt spid="3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ppt_w</p:attrName>
                                        </p:attrNameLst>
                                      </p:cBhvr>
                                      <p:tavLst>
                                        <p:tav fmla="" tm="0">
                                          <p:val>
                                            <p:strVal val="0"/>
                                          </p:val>
                                        </p:tav>
                                        <p:tav fmla="" tm="100000">
                                          <p:val>
                                            <p:strVal val="#ppt_w"/>
                                          </p:val>
                                        </p:tav>
                                      </p:tavLst>
                                    </p:anim>
                                    <p:anim calcmode="lin" valueType="num">
                                      <p:cBhvr additive="base">
                                        <p:cTn dur="500"/>
                                        <p:tgtEl>
                                          <p:spTgt spid="4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5"/>
          <p:cNvSpPr txBox="1"/>
          <p:nvPr>
            <p:ph type="title"/>
          </p:nvPr>
        </p:nvSpPr>
        <p:spPr>
          <a:xfrm>
            <a:off x="838200" y="365125"/>
            <a:ext cx="9510132"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000"/>
              <a:t>Quels problèmes liés aux services WASH avez-vous rencontrés dans les établissements de santé ? </a:t>
            </a:r>
            <a:endParaRPr sz="4000"/>
          </a:p>
        </p:txBody>
      </p:sp>
      <p:sp>
        <p:nvSpPr>
          <p:cNvPr id="424" name="Google Shape;424;p35"/>
          <p:cNvSpPr txBox="1"/>
          <p:nvPr>
            <p:ph idx="1" type="body"/>
          </p:nvPr>
        </p:nvSpPr>
        <p:spPr>
          <a:xfrm>
            <a:off x="838200" y="2575931"/>
            <a:ext cx="5092602" cy="42822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rPr lang="fr"/>
              <a:t>Réfléchissez à des exemples dans votre établissement, votre district ou votre pays.</a:t>
            </a:r>
            <a:endParaRPr sz="1800"/>
          </a:p>
          <a:p>
            <a:pPr indent="0" lvl="0" marL="0" rtl="0" algn="l">
              <a:lnSpc>
                <a:spcPct val="90000"/>
              </a:lnSpc>
              <a:spcBef>
                <a:spcPts val="1000"/>
              </a:spcBef>
              <a:spcAft>
                <a:spcPts val="0"/>
              </a:spcAft>
              <a:buClr>
                <a:schemeClr val="dk1"/>
              </a:buClr>
              <a:buSzPts val="2400"/>
              <a:buFont typeface="Arial"/>
              <a:buNone/>
            </a:pPr>
            <a:r>
              <a:t/>
            </a:r>
            <a:endParaRPr/>
          </a:p>
          <a:p>
            <a:pPr indent="0" lvl="0" marL="0" rtl="0" algn="l">
              <a:lnSpc>
                <a:spcPct val="90000"/>
              </a:lnSpc>
              <a:spcBef>
                <a:spcPts val="1000"/>
              </a:spcBef>
              <a:spcAft>
                <a:spcPts val="0"/>
              </a:spcAft>
              <a:buClr>
                <a:schemeClr val="dk1"/>
              </a:buClr>
              <a:buSzPts val="2400"/>
              <a:buFont typeface="Arial"/>
              <a:buNone/>
            </a:pPr>
            <a:r>
              <a:rPr lang="fr"/>
              <a:t>Quelles sont les principales lacunes auxquelles vous/le personnel/les patients pouvez/peuvent être confrontés dans ces sept domaines ? </a:t>
            </a:r>
            <a:endParaRPr sz="1800"/>
          </a:p>
          <a:p>
            <a:pPr indent="0" lvl="0" marL="0" rtl="0" algn="l">
              <a:lnSpc>
                <a:spcPct val="90000"/>
              </a:lnSpc>
              <a:spcBef>
                <a:spcPts val="1000"/>
              </a:spcBef>
              <a:spcAft>
                <a:spcPts val="0"/>
              </a:spcAft>
              <a:buClr>
                <a:schemeClr val="dk1"/>
              </a:buClr>
              <a:buSzPts val="2400"/>
              <a:buFont typeface="Arial"/>
              <a:buNone/>
            </a:pPr>
            <a:r>
              <a:t/>
            </a:r>
            <a:endParaRPr/>
          </a:p>
          <a:p>
            <a:pPr indent="0" lvl="0" marL="0" rtl="0" algn="l">
              <a:lnSpc>
                <a:spcPct val="90000"/>
              </a:lnSpc>
              <a:spcBef>
                <a:spcPts val="1000"/>
              </a:spcBef>
              <a:spcAft>
                <a:spcPts val="0"/>
              </a:spcAft>
              <a:buClr>
                <a:schemeClr val="dk1"/>
              </a:buClr>
              <a:buSzPts val="2400"/>
              <a:buFont typeface="Arial"/>
              <a:buNone/>
            </a:pPr>
            <a:r>
              <a:rPr lang="fr"/>
              <a:t>Comment leur résolution pourrait-elle améliorer la santé et le climat ? </a:t>
            </a:r>
            <a:endParaRPr sz="1800"/>
          </a:p>
          <a:p>
            <a:pPr indent="0" lvl="0" marL="0" rtl="0" algn="l">
              <a:lnSpc>
                <a:spcPct val="90000"/>
              </a:lnSpc>
              <a:spcBef>
                <a:spcPts val="1000"/>
              </a:spcBef>
              <a:spcAft>
                <a:spcPts val="0"/>
              </a:spcAft>
              <a:buClr>
                <a:schemeClr val="dk1"/>
              </a:buClr>
              <a:buSzPts val="2400"/>
              <a:buFont typeface="Arial"/>
              <a:buNone/>
            </a:pPr>
            <a:r>
              <a:t/>
            </a:r>
            <a:endParaRPr/>
          </a:p>
          <a:p>
            <a:pPr indent="0" lvl="0" marL="0" rtl="0" algn="l">
              <a:lnSpc>
                <a:spcPct val="90000"/>
              </a:lnSpc>
              <a:spcBef>
                <a:spcPts val="1000"/>
              </a:spcBef>
              <a:spcAft>
                <a:spcPts val="0"/>
              </a:spcAft>
              <a:buClr>
                <a:schemeClr val="dk1"/>
              </a:buClr>
              <a:buSzPts val="2400"/>
              <a:buFont typeface="Arial"/>
              <a:buNone/>
            </a:pPr>
            <a:r>
              <a:t/>
            </a:r>
            <a:endParaRPr/>
          </a:p>
        </p:txBody>
      </p:sp>
      <p:grpSp>
        <p:nvGrpSpPr>
          <p:cNvPr id="425" name="Google Shape;425;p35"/>
          <p:cNvGrpSpPr/>
          <p:nvPr/>
        </p:nvGrpSpPr>
        <p:grpSpPr>
          <a:xfrm>
            <a:off x="10551199" y="148492"/>
            <a:ext cx="1458601" cy="1642366"/>
            <a:chOff x="10475415" y="275913"/>
            <a:chExt cx="1458677" cy="1642453"/>
          </a:xfrm>
        </p:grpSpPr>
        <p:pic>
          <p:nvPicPr>
            <p:cNvPr id="426" name="Google Shape;426;p35"/>
            <p:cNvPicPr preferRelativeResize="0"/>
            <p:nvPr/>
          </p:nvPicPr>
          <p:blipFill rotWithShape="1">
            <a:blip r:embed="rId3">
              <a:alphaModFix/>
            </a:blip>
            <a:srcRect b="0" l="0" r="0" t="0"/>
            <a:stretch/>
          </p:blipFill>
          <p:spPr>
            <a:xfrm>
              <a:off x="10727487" y="275913"/>
              <a:ext cx="1030462" cy="1030462"/>
            </a:xfrm>
            <a:prstGeom prst="rect">
              <a:avLst/>
            </a:prstGeom>
            <a:noFill/>
            <a:ln>
              <a:noFill/>
            </a:ln>
          </p:spPr>
        </p:pic>
        <p:sp>
          <p:nvSpPr>
            <p:cNvPr id="427" name="Google Shape;427;p35"/>
            <p:cNvSpPr txBox="1"/>
            <p:nvPr/>
          </p:nvSpPr>
          <p:spPr>
            <a:xfrm>
              <a:off x="10475415" y="1365360"/>
              <a:ext cx="1458677" cy="553006"/>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002060"/>
                </a:buClr>
                <a:buSzPct val="100000"/>
                <a:buFont typeface="Arial"/>
                <a:buNone/>
              </a:pPr>
              <a:r>
                <a:rPr b="0" i="0" lang="fr" sz="2800" u="none" cap="none" strike="noStrike">
                  <a:solidFill>
                    <a:srgbClr val="002060"/>
                  </a:solidFill>
                  <a:latin typeface="Arial"/>
                  <a:ea typeface="Arial"/>
                  <a:cs typeface="Arial"/>
                  <a:sym typeface="Arial"/>
                </a:rPr>
                <a:t>8 à 10 min</a:t>
              </a:r>
              <a:endParaRPr b="0" i="0" sz="1400" u="none" cap="none" strike="noStrike">
                <a:solidFill>
                  <a:srgbClr val="000000"/>
                </a:solidFill>
                <a:latin typeface="Arial"/>
                <a:ea typeface="Arial"/>
                <a:cs typeface="Arial"/>
                <a:sym typeface="Arial"/>
              </a:endParaRPr>
            </a:p>
          </p:txBody>
        </p:sp>
      </p:grpSp>
      <p:pic>
        <p:nvPicPr>
          <p:cNvPr descr="A house with trees in the background&#10;&#10;Description generated with very high confidence" id="428" name="Google Shape;428;p35"/>
          <p:cNvPicPr preferRelativeResize="0"/>
          <p:nvPr/>
        </p:nvPicPr>
        <p:blipFill rotWithShape="1">
          <a:blip r:embed="rId4">
            <a:alphaModFix/>
          </a:blip>
          <a:srcRect b="-3" l="0" r="0" t="0"/>
          <a:stretch/>
        </p:blipFill>
        <p:spPr>
          <a:xfrm>
            <a:off x="6868305" y="3022491"/>
            <a:ext cx="5092602" cy="3426672"/>
          </a:xfrm>
          <a:prstGeom prst="rect">
            <a:avLst/>
          </a:prstGeom>
          <a:noFill/>
          <a:ln>
            <a:noFill/>
          </a:ln>
        </p:spPr>
      </p:pic>
      <p:grpSp>
        <p:nvGrpSpPr>
          <p:cNvPr id="429" name="Google Shape;429;p35"/>
          <p:cNvGrpSpPr/>
          <p:nvPr/>
        </p:nvGrpSpPr>
        <p:grpSpPr>
          <a:xfrm>
            <a:off x="10671549" y="1705130"/>
            <a:ext cx="1161098" cy="1171184"/>
            <a:chOff x="9555224" y="5116370"/>
            <a:chExt cx="1161098" cy="1171184"/>
          </a:xfrm>
        </p:grpSpPr>
        <p:pic>
          <p:nvPicPr>
            <p:cNvPr descr="Shape&#10;&#10;Description automatically generated with low confidence" id="430" name="Google Shape;430;p35"/>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431" name="Google Shape;431;p35"/>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32" name="Google Shape;432;p3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6"/>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6600"/>
              <a:t>Deuxième partie : Le cycle WASH FIT</a:t>
            </a:r>
            <a:endParaRPr sz="6600"/>
          </a:p>
        </p:txBody>
      </p:sp>
      <p:sp>
        <p:nvSpPr>
          <p:cNvPr id="439" name="Google Shape;439;p36"/>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A picture containing sky, outdoor, building, house&#10;&#10;Description automatically generated" id="440" name="Google Shape;440;p36"/>
          <p:cNvPicPr preferRelativeResize="0"/>
          <p:nvPr/>
        </p:nvPicPr>
        <p:blipFill rotWithShape="1">
          <a:blip r:embed="rId3">
            <a:alphaModFix/>
          </a:blip>
          <a:srcRect b="0" l="0" r="0" t="0"/>
          <a:stretch/>
        </p:blipFill>
        <p:spPr>
          <a:xfrm>
            <a:off x="6564300" y="2500274"/>
            <a:ext cx="5405825" cy="3728534"/>
          </a:xfrm>
          <a:prstGeom prst="rect">
            <a:avLst/>
          </a:prstGeom>
          <a:noFill/>
          <a:ln>
            <a:noFill/>
          </a:ln>
        </p:spPr>
      </p:pic>
      <p:sp>
        <p:nvSpPr>
          <p:cNvPr id="441" name="Google Shape;441;p36"/>
          <p:cNvSpPr txBox="1"/>
          <p:nvPr/>
        </p:nvSpPr>
        <p:spPr>
          <a:xfrm>
            <a:off x="433544" y="2672837"/>
            <a:ext cx="5929313" cy="2108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Quelles sont les cinq étapes du cycle WASH FIT ?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Quels sont les principaux produits et tâches de chaque étape ?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Quelles sont les ressources disponibles, et comment les utiliser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7"/>
          <p:cNvSpPr txBox="1"/>
          <p:nvPr>
            <p:ph type="title"/>
          </p:nvPr>
        </p:nvSpPr>
        <p:spPr>
          <a:xfrm>
            <a:off x="521097" y="9861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Cycle d’amélioration WASH FIT</a:t>
            </a:r>
            <a:endParaRPr/>
          </a:p>
        </p:txBody>
      </p:sp>
      <p:sp>
        <p:nvSpPr>
          <p:cNvPr id="450" name="Google Shape;450;p37"/>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451" name="Google Shape;451;p37"/>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009999"/>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452" name="Google Shape;452;p37"/>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FFC000"/>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453" name="Google Shape;453;p37"/>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7030A0"/>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pic>
        <p:nvPicPr>
          <p:cNvPr descr="Gears with solid fill" id="454" name="Google Shape;454;p37"/>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grpSp>
        <p:nvGrpSpPr>
          <p:cNvPr id="455" name="Google Shape;455;p37"/>
          <p:cNvGrpSpPr/>
          <p:nvPr/>
        </p:nvGrpSpPr>
        <p:grpSpPr>
          <a:xfrm>
            <a:off x="8327998" y="4739418"/>
            <a:ext cx="2925927" cy="1668205"/>
            <a:chOff x="8921977" y="4073362"/>
            <a:chExt cx="2926080" cy="1668292"/>
          </a:xfrm>
        </p:grpSpPr>
        <p:sp>
          <p:nvSpPr>
            <p:cNvPr id="456" name="Google Shape;456;p37"/>
            <p:cNvSpPr txBox="1"/>
            <p:nvPr/>
          </p:nvSpPr>
          <p:spPr>
            <a:xfrm>
              <a:off x="8921977" y="4073362"/>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009CDE"/>
                  </a:solidFill>
                  <a:latin typeface="Arial"/>
                  <a:ea typeface="Arial"/>
                  <a:cs typeface="Arial"/>
                  <a:sym typeface="Arial"/>
                </a:rPr>
                <a:t>Étape 3</a:t>
              </a:r>
              <a:endParaRPr b="0" i="0" sz="1400" u="none" cap="none" strike="noStrike">
                <a:solidFill>
                  <a:srgbClr val="000000"/>
                </a:solidFill>
                <a:latin typeface="Arial"/>
                <a:ea typeface="Arial"/>
                <a:cs typeface="Arial"/>
                <a:sym typeface="Arial"/>
              </a:endParaRPr>
            </a:p>
          </p:txBody>
        </p:sp>
        <p:sp>
          <p:nvSpPr>
            <p:cNvPr id="457" name="Google Shape;457;p37"/>
            <p:cNvSpPr txBox="1"/>
            <p:nvPr/>
          </p:nvSpPr>
          <p:spPr>
            <a:xfrm>
              <a:off x="8921977" y="4532542"/>
              <a:ext cx="2926080" cy="12091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595959"/>
                  </a:solidFill>
                  <a:latin typeface="Arial"/>
                  <a:ea typeface="Arial"/>
                  <a:cs typeface="Arial"/>
                  <a:sym typeface="Arial"/>
                </a:rPr>
                <a:t>Procéder à une évaluation des risques afin de déterminer et de hiérarchiser les points à améliorer</a:t>
              </a:r>
              <a:endParaRPr b="0" i="0" sz="1400" u="none" cap="none" strike="noStrike">
                <a:solidFill>
                  <a:srgbClr val="000000"/>
                </a:solidFill>
                <a:latin typeface="Arial"/>
                <a:ea typeface="Arial"/>
                <a:cs typeface="Arial"/>
                <a:sym typeface="Arial"/>
              </a:endParaRPr>
            </a:p>
          </p:txBody>
        </p:sp>
      </p:grpSp>
      <p:grpSp>
        <p:nvGrpSpPr>
          <p:cNvPr id="458" name="Google Shape;458;p37"/>
          <p:cNvGrpSpPr/>
          <p:nvPr/>
        </p:nvGrpSpPr>
        <p:grpSpPr>
          <a:xfrm>
            <a:off x="455902" y="4903589"/>
            <a:ext cx="2925927" cy="1389026"/>
            <a:chOff x="332936" y="4652314"/>
            <a:chExt cx="2926080" cy="1389099"/>
          </a:xfrm>
        </p:grpSpPr>
        <p:sp>
          <p:nvSpPr>
            <p:cNvPr id="459" name="Google Shape;459;p37"/>
            <p:cNvSpPr txBox="1"/>
            <p:nvPr/>
          </p:nvSpPr>
          <p:spPr>
            <a:xfrm>
              <a:off x="332936" y="4652314"/>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7030A0"/>
                  </a:solidFill>
                  <a:latin typeface="Arial"/>
                  <a:ea typeface="Arial"/>
                  <a:cs typeface="Arial"/>
                  <a:sym typeface="Arial"/>
                </a:rPr>
                <a:t>Étape 4</a:t>
              </a:r>
              <a:endParaRPr b="0" i="0" sz="1400" u="none" cap="none" strike="noStrike">
                <a:solidFill>
                  <a:srgbClr val="000000"/>
                </a:solidFill>
                <a:latin typeface="Arial"/>
                <a:ea typeface="Arial"/>
                <a:cs typeface="Arial"/>
                <a:sym typeface="Arial"/>
              </a:endParaRPr>
            </a:p>
          </p:txBody>
        </p:sp>
        <p:sp>
          <p:nvSpPr>
            <p:cNvPr id="460" name="Google Shape;460;p37"/>
            <p:cNvSpPr txBox="1"/>
            <p:nvPr/>
          </p:nvSpPr>
          <p:spPr>
            <a:xfrm>
              <a:off x="332936" y="5111494"/>
              <a:ext cx="2926080" cy="929919"/>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595959"/>
                  </a:solidFill>
                  <a:latin typeface="Arial"/>
                  <a:ea typeface="Arial"/>
                  <a:cs typeface="Arial"/>
                  <a:sym typeface="Arial"/>
                </a:rPr>
                <a:t>Élaborer un plan d’action progressif et le mettre en œuvre </a:t>
              </a:r>
              <a:endParaRPr b="0" i="0" sz="1400" u="none" cap="none" strike="noStrike">
                <a:solidFill>
                  <a:srgbClr val="000000"/>
                </a:solidFill>
                <a:latin typeface="Arial"/>
                <a:ea typeface="Arial"/>
                <a:cs typeface="Arial"/>
                <a:sym typeface="Arial"/>
              </a:endParaRPr>
            </a:p>
          </p:txBody>
        </p:sp>
      </p:grpSp>
      <p:grpSp>
        <p:nvGrpSpPr>
          <p:cNvPr id="461" name="Google Shape;461;p37"/>
          <p:cNvGrpSpPr/>
          <p:nvPr/>
        </p:nvGrpSpPr>
        <p:grpSpPr>
          <a:xfrm>
            <a:off x="7454756" y="812614"/>
            <a:ext cx="2925927" cy="1389027"/>
            <a:chOff x="8921977" y="1466701"/>
            <a:chExt cx="2926080" cy="1389098"/>
          </a:xfrm>
        </p:grpSpPr>
        <p:sp>
          <p:nvSpPr>
            <p:cNvPr id="462" name="Google Shape;462;p37"/>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009999"/>
                  </a:solidFill>
                  <a:latin typeface="Arial"/>
                  <a:ea typeface="Arial"/>
                  <a:cs typeface="Arial"/>
                  <a:sym typeface="Arial"/>
                </a:rPr>
                <a:t>Étape 1</a:t>
              </a:r>
              <a:endParaRPr b="0" i="0" sz="1400" u="none" cap="none" strike="noStrike">
                <a:solidFill>
                  <a:srgbClr val="000000"/>
                </a:solidFill>
                <a:latin typeface="Arial"/>
                <a:ea typeface="Arial"/>
                <a:cs typeface="Arial"/>
                <a:sym typeface="Arial"/>
              </a:endParaRPr>
            </a:p>
          </p:txBody>
        </p:sp>
        <p:sp>
          <p:nvSpPr>
            <p:cNvPr id="463" name="Google Shape;463;p37"/>
            <p:cNvSpPr txBox="1"/>
            <p:nvPr/>
          </p:nvSpPr>
          <p:spPr>
            <a:xfrm>
              <a:off x="8921977" y="1925881"/>
              <a:ext cx="2926080" cy="92991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595959"/>
                  </a:solidFill>
                  <a:latin typeface="Arial"/>
                  <a:ea typeface="Arial"/>
                  <a:cs typeface="Arial"/>
                  <a:sym typeface="Arial"/>
                </a:rPr>
                <a:t>Mettre en place l’équipe, la former et documenter les décisions prises</a:t>
              </a:r>
              <a:endParaRPr b="0" i="0" sz="1400" u="none" cap="none" strike="noStrike">
                <a:solidFill>
                  <a:srgbClr val="000000"/>
                </a:solidFill>
                <a:latin typeface="Arial"/>
                <a:ea typeface="Arial"/>
                <a:cs typeface="Arial"/>
                <a:sym typeface="Arial"/>
              </a:endParaRPr>
            </a:p>
          </p:txBody>
        </p:sp>
      </p:grpSp>
      <p:grpSp>
        <p:nvGrpSpPr>
          <p:cNvPr id="464" name="Google Shape;464;p37"/>
          <p:cNvGrpSpPr/>
          <p:nvPr/>
        </p:nvGrpSpPr>
        <p:grpSpPr>
          <a:xfrm>
            <a:off x="9210821" y="2392137"/>
            <a:ext cx="2771637" cy="1389027"/>
            <a:chOff x="8921977" y="1466700"/>
            <a:chExt cx="2926080" cy="1389100"/>
          </a:xfrm>
        </p:grpSpPr>
        <p:sp>
          <p:nvSpPr>
            <p:cNvPr id="465" name="Google Shape;465;p37"/>
            <p:cNvSpPr txBox="1"/>
            <p:nvPr/>
          </p:nvSpPr>
          <p:spPr>
            <a:xfrm>
              <a:off x="8921977" y="1466700"/>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FF0066"/>
                  </a:solidFill>
                  <a:latin typeface="Arial"/>
                  <a:ea typeface="Arial"/>
                  <a:cs typeface="Arial"/>
                  <a:sym typeface="Arial"/>
                </a:rPr>
                <a:t>Étape 2</a:t>
              </a:r>
              <a:endParaRPr b="0" i="0" sz="1400" u="none" cap="none" strike="noStrike">
                <a:solidFill>
                  <a:srgbClr val="000000"/>
                </a:solidFill>
                <a:latin typeface="Arial"/>
                <a:ea typeface="Arial"/>
                <a:cs typeface="Arial"/>
                <a:sym typeface="Arial"/>
              </a:endParaRPr>
            </a:p>
          </p:txBody>
        </p:sp>
        <p:sp>
          <p:nvSpPr>
            <p:cNvPr id="466" name="Google Shape;466;p37"/>
            <p:cNvSpPr txBox="1"/>
            <p:nvPr/>
          </p:nvSpPr>
          <p:spPr>
            <a:xfrm>
              <a:off x="8921977" y="1925881"/>
              <a:ext cx="2926080" cy="929919"/>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595959"/>
                  </a:solidFill>
                  <a:latin typeface="Arial"/>
                  <a:ea typeface="Arial"/>
                  <a:cs typeface="Arial"/>
                  <a:sym typeface="Arial"/>
                </a:rPr>
                <a:t>Procéder à une évaluation de l’établissement </a:t>
              </a:r>
              <a:endParaRPr b="0" i="0" sz="1400" u="none" cap="none" strike="noStrike">
                <a:solidFill>
                  <a:srgbClr val="000000"/>
                </a:solidFill>
                <a:latin typeface="Arial"/>
                <a:ea typeface="Arial"/>
                <a:cs typeface="Arial"/>
                <a:sym typeface="Arial"/>
              </a:endParaRPr>
            </a:p>
          </p:txBody>
        </p:sp>
      </p:grpSp>
      <p:grpSp>
        <p:nvGrpSpPr>
          <p:cNvPr id="467" name="Google Shape;467;p37"/>
          <p:cNvGrpSpPr/>
          <p:nvPr/>
        </p:nvGrpSpPr>
        <p:grpSpPr>
          <a:xfrm>
            <a:off x="455902" y="2674757"/>
            <a:ext cx="2463824" cy="1109847"/>
            <a:chOff x="8921977" y="1466701"/>
            <a:chExt cx="2926080" cy="1109905"/>
          </a:xfrm>
        </p:grpSpPr>
        <p:sp>
          <p:nvSpPr>
            <p:cNvPr id="468" name="Google Shape;468;p37"/>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FFC000"/>
                  </a:solidFill>
                  <a:latin typeface="Arial"/>
                  <a:ea typeface="Arial"/>
                  <a:cs typeface="Arial"/>
                  <a:sym typeface="Arial"/>
                </a:rPr>
                <a:t>Étape 5</a:t>
              </a:r>
              <a:endParaRPr b="0" i="0" sz="1400" u="none" cap="none" strike="noStrike">
                <a:solidFill>
                  <a:srgbClr val="000000"/>
                </a:solidFill>
                <a:latin typeface="Arial"/>
                <a:ea typeface="Arial"/>
                <a:cs typeface="Arial"/>
                <a:sym typeface="Arial"/>
              </a:endParaRPr>
            </a:p>
          </p:txBody>
        </p:sp>
        <p:sp>
          <p:nvSpPr>
            <p:cNvPr id="469" name="Google Shape;469;p37"/>
            <p:cNvSpPr txBox="1"/>
            <p:nvPr/>
          </p:nvSpPr>
          <p:spPr>
            <a:xfrm>
              <a:off x="8921977" y="1925881"/>
              <a:ext cx="2926080" cy="650725"/>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595959"/>
                  </a:solidFill>
                  <a:latin typeface="Arial"/>
                  <a:ea typeface="Arial"/>
                  <a:cs typeface="Arial"/>
                  <a:sym typeface="Arial"/>
                </a:rPr>
                <a:t>Contrôler, réviser, adapter, améliorer </a:t>
              </a:r>
              <a:endParaRPr b="0" i="0" sz="1400" u="none" cap="none" strike="noStrike">
                <a:solidFill>
                  <a:srgbClr val="000000"/>
                </a:solidFill>
                <a:latin typeface="Arial"/>
                <a:ea typeface="Arial"/>
                <a:cs typeface="Arial"/>
                <a:sym typeface="Arial"/>
              </a:endParaRPr>
            </a:p>
          </p:txBody>
        </p:sp>
      </p:grpSp>
      <p:pic>
        <p:nvPicPr>
          <p:cNvPr descr="Group outline" id="470" name="Google Shape;470;p37"/>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471" name="Google Shape;471;p37"/>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472" name="Google Shape;472;p37"/>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00B0F0"/>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pic>
        <p:nvPicPr>
          <p:cNvPr descr="A black rectangle with a black background&#10;&#10;Description automatically generated with low confidence" id="473" name="Google Shape;473;p37"/>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474" name="Google Shape;474;p37"/>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FF0066"/>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pic>
        <p:nvPicPr>
          <p:cNvPr id="475" name="Google Shape;475;p37"/>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sp>
        <p:nvSpPr>
          <p:cNvPr id="476" name="Google Shape;476;p3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8"/>
          <p:cNvSpPr txBox="1"/>
          <p:nvPr>
            <p:ph idx="1" type="body"/>
          </p:nvPr>
        </p:nvSpPr>
        <p:spPr>
          <a:xfrm>
            <a:off x="446088" y="1400432"/>
            <a:ext cx="5827712" cy="476105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chemeClr val="dk1"/>
              </a:buClr>
              <a:buSzPts val="2400"/>
              <a:buFont typeface="Arial"/>
              <a:buChar char="•"/>
            </a:pPr>
            <a:r>
              <a:rPr b="0" i="0" lang="fr" sz="2400">
                <a:latin typeface="Arial"/>
                <a:ea typeface="Arial"/>
                <a:cs typeface="Arial"/>
                <a:sym typeface="Arial"/>
              </a:rPr>
              <a:t>Une équipe responsable du processus WASH FIT et de l’amélioration de la qualité est mise en place et formée.</a:t>
            </a:r>
            <a:endParaRPr/>
          </a:p>
          <a:p>
            <a:pPr indent="-342900" lvl="0" marL="342900" rtl="0" algn="l">
              <a:lnSpc>
                <a:spcPct val="90000"/>
              </a:lnSpc>
              <a:spcBef>
                <a:spcPts val="1000"/>
              </a:spcBef>
              <a:spcAft>
                <a:spcPts val="0"/>
              </a:spcAft>
              <a:buClr>
                <a:schemeClr val="dk1"/>
              </a:buClr>
              <a:buSzPts val="2400"/>
              <a:buFont typeface="Arial"/>
              <a:buChar char="•"/>
            </a:pPr>
            <a:r>
              <a:rPr b="0" i="0" lang="fr" sz="2400">
                <a:latin typeface="Arial"/>
                <a:ea typeface="Arial"/>
                <a:cs typeface="Arial"/>
                <a:sym typeface="Arial"/>
              </a:rPr>
              <a:t>L’équipe se réunit régulièrement et documente les décisions prises. </a:t>
            </a:r>
            <a:endParaRPr/>
          </a:p>
          <a:p>
            <a:pPr indent="-342900" lvl="0" marL="342900" rtl="0" algn="l">
              <a:lnSpc>
                <a:spcPct val="90000"/>
              </a:lnSpc>
              <a:spcBef>
                <a:spcPts val="1000"/>
              </a:spcBef>
              <a:spcAft>
                <a:spcPts val="0"/>
              </a:spcAft>
              <a:buClr>
                <a:schemeClr val="dk1"/>
              </a:buClr>
              <a:buSzPts val="2400"/>
              <a:buFont typeface="Arial"/>
              <a:buChar char="•"/>
            </a:pPr>
            <a:r>
              <a:rPr b="0" i="0" lang="fr" sz="2400">
                <a:latin typeface="Arial"/>
                <a:ea typeface="Arial"/>
                <a:cs typeface="Arial"/>
                <a:sym typeface="Arial"/>
              </a:rPr>
              <a:t>Elle joue un rôle essentiel dans la mise en place des activités WASH FIT. </a:t>
            </a:r>
            <a:endParaRPr/>
          </a:p>
          <a:p>
            <a:pPr indent="-342900" lvl="0" marL="342900" rtl="0" algn="l">
              <a:lnSpc>
                <a:spcPct val="90000"/>
              </a:lnSpc>
              <a:spcBef>
                <a:spcPts val="1000"/>
              </a:spcBef>
              <a:spcAft>
                <a:spcPts val="0"/>
              </a:spcAft>
              <a:buClr>
                <a:schemeClr val="dk1"/>
              </a:buClr>
              <a:buSzPts val="2400"/>
              <a:buFont typeface="Arial"/>
              <a:buChar char="•"/>
            </a:pPr>
            <a:r>
              <a:rPr b="0" i="0" lang="fr" sz="2400">
                <a:latin typeface="Arial"/>
                <a:ea typeface="Arial"/>
                <a:cs typeface="Arial"/>
                <a:sym typeface="Arial"/>
              </a:rPr>
              <a:t>La taille et la composition de l’équipe dépendront de la taille de l’établissement ; l’intervention d’un expert extérieur peut s’avérer nécessaire. </a:t>
            </a:r>
            <a:endParaRPr/>
          </a:p>
          <a:p>
            <a:pPr indent="-342900" lvl="0" marL="342900" rtl="0" algn="l">
              <a:lnSpc>
                <a:spcPct val="90000"/>
              </a:lnSpc>
              <a:spcBef>
                <a:spcPts val="1000"/>
              </a:spcBef>
              <a:spcAft>
                <a:spcPts val="0"/>
              </a:spcAft>
              <a:buClr>
                <a:schemeClr val="dk1"/>
              </a:buClr>
              <a:buSzPts val="2400"/>
              <a:buFont typeface="Arial"/>
              <a:buChar char="•"/>
            </a:pPr>
            <a:r>
              <a:rPr b="0" i="0" lang="fr" sz="2400">
                <a:latin typeface="Arial"/>
                <a:ea typeface="Arial"/>
                <a:cs typeface="Arial"/>
                <a:sym typeface="Arial"/>
              </a:rPr>
              <a:t>L’équipe doit être impérativement formée. </a:t>
            </a:r>
            <a:endParaRPr/>
          </a:p>
        </p:txBody>
      </p:sp>
      <p:sp>
        <p:nvSpPr>
          <p:cNvPr id="485" name="Google Shape;485;p3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486" name="Google Shape;486;p38"/>
          <p:cNvPicPr preferRelativeResize="0"/>
          <p:nvPr/>
        </p:nvPicPr>
        <p:blipFill rotWithShape="1">
          <a:blip r:embed="rId3">
            <a:alphaModFix/>
          </a:blip>
          <a:srcRect b="0" l="0" r="0" t="0"/>
          <a:stretch/>
        </p:blipFill>
        <p:spPr>
          <a:xfrm>
            <a:off x="7061200" y="4078395"/>
            <a:ext cx="4849812" cy="2485528"/>
          </a:xfrm>
          <a:prstGeom prst="rect">
            <a:avLst/>
          </a:prstGeom>
          <a:noFill/>
          <a:ln>
            <a:noFill/>
          </a:ln>
        </p:spPr>
      </p:pic>
      <p:sp>
        <p:nvSpPr>
          <p:cNvPr id="487" name="Google Shape;487;p38"/>
          <p:cNvSpPr txBox="1"/>
          <p:nvPr/>
        </p:nvSpPr>
        <p:spPr>
          <a:xfrm>
            <a:off x="839788" y="356992"/>
            <a:ext cx="10512425" cy="72250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400"/>
              <a:buFont typeface="Arial"/>
              <a:buNone/>
            </a:pPr>
            <a:r>
              <a:rPr b="1" i="0" lang="fr" sz="4400" u="none" cap="none" strike="noStrike">
                <a:solidFill>
                  <a:srgbClr val="009999"/>
                </a:solidFill>
                <a:latin typeface="Arial Narrow"/>
                <a:ea typeface="Arial Narrow"/>
                <a:cs typeface="Arial Narrow"/>
                <a:sym typeface="Arial Narrow"/>
              </a:rPr>
              <a:t>Synthèse de l’étape 1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9"/>
          <p:cNvSpPr txBox="1"/>
          <p:nvPr/>
        </p:nvSpPr>
        <p:spPr>
          <a:xfrm>
            <a:off x="574675" y="1413132"/>
            <a:ext cx="5535612" cy="476105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marR="0" rtl="0" algn="l">
              <a:lnSpc>
                <a:spcPct val="90000"/>
              </a:lnSpc>
              <a:spcBef>
                <a:spcPts val="0"/>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Une évaluation complète de l’établissement est menée afin d’orienter les phases suivantes.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Une note est donnée au processus WASH FIT de l’établissement afin de dégager une vision globale de ses performances.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L’évaluation met en évidence les lacunes et problèmes potentiels.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Les résultats de l’évaluation doivent être partagés avec les parties prenantes concernées.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L’évaluation doit être répétée au bout de 6 à 12 mois. </a:t>
            </a:r>
            <a:endParaRPr b="0" i="0" sz="1400" u="none" cap="none" strike="noStrike">
              <a:solidFill>
                <a:srgbClr val="000000"/>
              </a:solidFill>
              <a:latin typeface="Arial"/>
              <a:ea typeface="Arial"/>
              <a:cs typeface="Arial"/>
              <a:sym typeface="Arial"/>
            </a:endParaRPr>
          </a:p>
        </p:txBody>
      </p:sp>
      <p:sp>
        <p:nvSpPr>
          <p:cNvPr id="494" name="Google Shape;494;p3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495" name="Google Shape;495;p39"/>
          <p:cNvPicPr preferRelativeResize="0"/>
          <p:nvPr/>
        </p:nvPicPr>
        <p:blipFill rotWithShape="1">
          <a:blip r:embed="rId3">
            <a:alphaModFix/>
          </a:blip>
          <a:srcRect b="0" l="0" r="0" t="0"/>
          <a:stretch/>
        </p:blipFill>
        <p:spPr>
          <a:xfrm>
            <a:off x="6908800" y="4006303"/>
            <a:ext cx="4849812" cy="2534026"/>
          </a:xfrm>
          <a:prstGeom prst="rect">
            <a:avLst/>
          </a:prstGeom>
          <a:noFill/>
          <a:ln>
            <a:noFill/>
          </a:ln>
        </p:spPr>
      </p:pic>
      <p:sp>
        <p:nvSpPr>
          <p:cNvPr id="496" name="Google Shape;496;p39"/>
          <p:cNvSpPr txBox="1"/>
          <p:nvPr/>
        </p:nvSpPr>
        <p:spPr>
          <a:xfrm>
            <a:off x="839788" y="356992"/>
            <a:ext cx="10512425" cy="72250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400"/>
              <a:buFont typeface="Arial"/>
              <a:buNone/>
            </a:pPr>
            <a:r>
              <a:rPr b="1" i="0" lang="fr" sz="4400" u="none" cap="none" strike="noStrike">
                <a:solidFill>
                  <a:srgbClr val="FF0064"/>
                </a:solidFill>
                <a:latin typeface="Arial Narrow"/>
                <a:ea typeface="Arial Narrow"/>
                <a:cs typeface="Arial Narrow"/>
                <a:sym typeface="Arial Narrow"/>
              </a:rPr>
              <a:t>Synthèse de l’étape 2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WASH FIT </a:t>
            </a:r>
            <a:br>
              <a:rPr lang="fr"/>
            </a:br>
            <a:r>
              <a:rPr lang="fr"/>
              <a:t>Méthodologie</a:t>
            </a:r>
            <a:endParaRPr/>
          </a:p>
        </p:txBody>
      </p:sp>
      <p:sp>
        <p:nvSpPr>
          <p:cNvPr id="174" name="Google Shape;174;p22"/>
          <p:cNvSpPr txBox="1"/>
          <p:nvPr>
            <p:ph idx="1" type="subTitle"/>
          </p:nvPr>
        </p:nvSpPr>
        <p:spPr>
          <a:xfrm>
            <a:off x="838200" y="3574231"/>
            <a:ext cx="10515600"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3200"/>
              <a:buNone/>
            </a:pPr>
            <a:r>
              <a:rPr lang="fr" sz="3200"/>
              <a:t>Module principal </a:t>
            </a:r>
            <a:endParaRPr/>
          </a:p>
          <a:p>
            <a:pPr indent="0" lvl="0" marL="0" rtl="0" algn="ctr">
              <a:lnSpc>
                <a:spcPct val="90000"/>
              </a:lnSpc>
              <a:spcBef>
                <a:spcPts val="1000"/>
              </a:spcBef>
              <a:spcAft>
                <a:spcPts val="0"/>
              </a:spcAft>
              <a:buClr>
                <a:schemeClr val="lt2"/>
              </a:buClr>
              <a:buSzPts val="3200"/>
              <a:buNone/>
            </a:pPr>
            <a:r>
              <a:t/>
            </a:r>
            <a:endParaRPr sz="3200"/>
          </a:p>
        </p:txBody>
      </p:sp>
      <p:sp>
        <p:nvSpPr>
          <p:cNvPr id="175" name="Google Shape;175;p22"/>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76" name="Google Shape;176;p22"/>
          <p:cNvSpPr txBox="1"/>
          <p:nvPr/>
        </p:nvSpPr>
        <p:spPr>
          <a:xfrm>
            <a:off x="838200" y="4779451"/>
            <a:ext cx="10515600" cy="17594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2400"/>
              <a:buFont typeface="Arial"/>
              <a:buNone/>
            </a:pPr>
            <a:r>
              <a:rPr b="1" i="0" lang="fr" sz="2400" u="none" cap="none" strike="noStrike">
                <a:solidFill>
                  <a:schemeClr val="lt2"/>
                </a:solidFill>
                <a:latin typeface="Arial"/>
                <a:ea typeface="Arial"/>
                <a:cs typeface="Arial"/>
                <a:sym typeface="Arial"/>
              </a:rPr>
              <a:t>Ajouter la date et le lieu</a:t>
            </a:r>
            <a:endParaRPr b="1" i="0" sz="2400" u="none" cap="none" strike="noStrik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0"/>
          <p:cNvSpPr txBox="1"/>
          <p:nvPr/>
        </p:nvSpPr>
        <p:spPr>
          <a:xfrm>
            <a:off x="739429" y="1400432"/>
            <a:ext cx="5383212" cy="476105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marR="0" rtl="0" algn="l">
              <a:lnSpc>
                <a:spcPct val="90000"/>
              </a:lnSpc>
              <a:spcBef>
                <a:spcPts val="0"/>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Une note de risque est attribuée à chaque problème mis en évidence au cours de l’évaluation.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Les notes de risque sont déterminées par 1) le risque pour les utilisateurs et l’environnement et 2) la probabilité de survenance du risque.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L’échelle va de 0 à 20.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Les problèmes sont classés selon leur note de risque (de la plus élevée à la plus basse) afin de déterminer les priorités.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Les changements climatiques auront une incidence sur les risques actuels et futurs.</a:t>
            </a:r>
            <a:endParaRPr b="0" i="0" sz="1400" u="none" cap="none" strike="noStrike">
              <a:solidFill>
                <a:srgbClr val="000000"/>
              </a:solidFill>
              <a:latin typeface="Arial"/>
              <a:ea typeface="Arial"/>
              <a:cs typeface="Arial"/>
              <a:sym typeface="Arial"/>
            </a:endParaRPr>
          </a:p>
        </p:txBody>
      </p:sp>
      <p:sp>
        <p:nvSpPr>
          <p:cNvPr id="503" name="Google Shape;503;p4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504" name="Google Shape;504;p40"/>
          <p:cNvPicPr preferRelativeResize="0"/>
          <p:nvPr/>
        </p:nvPicPr>
        <p:blipFill rotWithShape="1">
          <a:blip r:embed="rId3">
            <a:alphaModFix/>
          </a:blip>
          <a:srcRect b="0" l="0" r="0" t="0"/>
          <a:stretch/>
        </p:blipFill>
        <p:spPr>
          <a:xfrm>
            <a:off x="7112000" y="4176686"/>
            <a:ext cx="4849812" cy="2534026"/>
          </a:xfrm>
          <a:prstGeom prst="rect">
            <a:avLst/>
          </a:prstGeom>
          <a:noFill/>
          <a:ln>
            <a:noFill/>
          </a:ln>
        </p:spPr>
      </p:pic>
      <p:sp>
        <p:nvSpPr>
          <p:cNvPr id="505" name="Google Shape;505;p40"/>
          <p:cNvSpPr txBox="1"/>
          <p:nvPr/>
        </p:nvSpPr>
        <p:spPr>
          <a:xfrm>
            <a:off x="839788" y="356992"/>
            <a:ext cx="10512425" cy="72250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400"/>
              <a:buFont typeface="Arial"/>
              <a:buNone/>
            </a:pPr>
            <a:r>
              <a:rPr b="1" i="0" lang="fr" sz="4400" u="none" cap="none" strike="noStrike">
                <a:solidFill>
                  <a:schemeClr val="dk2"/>
                </a:solidFill>
                <a:latin typeface="Arial Narrow"/>
                <a:ea typeface="Arial Narrow"/>
                <a:cs typeface="Arial Narrow"/>
                <a:sym typeface="Arial Narrow"/>
              </a:rPr>
              <a:t>Synthèse de l’étape 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1"/>
          <p:cNvSpPr txBox="1"/>
          <p:nvPr/>
        </p:nvSpPr>
        <p:spPr>
          <a:xfrm>
            <a:off x="839787" y="1400432"/>
            <a:ext cx="5635625" cy="476105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marR="0" rtl="0" algn="l">
              <a:lnSpc>
                <a:spcPct val="90000"/>
              </a:lnSpc>
              <a:spcBef>
                <a:spcPts val="0"/>
              </a:spcBef>
              <a:spcAft>
                <a:spcPts val="0"/>
              </a:spcAft>
              <a:buClr>
                <a:schemeClr val="dk1"/>
              </a:buClr>
              <a:buSzPct val="80000"/>
              <a:buFont typeface="Arial"/>
              <a:buChar char="•"/>
            </a:pPr>
            <a:r>
              <a:rPr b="0" i="0" lang="fr" sz="2800" u="none" cap="none" strike="noStrike">
                <a:solidFill>
                  <a:schemeClr val="dk1"/>
                </a:solidFill>
                <a:latin typeface="Arial"/>
                <a:ea typeface="Arial"/>
                <a:cs typeface="Arial"/>
                <a:sym typeface="Arial"/>
              </a:rPr>
              <a:t>L’équipe décide des améliorations à apporter pour régler chacun des problèmes décelés.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0000"/>
              <a:buFont typeface="Arial"/>
              <a:buChar char="•"/>
            </a:pPr>
            <a:r>
              <a:rPr b="0" i="0" lang="fr" sz="2800" u="none" cap="none" strike="noStrike">
                <a:solidFill>
                  <a:schemeClr val="dk1"/>
                </a:solidFill>
                <a:latin typeface="Arial"/>
                <a:ea typeface="Arial"/>
                <a:cs typeface="Arial"/>
                <a:sym typeface="Arial"/>
              </a:rPr>
              <a:t>Il convient de donner la priorité aux solutions à impact rapide/peu coûteuses.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0000"/>
              <a:buFont typeface="Arial"/>
              <a:buChar char="•"/>
            </a:pPr>
            <a:r>
              <a:rPr b="0" i="0" lang="fr" sz="2800" u="none" cap="none" strike="noStrike">
                <a:solidFill>
                  <a:schemeClr val="dk1"/>
                </a:solidFill>
                <a:latin typeface="Arial"/>
                <a:ea typeface="Arial"/>
                <a:cs typeface="Arial"/>
                <a:sym typeface="Arial"/>
              </a:rPr>
              <a:t>Certains problèmes requièrent des améliorations progressives : il convient de distinguer les mesures à court terme des mesures à long terme.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0000"/>
              <a:buFont typeface="Arial"/>
              <a:buChar char="•"/>
            </a:pPr>
            <a:r>
              <a:rPr b="0" i="0" lang="fr" sz="2800" u="none" cap="none" strike="noStrike">
                <a:solidFill>
                  <a:schemeClr val="dk1"/>
                </a:solidFill>
                <a:latin typeface="Arial"/>
                <a:ea typeface="Arial"/>
                <a:cs typeface="Arial"/>
                <a:sym typeface="Arial"/>
              </a:rPr>
              <a:t>Un plan d’action doit être mis en œuvre rapidement.</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0000"/>
              <a:buFont typeface="Arial"/>
              <a:buChar char="•"/>
            </a:pPr>
            <a:r>
              <a:rPr b="0" i="0" lang="fr" sz="2800" u="none" cap="none" strike="noStrike">
                <a:solidFill>
                  <a:schemeClr val="dk1"/>
                </a:solidFill>
                <a:latin typeface="Arial"/>
                <a:ea typeface="Arial"/>
                <a:cs typeface="Arial"/>
                <a:sym typeface="Arial"/>
              </a:rPr>
              <a:t>Les améliorations apportées doivent être respectueuses des principes d’égalité des genres, de handicap et d’inclusion sociale, mais aussi du climat.</a:t>
            </a:r>
            <a:endParaRPr b="0" i="0" sz="1400" u="none" cap="none" strike="noStrike">
              <a:solidFill>
                <a:srgbClr val="000000"/>
              </a:solidFill>
              <a:latin typeface="Arial"/>
              <a:ea typeface="Arial"/>
              <a:cs typeface="Arial"/>
              <a:sym typeface="Arial"/>
            </a:endParaRPr>
          </a:p>
        </p:txBody>
      </p:sp>
      <p:sp>
        <p:nvSpPr>
          <p:cNvPr id="512" name="Google Shape;512;p4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513" name="Google Shape;513;p41"/>
          <p:cNvPicPr preferRelativeResize="0"/>
          <p:nvPr/>
        </p:nvPicPr>
        <p:blipFill rotWithShape="1">
          <a:blip r:embed="rId3">
            <a:alphaModFix/>
          </a:blip>
          <a:srcRect b="0" l="0" r="0" t="0"/>
          <a:stretch/>
        </p:blipFill>
        <p:spPr>
          <a:xfrm>
            <a:off x="6908800" y="4189386"/>
            <a:ext cx="4849812" cy="2534026"/>
          </a:xfrm>
          <a:prstGeom prst="rect">
            <a:avLst/>
          </a:prstGeom>
          <a:noFill/>
          <a:ln>
            <a:noFill/>
          </a:ln>
        </p:spPr>
      </p:pic>
      <p:sp>
        <p:nvSpPr>
          <p:cNvPr id="514" name="Google Shape;514;p41"/>
          <p:cNvSpPr txBox="1"/>
          <p:nvPr/>
        </p:nvSpPr>
        <p:spPr>
          <a:xfrm>
            <a:off x="839788" y="356992"/>
            <a:ext cx="10512425" cy="72250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400"/>
              <a:buFont typeface="Arial"/>
              <a:buNone/>
            </a:pPr>
            <a:r>
              <a:rPr b="1" i="0" lang="fr" sz="4400" u="none" cap="none" strike="noStrike">
                <a:solidFill>
                  <a:schemeClr val="dk1"/>
                </a:solidFill>
                <a:latin typeface="Arial Narrow"/>
                <a:ea typeface="Arial Narrow"/>
                <a:cs typeface="Arial Narrow"/>
                <a:sym typeface="Arial Narrow"/>
              </a:rPr>
              <a:t>Synthèse de l’étape 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2"/>
          <p:cNvSpPr txBox="1"/>
          <p:nvPr/>
        </p:nvSpPr>
        <p:spPr>
          <a:xfrm>
            <a:off x="839788" y="1400432"/>
            <a:ext cx="5639670" cy="476105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marR="0" rtl="0" algn="l">
              <a:lnSpc>
                <a:spcPct val="90000"/>
              </a:lnSpc>
              <a:spcBef>
                <a:spcPts val="0"/>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Les progrès sont contrôlés de manière régulière et continue afin de régler les problèmes potentiels.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Les processus WASH FIT sont modifiés en fonction des problèmes identifiés lors des évaluations.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Des contrôles quotidiens et hebdomadaires ponctuels sont effectués au sein de l’établissement afin de maintenir les progrès et de repérer d’autres problèmes potentiels.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684"/>
              </a:spcBef>
              <a:spcAft>
                <a:spcPts val="0"/>
              </a:spcAft>
              <a:buClr>
                <a:schemeClr val="dk1"/>
              </a:buClr>
              <a:buSzPct val="86486"/>
              <a:buFont typeface="Arial"/>
              <a:buChar char="•"/>
            </a:pPr>
            <a:r>
              <a:rPr b="0" i="0" lang="fr" sz="2400" u="none" cap="none" strike="noStrike">
                <a:solidFill>
                  <a:schemeClr val="dk1"/>
                </a:solidFill>
                <a:latin typeface="Arial"/>
                <a:ea typeface="Arial"/>
                <a:cs typeface="Arial"/>
                <a:sym typeface="Arial"/>
              </a:rPr>
              <a:t>Les données sont partagées avec les décideurs et partenaires à l’échelle locale et nationale. </a:t>
            </a:r>
            <a:endParaRPr b="0" i="0" sz="1400" u="none" cap="none" strike="noStrike">
              <a:solidFill>
                <a:srgbClr val="000000"/>
              </a:solidFill>
              <a:latin typeface="Arial"/>
              <a:ea typeface="Arial"/>
              <a:cs typeface="Arial"/>
              <a:sym typeface="Arial"/>
            </a:endParaRPr>
          </a:p>
          <a:p>
            <a:pPr indent="-220980" lvl="0" marL="342900" marR="0" rtl="0" algn="l">
              <a:lnSpc>
                <a:spcPct val="90000"/>
              </a:lnSpc>
              <a:spcBef>
                <a:spcPts val="1684"/>
              </a:spcBef>
              <a:spcAft>
                <a:spcPts val="0"/>
              </a:spcAft>
              <a:buClr>
                <a:schemeClr val="dk1"/>
              </a:buClr>
              <a:buSzPct val="86486"/>
              <a:buFont typeface="Arial"/>
              <a:buNone/>
            </a:pPr>
            <a:r>
              <a:t/>
            </a:r>
            <a:endParaRPr b="0" i="0" sz="2400" u="none" cap="none" strike="noStrike">
              <a:solidFill>
                <a:schemeClr val="dk1"/>
              </a:solidFill>
              <a:latin typeface="Arial"/>
              <a:ea typeface="Arial"/>
              <a:cs typeface="Arial"/>
              <a:sym typeface="Arial"/>
            </a:endParaRPr>
          </a:p>
        </p:txBody>
      </p:sp>
      <p:sp>
        <p:nvSpPr>
          <p:cNvPr id="523" name="Google Shape;523;p4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524" name="Google Shape;524;p42"/>
          <p:cNvPicPr preferRelativeResize="0"/>
          <p:nvPr/>
        </p:nvPicPr>
        <p:blipFill rotWithShape="1">
          <a:blip r:embed="rId3">
            <a:alphaModFix/>
          </a:blip>
          <a:srcRect b="0" l="0" r="0" t="0"/>
          <a:stretch/>
        </p:blipFill>
        <p:spPr>
          <a:xfrm>
            <a:off x="7061200" y="4006303"/>
            <a:ext cx="4849812" cy="2534026"/>
          </a:xfrm>
          <a:prstGeom prst="rect">
            <a:avLst/>
          </a:prstGeom>
          <a:noFill/>
          <a:ln>
            <a:noFill/>
          </a:ln>
        </p:spPr>
      </p:pic>
      <p:sp>
        <p:nvSpPr>
          <p:cNvPr id="525" name="Google Shape;525;p42"/>
          <p:cNvSpPr txBox="1"/>
          <p:nvPr/>
        </p:nvSpPr>
        <p:spPr>
          <a:xfrm>
            <a:off x="839788" y="356992"/>
            <a:ext cx="10512425" cy="72250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400"/>
              <a:buFont typeface="Arial"/>
              <a:buNone/>
            </a:pPr>
            <a:r>
              <a:rPr b="1" i="0" lang="fr" sz="4400" u="none" cap="none" strike="noStrike">
                <a:solidFill>
                  <a:srgbClr val="FF9A1F"/>
                </a:solidFill>
                <a:latin typeface="Arial Narrow"/>
                <a:ea typeface="Arial Narrow"/>
                <a:cs typeface="Arial Narrow"/>
                <a:sym typeface="Arial Narrow"/>
              </a:rPr>
              <a:t>Synthèse de l’étape 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3"/>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534" name="Google Shape;534;p43"/>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009999"/>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535" name="Google Shape;535;p43"/>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sp>
        <p:nvSpPr>
          <p:cNvPr id="536" name="Google Shape;536;p43"/>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Gears with solid fill" id="537" name="Google Shape;537;p43"/>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grpSp>
        <p:nvGrpSpPr>
          <p:cNvPr id="538" name="Google Shape;538;p43"/>
          <p:cNvGrpSpPr/>
          <p:nvPr/>
        </p:nvGrpSpPr>
        <p:grpSpPr>
          <a:xfrm>
            <a:off x="8327998" y="4739418"/>
            <a:ext cx="2925927" cy="1668205"/>
            <a:chOff x="8921977" y="4073362"/>
            <a:chExt cx="2926080" cy="1668292"/>
          </a:xfrm>
        </p:grpSpPr>
        <p:sp>
          <p:nvSpPr>
            <p:cNvPr id="539" name="Google Shape;539;p43"/>
            <p:cNvSpPr txBox="1"/>
            <p:nvPr/>
          </p:nvSpPr>
          <p:spPr>
            <a:xfrm>
              <a:off x="8921977" y="4073362"/>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3</a:t>
              </a:r>
              <a:endParaRPr b="0" i="0" sz="1400" u="none" cap="none" strike="noStrike">
                <a:solidFill>
                  <a:srgbClr val="000000"/>
                </a:solidFill>
                <a:latin typeface="Arial"/>
                <a:ea typeface="Arial"/>
                <a:cs typeface="Arial"/>
                <a:sym typeface="Arial"/>
              </a:endParaRPr>
            </a:p>
          </p:txBody>
        </p:sp>
        <p:sp>
          <p:nvSpPr>
            <p:cNvPr id="540" name="Google Shape;540;p43"/>
            <p:cNvSpPr txBox="1"/>
            <p:nvPr/>
          </p:nvSpPr>
          <p:spPr>
            <a:xfrm>
              <a:off x="8921977" y="4532542"/>
              <a:ext cx="2926080" cy="12091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des risques afin de déterminer et de hiérarchiser les points à améliorer</a:t>
              </a:r>
              <a:endParaRPr b="0" i="0" sz="1400" u="none" cap="none" strike="noStrike">
                <a:solidFill>
                  <a:srgbClr val="000000"/>
                </a:solidFill>
                <a:latin typeface="Arial"/>
                <a:ea typeface="Arial"/>
                <a:cs typeface="Arial"/>
                <a:sym typeface="Arial"/>
              </a:endParaRPr>
            </a:p>
          </p:txBody>
        </p:sp>
      </p:grpSp>
      <p:grpSp>
        <p:nvGrpSpPr>
          <p:cNvPr id="541" name="Google Shape;541;p43"/>
          <p:cNvGrpSpPr/>
          <p:nvPr/>
        </p:nvGrpSpPr>
        <p:grpSpPr>
          <a:xfrm>
            <a:off x="455902" y="4903589"/>
            <a:ext cx="2925927" cy="1389026"/>
            <a:chOff x="332936" y="4652314"/>
            <a:chExt cx="2926080" cy="1389099"/>
          </a:xfrm>
        </p:grpSpPr>
        <p:sp>
          <p:nvSpPr>
            <p:cNvPr id="542" name="Google Shape;542;p43"/>
            <p:cNvSpPr txBox="1"/>
            <p:nvPr/>
          </p:nvSpPr>
          <p:spPr>
            <a:xfrm>
              <a:off x="332936" y="4652314"/>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4</a:t>
              </a:r>
              <a:endParaRPr b="0" i="0" sz="1400" u="none" cap="none" strike="noStrike">
                <a:solidFill>
                  <a:srgbClr val="000000"/>
                </a:solidFill>
                <a:latin typeface="Arial"/>
                <a:ea typeface="Arial"/>
                <a:cs typeface="Arial"/>
                <a:sym typeface="Arial"/>
              </a:endParaRPr>
            </a:p>
          </p:txBody>
        </p:sp>
        <p:sp>
          <p:nvSpPr>
            <p:cNvPr id="543" name="Google Shape;543;p43"/>
            <p:cNvSpPr txBox="1"/>
            <p:nvPr/>
          </p:nvSpPr>
          <p:spPr>
            <a:xfrm>
              <a:off x="332936" y="5111494"/>
              <a:ext cx="2926080" cy="929919"/>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Élaborer un plan d’action progressif et le mettre en œuvre </a:t>
              </a:r>
              <a:endParaRPr b="0" i="0" sz="1400" u="none" cap="none" strike="noStrike">
                <a:solidFill>
                  <a:srgbClr val="000000"/>
                </a:solidFill>
                <a:latin typeface="Arial"/>
                <a:ea typeface="Arial"/>
                <a:cs typeface="Arial"/>
                <a:sym typeface="Arial"/>
              </a:endParaRPr>
            </a:p>
          </p:txBody>
        </p:sp>
      </p:grpSp>
      <p:grpSp>
        <p:nvGrpSpPr>
          <p:cNvPr id="544" name="Google Shape;544;p43"/>
          <p:cNvGrpSpPr/>
          <p:nvPr/>
        </p:nvGrpSpPr>
        <p:grpSpPr>
          <a:xfrm>
            <a:off x="7519494" y="513797"/>
            <a:ext cx="2925927" cy="1389027"/>
            <a:chOff x="8921977" y="1466701"/>
            <a:chExt cx="2926080" cy="1389098"/>
          </a:xfrm>
        </p:grpSpPr>
        <p:sp>
          <p:nvSpPr>
            <p:cNvPr id="545" name="Google Shape;545;p43"/>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009999"/>
                  </a:solidFill>
                  <a:latin typeface="Arial"/>
                  <a:ea typeface="Arial"/>
                  <a:cs typeface="Arial"/>
                  <a:sym typeface="Arial"/>
                </a:rPr>
                <a:t>Étape 1</a:t>
              </a:r>
              <a:endParaRPr b="0" i="0" sz="1400" u="none" cap="none" strike="noStrike">
                <a:solidFill>
                  <a:srgbClr val="000000"/>
                </a:solidFill>
                <a:latin typeface="Arial"/>
                <a:ea typeface="Arial"/>
                <a:cs typeface="Arial"/>
                <a:sym typeface="Arial"/>
              </a:endParaRPr>
            </a:p>
          </p:txBody>
        </p:sp>
        <p:sp>
          <p:nvSpPr>
            <p:cNvPr id="546" name="Google Shape;546;p43"/>
            <p:cNvSpPr txBox="1"/>
            <p:nvPr/>
          </p:nvSpPr>
          <p:spPr>
            <a:xfrm>
              <a:off x="8921977" y="1925881"/>
              <a:ext cx="2926080" cy="92991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595959"/>
                  </a:solidFill>
                  <a:latin typeface="Arial"/>
                  <a:ea typeface="Arial"/>
                  <a:cs typeface="Arial"/>
                  <a:sym typeface="Arial"/>
                </a:rPr>
                <a:t>Mettre en place l’équipe, la former et documenter les décisions prises</a:t>
              </a:r>
              <a:endParaRPr b="0" i="0" sz="1400" u="none" cap="none" strike="noStrike">
                <a:solidFill>
                  <a:srgbClr val="000000"/>
                </a:solidFill>
                <a:latin typeface="Arial"/>
                <a:ea typeface="Arial"/>
                <a:cs typeface="Arial"/>
                <a:sym typeface="Arial"/>
              </a:endParaRPr>
            </a:p>
          </p:txBody>
        </p:sp>
      </p:grpSp>
      <p:grpSp>
        <p:nvGrpSpPr>
          <p:cNvPr id="547" name="Google Shape;547;p43"/>
          <p:cNvGrpSpPr/>
          <p:nvPr/>
        </p:nvGrpSpPr>
        <p:grpSpPr>
          <a:xfrm>
            <a:off x="9210821" y="2392137"/>
            <a:ext cx="2771637" cy="1389027"/>
            <a:chOff x="8921977" y="1466700"/>
            <a:chExt cx="2926080" cy="1389100"/>
          </a:xfrm>
        </p:grpSpPr>
        <p:sp>
          <p:nvSpPr>
            <p:cNvPr id="548" name="Google Shape;548;p43"/>
            <p:cNvSpPr txBox="1"/>
            <p:nvPr/>
          </p:nvSpPr>
          <p:spPr>
            <a:xfrm>
              <a:off x="8921977" y="1466700"/>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2</a:t>
              </a:r>
              <a:endParaRPr b="0" i="0" sz="1400" u="none" cap="none" strike="noStrike">
                <a:solidFill>
                  <a:srgbClr val="000000"/>
                </a:solidFill>
                <a:latin typeface="Arial"/>
                <a:ea typeface="Arial"/>
                <a:cs typeface="Arial"/>
                <a:sym typeface="Arial"/>
              </a:endParaRPr>
            </a:p>
          </p:txBody>
        </p:sp>
        <p:sp>
          <p:nvSpPr>
            <p:cNvPr id="549" name="Google Shape;549;p43"/>
            <p:cNvSpPr txBox="1"/>
            <p:nvPr/>
          </p:nvSpPr>
          <p:spPr>
            <a:xfrm>
              <a:off x="8921977" y="1925881"/>
              <a:ext cx="2926080" cy="929919"/>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 l’établissement </a:t>
              </a:r>
              <a:endParaRPr b="0" i="0" sz="1400" u="none" cap="none" strike="noStrike">
                <a:solidFill>
                  <a:srgbClr val="000000"/>
                </a:solidFill>
                <a:latin typeface="Arial"/>
                <a:ea typeface="Arial"/>
                <a:cs typeface="Arial"/>
                <a:sym typeface="Arial"/>
              </a:endParaRPr>
            </a:p>
          </p:txBody>
        </p:sp>
      </p:grpSp>
      <p:grpSp>
        <p:nvGrpSpPr>
          <p:cNvPr id="550" name="Google Shape;550;p43"/>
          <p:cNvGrpSpPr/>
          <p:nvPr/>
        </p:nvGrpSpPr>
        <p:grpSpPr>
          <a:xfrm>
            <a:off x="455902" y="2674757"/>
            <a:ext cx="2463824" cy="1109847"/>
            <a:chOff x="8921977" y="1466701"/>
            <a:chExt cx="2926080" cy="1109905"/>
          </a:xfrm>
        </p:grpSpPr>
        <p:sp>
          <p:nvSpPr>
            <p:cNvPr id="551" name="Google Shape;551;p43"/>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5</a:t>
              </a:r>
              <a:endParaRPr b="0" i="0" sz="1400" u="none" cap="none" strike="noStrike">
                <a:solidFill>
                  <a:srgbClr val="000000"/>
                </a:solidFill>
                <a:latin typeface="Arial"/>
                <a:ea typeface="Arial"/>
                <a:cs typeface="Arial"/>
                <a:sym typeface="Arial"/>
              </a:endParaRPr>
            </a:p>
          </p:txBody>
        </p:sp>
        <p:sp>
          <p:nvSpPr>
            <p:cNvPr id="552" name="Google Shape;552;p43"/>
            <p:cNvSpPr txBox="1"/>
            <p:nvPr/>
          </p:nvSpPr>
          <p:spPr>
            <a:xfrm>
              <a:off x="8921977" y="1925881"/>
              <a:ext cx="2926080" cy="650725"/>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Contrôler, réviser, adapter, améliorer </a:t>
              </a:r>
              <a:endParaRPr b="0" i="0" sz="1400" u="none" cap="none" strike="noStrike">
                <a:solidFill>
                  <a:srgbClr val="000000"/>
                </a:solidFill>
                <a:latin typeface="Arial"/>
                <a:ea typeface="Arial"/>
                <a:cs typeface="Arial"/>
                <a:sym typeface="Arial"/>
              </a:endParaRPr>
            </a:p>
          </p:txBody>
        </p:sp>
      </p:grpSp>
      <p:pic>
        <p:nvPicPr>
          <p:cNvPr descr="Group outline" id="553" name="Google Shape;553;p43"/>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554" name="Google Shape;554;p43"/>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555" name="Google Shape;555;p43"/>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A black rectangle with a black background&#10;&#10;Description automatically generated with low confidence" id="556" name="Google Shape;556;p43"/>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557" name="Google Shape;557;p43"/>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id="558" name="Google Shape;558;p43"/>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sp>
        <p:nvSpPr>
          <p:cNvPr id="559" name="Google Shape;559;p43"/>
          <p:cNvSpPr txBox="1"/>
          <p:nvPr>
            <p:ph type="title"/>
          </p:nvPr>
        </p:nvSpPr>
        <p:spPr>
          <a:xfrm>
            <a:off x="207996" y="271446"/>
            <a:ext cx="7001471" cy="7143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999"/>
              </a:buClr>
              <a:buSzPts val="4400"/>
              <a:buFont typeface="Arial Narrow"/>
              <a:buNone/>
            </a:pPr>
            <a:r>
              <a:rPr lang="fr">
                <a:solidFill>
                  <a:srgbClr val="009999"/>
                </a:solidFill>
              </a:rPr>
              <a:t>Étape 1 </a:t>
            </a:r>
            <a:endParaRPr/>
          </a:p>
        </p:txBody>
      </p:sp>
      <p:sp>
        <p:nvSpPr>
          <p:cNvPr id="560" name="Google Shape;560;p4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44"/>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999"/>
              </a:buClr>
              <a:buSzPts val="4400"/>
              <a:buNone/>
            </a:pPr>
            <a:r>
              <a:rPr b="1" lang="fr" sz="3600">
                <a:solidFill>
                  <a:srgbClr val="009999"/>
                </a:solidFill>
              </a:rPr>
              <a:t>Étape 1 : Mettre en place l’équipe, la former et documenter les décisions prises</a:t>
            </a:r>
            <a:endParaRPr sz="3600"/>
          </a:p>
        </p:txBody>
      </p:sp>
      <p:sp>
        <p:nvSpPr>
          <p:cNvPr id="567" name="Google Shape;567;p44"/>
          <p:cNvSpPr/>
          <p:nvPr/>
        </p:nvSpPr>
        <p:spPr>
          <a:xfrm>
            <a:off x="312548" y="1695565"/>
            <a:ext cx="6240422" cy="2326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Produits</a:t>
            </a:r>
            <a:endParaRPr b="0" i="0" sz="11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600" u="none" cap="none" strike="noStrike">
                <a:solidFill>
                  <a:schemeClr val="dk1"/>
                </a:solidFill>
                <a:latin typeface="Arial"/>
                <a:ea typeface="Arial"/>
                <a:cs typeface="Arial"/>
                <a:sym typeface="Arial"/>
              </a:rPr>
              <a:t>Mise en place et formation d’une équipe responsable du processus WASH FIT et de l’amélioration de la qualité, aux responsabilités et rôles bien définis. L’équipe se réunit régulièrement afin d’évaluer la situation, de hiérarchiser les tâches et de pérenniser les progrès effectués. </a:t>
            </a:r>
            <a:endParaRPr b="0" i="0" sz="11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600" u="none" cap="none" strike="noStrike">
                <a:solidFill>
                  <a:schemeClr val="dk1"/>
                </a:solidFill>
                <a:latin typeface="Arial"/>
                <a:ea typeface="Arial"/>
                <a:cs typeface="Arial"/>
                <a:sym typeface="Arial"/>
              </a:rPr>
              <a:t>Les réunions et décisions prises par l’équipe sont documentées (rapports écrits, photos, enregistrements vidéo, etc.).</a:t>
            </a:r>
            <a:endParaRPr b="0" i="0" sz="1100" u="none" cap="none" strike="noStrike">
              <a:solidFill>
                <a:srgbClr val="000000"/>
              </a:solidFill>
              <a:latin typeface="Arial"/>
              <a:ea typeface="Arial"/>
              <a:cs typeface="Arial"/>
              <a:sym typeface="Arial"/>
            </a:endParaRPr>
          </a:p>
        </p:txBody>
      </p:sp>
      <p:sp>
        <p:nvSpPr>
          <p:cNvPr id="568" name="Google Shape;568;p44"/>
          <p:cNvSpPr/>
          <p:nvPr/>
        </p:nvSpPr>
        <p:spPr>
          <a:xfrm>
            <a:off x="6552970" y="3881242"/>
            <a:ext cx="4569529" cy="19089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a:ea typeface="Arial"/>
                <a:cs typeface="Arial"/>
                <a:sym typeface="Arial"/>
              </a:rPr>
              <a:t>Outils connexes </a:t>
            </a:r>
            <a:endParaRPr b="0" i="0" sz="1200" u="none" cap="none" strike="noStrike">
              <a:solidFill>
                <a:srgbClr val="000000"/>
              </a:solidFill>
              <a:latin typeface="Arial"/>
              <a:ea typeface="Arial"/>
              <a:cs typeface="Arial"/>
              <a:sym typeface="Arial"/>
            </a:endParaRPr>
          </a:p>
          <a:p>
            <a:pPr indent="-310976" lvl="0" marL="310976" marR="0" rtl="0" algn="l">
              <a:lnSpc>
                <a:spcPct val="115000"/>
              </a:lnSpc>
              <a:spcBef>
                <a:spcPts val="0"/>
              </a:spcBef>
              <a:spcAft>
                <a:spcPts val="0"/>
              </a:spcAft>
              <a:buClr>
                <a:schemeClr val="lt1"/>
              </a:buClr>
              <a:buSzPts val="2000"/>
              <a:buFont typeface="Noto Sans Symbols"/>
              <a:buChar char="∙"/>
            </a:pPr>
            <a:r>
              <a:rPr b="0" i="0" lang="fr" sz="1800" u="none" cap="none" strike="noStrike">
                <a:solidFill>
                  <a:schemeClr val="lt1"/>
                </a:solidFill>
                <a:latin typeface="Arial"/>
                <a:ea typeface="Arial"/>
                <a:cs typeface="Arial"/>
                <a:sym typeface="Arial"/>
              </a:rPr>
              <a:t>Formulaire simple permettant de noter les rôles et responsabilités de chaque membre</a:t>
            </a:r>
            <a:endParaRPr b="0" i="0" sz="1200" u="none" cap="none" strike="noStrike">
              <a:solidFill>
                <a:srgbClr val="000000"/>
              </a:solidFill>
              <a:latin typeface="Arial"/>
              <a:ea typeface="Arial"/>
              <a:cs typeface="Arial"/>
              <a:sym typeface="Arial"/>
            </a:endParaRPr>
          </a:p>
          <a:p>
            <a:pPr indent="-310976" lvl="0" marL="310976" marR="0" rtl="0" algn="l">
              <a:lnSpc>
                <a:spcPct val="115000"/>
              </a:lnSpc>
              <a:spcBef>
                <a:spcPts val="0"/>
              </a:spcBef>
              <a:spcAft>
                <a:spcPts val="0"/>
              </a:spcAft>
              <a:buClr>
                <a:schemeClr val="lt1"/>
              </a:buClr>
              <a:buSzPts val="2000"/>
              <a:buFont typeface="Noto Sans Symbols"/>
              <a:buChar char="∙"/>
            </a:pPr>
            <a:r>
              <a:rPr b="0" i="0" lang="fr" sz="1800" u="none" cap="none" strike="noStrike">
                <a:solidFill>
                  <a:schemeClr val="lt1"/>
                </a:solidFill>
                <a:latin typeface="Arial"/>
                <a:ea typeface="Arial"/>
                <a:cs typeface="Arial"/>
                <a:sym typeface="Arial"/>
              </a:rPr>
              <a:t>Comptes rendus de réunions</a:t>
            </a:r>
            <a:endParaRPr b="0" i="0" sz="1200" u="none" cap="none" strike="noStrike">
              <a:solidFill>
                <a:srgbClr val="000000"/>
              </a:solidFill>
              <a:latin typeface="Arial"/>
              <a:ea typeface="Arial"/>
              <a:cs typeface="Arial"/>
              <a:sym typeface="Arial"/>
            </a:endParaRPr>
          </a:p>
          <a:p>
            <a:pPr indent="-310976" lvl="0" marL="310976" marR="0" rtl="0" algn="l">
              <a:lnSpc>
                <a:spcPct val="115000"/>
              </a:lnSpc>
              <a:spcBef>
                <a:spcPts val="0"/>
              </a:spcBef>
              <a:spcAft>
                <a:spcPts val="0"/>
              </a:spcAft>
              <a:buClr>
                <a:schemeClr val="lt1"/>
              </a:buClr>
              <a:buSzPts val="2000"/>
              <a:buFont typeface="Noto Sans Symbols"/>
              <a:buChar char="∙"/>
            </a:pPr>
            <a:r>
              <a:rPr b="0" i="0" lang="fr" sz="1800" u="none" cap="none" strike="noStrike">
                <a:solidFill>
                  <a:schemeClr val="lt1"/>
                </a:solidFill>
                <a:latin typeface="Arial"/>
                <a:ea typeface="Arial"/>
                <a:cs typeface="Arial"/>
                <a:sym typeface="Arial"/>
              </a:rPr>
              <a:t>Manuel de formation</a:t>
            </a:r>
            <a:endParaRPr b="0" i="0" sz="1200" u="none" cap="none" strike="noStrike">
              <a:solidFill>
                <a:srgbClr val="000000"/>
              </a:solidFill>
              <a:latin typeface="Arial"/>
              <a:ea typeface="Arial"/>
              <a:cs typeface="Arial"/>
              <a:sym typeface="Arial"/>
            </a:endParaRPr>
          </a:p>
        </p:txBody>
      </p:sp>
      <p:pic>
        <p:nvPicPr>
          <p:cNvPr descr="A picture containing person&#10;&#10;Description automatically generated" id="569" name="Google Shape;569;p44"/>
          <p:cNvPicPr preferRelativeResize="0"/>
          <p:nvPr/>
        </p:nvPicPr>
        <p:blipFill rotWithShape="1">
          <a:blip r:embed="rId3">
            <a:alphaModFix/>
          </a:blip>
          <a:srcRect b="0" l="0" r="0" t="0"/>
          <a:stretch/>
        </p:blipFill>
        <p:spPr>
          <a:xfrm>
            <a:off x="8681147" y="1655246"/>
            <a:ext cx="3358272" cy="2014963"/>
          </a:xfrm>
          <a:prstGeom prst="rect">
            <a:avLst/>
          </a:prstGeom>
          <a:noFill/>
          <a:ln>
            <a:noFill/>
          </a:ln>
        </p:spPr>
      </p:pic>
      <p:sp>
        <p:nvSpPr>
          <p:cNvPr id="570" name="Google Shape;570;p4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571" name="Google Shape;571;p44"/>
          <p:cNvSpPr/>
          <p:nvPr/>
        </p:nvSpPr>
        <p:spPr>
          <a:xfrm>
            <a:off x="312548" y="3881242"/>
            <a:ext cx="5908324" cy="35319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9164D"/>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Tâches</a:t>
            </a:r>
            <a:r>
              <a:rPr b="0" i="0" lang="fr" sz="1800" u="none" cap="none" strike="noStrike">
                <a:solidFill>
                  <a:srgbClr val="09164D"/>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259147" lvl="0" marL="259147" marR="0" rtl="0" algn="l">
              <a:lnSpc>
                <a:spcPct val="100000"/>
              </a:lnSpc>
              <a:spcBef>
                <a:spcPts val="363"/>
              </a:spcBef>
              <a:spcAft>
                <a:spcPts val="0"/>
              </a:spcAft>
              <a:buClr>
                <a:srgbClr val="09164D"/>
              </a:buClr>
              <a:buSzPts val="1814"/>
              <a:buFont typeface="Arial"/>
              <a:buChar char="•"/>
            </a:pPr>
            <a:r>
              <a:rPr b="0" i="0" lang="fr" sz="1600" u="none" cap="none" strike="noStrike">
                <a:solidFill>
                  <a:srgbClr val="09164D"/>
                </a:solidFill>
                <a:latin typeface="Arial"/>
                <a:ea typeface="Arial"/>
                <a:cs typeface="Arial"/>
                <a:sym typeface="Arial"/>
              </a:rPr>
              <a:t>Identifier et former une équipe (regroupant des membres du personnel et de la communauté) capable de créer l’équipe WASH FIT</a:t>
            </a:r>
            <a:endParaRPr b="0" i="0" sz="1100" u="none" cap="none" strike="noStrike">
              <a:solidFill>
                <a:srgbClr val="000000"/>
              </a:solidFill>
              <a:latin typeface="Arial"/>
              <a:ea typeface="Arial"/>
              <a:cs typeface="Arial"/>
              <a:sym typeface="Arial"/>
            </a:endParaRPr>
          </a:p>
          <a:p>
            <a:pPr indent="-259147" lvl="0" marL="259147" marR="0" rtl="0" algn="l">
              <a:lnSpc>
                <a:spcPct val="100000"/>
              </a:lnSpc>
              <a:spcBef>
                <a:spcPts val="363"/>
              </a:spcBef>
              <a:spcAft>
                <a:spcPts val="0"/>
              </a:spcAft>
              <a:buClr>
                <a:srgbClr val="09164D"/>
              </a:buClr>
              <a:buSzPts val="1814"/>
              <a:buFont typeface="Arial"/>
              <a:buChar char="•"/>
            </a:pPr>
            <a:r>
              <a:rPr b="0" i="0" lang="fr" sz="1600" u="none" cap="none" strike="noStrike">
                <a:solidFill>
                  <a:srgbClr val="09164D"/>
                </a:solidFill>
                <a:latin typeface="Arial"/>
                <a:ea typeface="Arial"/>
                <a:cs typeface="Arial"/>
                <a:sym typeface="Arial"/>
              </a:rPr>
              <a:t>Organiser des réunions régulières </a:t>
            </a:r>
            <a:endParaRPr b="0" i="0" sz="1100" u="none" cap="none" strike="noStrike">
              <a:solidFill>
                <a:srgbClr val="000000"/>
              </a:solidFill>
              <a:latin typeface="Arial"/>
              <a:ea typeface="Arial"/>
              <a:cs typeface="Arial"/>
              <a:sym typeface="Arial"/>
            </a:endParaRPr>
          </a:p>
          <a:p>
            <a:pPr indent="-259147" lvl="0" marL="259147" marR="0" rtl="0" algn="l">
              <a:lnSpc>
                <a:spcPct val="100000"/>
              </a:lnSpc>
              <a:spcBef>
                <a:spcPts val="363"/>
              </a:spcBef>
              <a:spcAft>
                <a:spcPts val="0"/>
              </a:spcAft>
              <a:buClr>
                <a:srgbClr val="09164D"/>
              </a:buClr>
              <a:buSzPts val="1814"/>
              <a:buFont typeface="Arial"/>
              <a:buChar char="•"/>
            </a:pPr>
            <a:r>
              <a:rPr b="0" i="0" lang="fr" sz="1600" u="none" cap="none" strike="noStrike">
                <a:solidFill>
                  <a:srgbClr val="09164D"/>
                </a:solidFill>
                <a:latin typeface="Arial"/>
                <a:ea typeface="Arial"/>
                <a:cs typeface="Arial"/>
                <a:sym typeface="Arial"/>
              </a:rPr>
              <a:t>Documenter les résultats et les décisions prises </a:t>
            </a:r>
            <a:endParaRPr b="0" i="0" sz="1100" u="none" cap="none" strike="noStrike">
              <a:solidFill>
                <a:srgbClr val="000000"/>
              </a:solidFill>
              <a:latin typeface="Arial"/>
              <a:ea typeface="Arial"/>
              <a:cs typeface="Arial"/>
              <a:sym typeface="Arial"/>
            </a:endParaRPr>
          </a:p>
          <a:p>
            <a:pPr indent="-259147" lvl="0" marL="259147" marR="0" rtl="0" algn="l">
              <a:lnSpc>
                <a:spcPct val="100000"/>
              </a:lnSpc>
              <a:spcBef>
                <a:spcPts val="363"/>
              </a:spcBef>
              <a:spcAft>
                <a:spcPts val="0"/>
              </a:spcAft>
              <a:buClr>
                <a:srgbClr val="09164D"/>
              </a:buClr>
              <a:buSzPts val="1814"/>
              <a:buFont typeface="Arial"/>
              <a:buChar char="•"/>
            </a:pPr>
            <a:r>
              <a:rPr b="0" i="0" lang="fr" sz="1600" u="none" cap="none" strike="noStrike">
                <a:solidFill>
                  <a:srgbClr val="09164D"/>
                </a:solidFill>
                <a:latin typeface="Arial"/>
                <a:ea typeface="Arial"/>
                <a:cs typeface="Arial"/>
                <a:sym typeface="Arial"/>
              </a:rPr>
              <a:t>Organiser une formation de remise à niveau annuelle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1800"/>
              <a:buFont typeface="Arial"/>
              <a:buNone/>
            </a:pPr>
            <a:r>
              <a:t/>
            </a:r>
            <a:endParaRPr b="0" i="0" sz="1800" u="none" cap="none" strike="noStrike">
              <a:solidFill>
                <a:srgbClr val="09164D"/>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1800"/>
              <a:buFont typeface="Arial"/>
              <a:buNone/>
            </a:pPr>
            <a:r>
              <a:t/>
            </a:r>
            <a:endParaRPr b="0" i="0" sz="1800" u="none" cap="none" strike="noStrike">
              <a:solidFill>
                <a:srgbClr val="09164D"/>
              </a:solidFill>
              <a:latin typeface="Arial"/>
              <a:ea typeface="Arial"/>
              <a:cs typeface="Arial"/>
              <a:sym typeface="Arial"/>
            </a:endParaRPr>
          </a:p>
        </p:txBody>
      </p:sp>
      <p:pic>
        <p:nvPicPr>
          <p:cNvPr id="572" name="Google Shape;572;p44"/>
          <p:cNvPicPr preferRelativeResize="0"/>
          <p:nvPr/>
        </p:nvPicPr>
        <p:blipFill rotWithShape="1">
          <a:blip r:embed="rId4">
            <a:alphaModFix/>
          </a:blip>
          <a:srcRect b="21042" l="25564" r="45399" t="15741"/>
          <a:stretch/>
        </p:blipFill>
        <p:spPr>
          <a:xfrm>
            <a:off x="10739900" y="4971734"/>
            <a:ext cx="1299519" cy="17683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5"/>
          <p:cNvSpPr txBox="1"/>
          <p:nvPr>
            <p:ph idx="1" type="body"/>
          </p:nvPr>
        </p:nvSpPr>
        <p:spPr>
          <a:xfrm>
            <a:off x="776602" y="1938206"/>
            <a:ext cx="9170286" cy="13402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fr"/>
              <a:t>Quelle expertise extérieure peut s’avérer nécessaire ? </a:t>
            </a:r>
            <a:br>
              <a:rPr lang="fr"/>
            </a:br>
            <a:br>
              <a:rPr lang="fr"/>
            </a:br>
            <a:r>
              <a:rPr lang="fr"/>
              <a:t>En quoi l’équipe d’un établissement de soins de santé primaires sera-t-elle différente de l’équipe d’un hôpital national/de district ? </a:t>
            </a:r>
            <a:endParaRPr/>
          </a:p>
        </p:txBody>
      </p:sp>
      <p:sp>
        <p:nvSpPr>
          <p:cNvPr id="581" name="Google Shape;581;p4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582" name="Google Shape;582;p45"/>
          <p:cNvSpPr txBox="1"/>
          <p:nvPr>
            <p:ph idx="2" type="body"/>
          </p:nvPr>
        </p:nvSpPr>
        <p:spPr>
          <a:xfrm>
            <a:off x="839788" y="4381500"/>
            <a:ext cx="10507661" cy="180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Font typeface="Arial"/>
              <a:buNone/>
            </a:pPr>
            <a:r>
              <a:t/>
            </a:r>
            <a:endParaRPr/>
          </a:p>
        </p:txBody>
      </p:sp>
      <p:sp>
        <p:nvSpPr>
          <p:cNvPr id="583" name="Google Shape;583;p45"/>
          <p:cNvSpPr txBox="1"/>
          <p:nvPr>
            <p:ph type="title"/>
          </p:nvPr>
        </p:nvSpPr>
        <p:spPr>
          <a:xfrm>
            <a:off x="831849" y="744172"/>
            <a:ext cx="10515600" cy="705487"/>
          </a:xfrm>
          <a:prstGeom prst="rect">
            <a:avLst/>
          </a:prstGeom>
          <a:solidFill>
            <a:schemeClr val="dk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Narrow"/>
              <a:buNone/>
            </a:pPr>
            <a:r>
              <a:rPr lang="fr" sz="4400">
                <a:latin typeface="Arial Narrow"/>
                <a:ea typeface="Arial Narrow"/>
                <a:cs typeface="Arial Narrow"/>
                <a:sym typeface="Arial Narrow"/>
              </a:rPr>
              <a:t>Qui doit faire partie de l’équipe WASH FIT ? </a:t>
            </a:r>
            <a:endParaRPr/>
          </a:p>
        </p:txBody>
      </p:sp>
      <p:pic>
        <p:nvPicPr>
          <p:cNvPr descr="A group of people sitting on a bench reading books&#10;&#10;Description automatically generated with medium confidence" id="584" name="Google Shape;584;p45"/>
          <p:cNvPicPr preferRelativeResize="0"/>
          <p:nvPr>
            <p:ph idx="1" type="body"/>
          </p:nvPr>
        </p:nvPicPr>
        <p:blipFill rotWithShape="1">
          <a:blip r:embed="rId3">
            <a:alphaModFix/>
          </a:blip>
          <a:srcRect b="0" l="0" r="0" t="0"/>
          <a:stretch/>
        </p:blipFill>
        <p:spPr>
          <a:xfrm>
            <a:off x="8135938" y="4106863"/>
            <a:ext cx="4056062" cy="2433637"/>
          </a:xfrm>
          <a:prstGeom prst="rect">
            <a:avLst/>
          </a:prstGeom>
          <a:noFill/>
          <a:ln>
            <a:noFill/>
          </a:ln>
          <a:effectLst>
            <a:outerShdw blurRad="292100" rotWithShape="0" algn="tl" dir="2700000" dist="139700">
              <a:srgbClr val="333333">
                <a:alpha val="64313"/>
              </a:srgbClr>
            </a:outerShdw>
          </a:effectLst>
        </p:spPr>
      </p:pic>
      <p:pic>
        <p:nvPicPr>
          <p:cNvPr id="585" name="Google Shape;585;p45"/>
          <p:cNvPicPr preferRelativeResize="0"/>
          <p:nvPr/>
        </p:nvPicPr>
        <p:blipFill rotWithShape="1">
          <a:blip r:embed="rId4">
            <a:alphaModFix/>
          </a:blip>
          <a:srcRect b="0" l="0" r="0" t="0"/>
          <a:stretch/>
        </p:blipFill>
        <p:spPr>
          <a:xfrm>
            <a:off x="553266" y="4168957"/>
            <a:ext cx="3324812" cy="2493609"/>
          </a:xfrm>
          <a:prstGeom prst="rect">
            <a:avLst/>
          </a:prstGeom>
          <a:noFill/>
          <a:ln>
            <a:noFill/>
          </a:ln>
          <a:effectLst>
            <a:outerShdw blurRad="292100" rotWithShape="0" algn="tl" dir="2700000" dist="139700">
              <a:srgbClr val="333333">
                <a:alpha val="64313"/>
              </a:srgbClr>
            </a:outerShdw>
          </a:effectLst>
        </p:spPr>
      </p:pic>
      <p:grpSp>
        <p:nvGrpSpPr>
          <p:cNvPr id="586" name="Google Shape;586;p45"/>
          <p:cNvGrpSpPr/>
          <p:nvPr/>
        </p:nvGrpSpPr>
        <p:grpSpPr>
          <a:xfrm>
            <a:off x="4076048" y="3922348"/>
            <a:ext cx="3554758" cy="2128155"/>
            <a:chOff x="10052541" y="264366"/>
            <a:chExt cx="3254727" cy="1939953"/>
          </a:xfrm>
        </p:grpSpPr>
        <p:pic>
          <p:nvPicPr>
            <p:cNvPr id="587" name="Google Shape;587;p45"/>
            <p:cNvPicPr preferRelativeResize="0"/>
            <p:nvPr/>
          </p:nvPicPr>
          <p:blipFill rotWithShape="1">
            <a:blip r:embed="rId5">
              <a:alphaModFix/>
            </a:blip>
            <a:srcRect b="0" l="0" r="0" t="0"/>
            <a:stretch/>
          </p:blipFill>
          <p:spPr>
            <a:xfrm>
              <a:off x="10052541" y="264366"/>
              <a:ext cx="3254727" cy="1939953"/>
            </a:xfrm>
            <a:prstGeom prst="rect">
              <a:avLst/>
            </a:prstGeom>
            <a:noFill/>
            <a:ln>
              <a:noFill/>
            </a:ln>
            <a:effectLst>
              <a:outerShdw blurRad="292100" rotWithShape="0" algn="tl" dir="2700000" dist="139700">
                <a:srgbClr val="333333">
                  <a:alpha val="64313"/>
                </a:srgbClr>
              </a:outerShdw>
            </a:effectLst>
          </p:spPr>
        </p:pic>
        <p:sp>
          <p:nvSpPr>
            <p:cNvPr id="588" name="Google Shape;588;p45"/>
            <p:cNvSpPr txBox="1"/>
            <p:nvPr/>
          </p:nvSpPr>
          <p:spPr>
            <a:xfrm rot="5400000">
              <a:off x="12241991" y="1147533"/>
              <a:ext cx="1731639" cy="22514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52"/>
                <a:buFont typeface="Arial"/>
                <a:buNone/>
              </a:pPr>
              <a:r>
                <a:rPr b="0" i="0" lang="fr" sz="952" u="none" cap="none" strike="noStrike">
                  <a:solidFill>
                    <a:schemeClr val="accent2"/>
                  </a:solidFill>
                  <a:latin typeface="Calibri"/>
                  <a:ea typeface="Calibri"/>
                  <a:cs typeface="Calibri"/>
                  <a:sym typeface="Calibri"/>
                </a:rPr>
                <a:t>   © </a:t>
              </a:r>
              <a:r>
                <a:rPr b="0" i="0" lang="fr" sz="997" u="none" cap="none" strike="noStrike">
                  <a:solidFill>
                    <a:schemeClr val="accent2"/>
                  </a:solidFill>
                  <a:latin typeface="Calibri"/>
                  <a:ea typeface="Calibri"/>
                  <a:cs typeface="Calibri"/>
                  <a:sym typeface="Calibri"/>
                </a:rPr>
                <a:t>Shumon Ahmed/CDD</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descr="A river surrounded by trees&#10;&#10;Description generated with very high confidence" id="594" name="Google Shape;594;p46"/>
          <p:cNvPicPr preferRelativeResize="0"/>
          <p:nvPr/>
        </p:nvPicPr>
        <p:blipFill rotWithShape="1">
          <a:blip r:embed="rId3">
            <a:alphaModFix/>
          </a:blip>
          <a:srcRect b="0" l="0" r="0" t="-8792"/>
          <a:stretch/>
        </p:blipFill>
        <p:spPr>
          <a:xfrm rot="10800000">
            <a:off x="7222999" y="4047556"/>
            <a:ext cx="4474474" cy="2675336"/>
          </a:xfrm>
          <a:prstGeom prst="rect">
            <a:avLst/>
          </a:prstGeom>
          <a:noFill/>
          <a:ln>
            <a:noFill/>
          </a:ln>
        </p:spPr>
      </p:pic>
      <p:sp>
        <p:nvSpPr>
          <p:cNvPr id="595" name="Google Shape;595;p46"/>
          <p:cNvSpPr txBox="1"/>
          <p:nvPr>
            <p:ph idx="3" type="body"/>
          </p:nvPr>
        </p:nvSpPr>
        <p:spPr>
          <a:xfrm>
            <a:off x="211194" y="271669"/>
            <a:ext cx="4884160"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3200"/>
              <a:buNone/>
            </a:pPr>
            <a:r>
              <a:rPr lang="fr" sz="2400">
                <a:latin typeface="Arial Narrow"/>
                <a:ea typeface="Arial Narrow"/>
                <a:cs typeface="Arial Narrow"/>
                <a:sym typeface="Arial Narrow"/>
              </a:rPr>
              <a:t>Exercice de groupe : Qui est responsable du processus WASH FIT ? </a:t>
            </a:r>
            <a:endParaRPr sz="1100"/>
          </a:p>
        </p:txBody>
      </p:sp>
      <p:sp>
        <p:nvSpPr>
          <p:cNvPr id="596" name="Google Shape;596;p46"/>
          <p:cNvSpPr txBox="1"/>
          <p:nvPr/>
        </p:nvSpPr>
        <p:spPr>
          <a:xfrm>
            <a:off x="6627838" y="279867"/>
            <a:ext cx="3614791" cy="687919"/>
          </a:xfrm>
          <a:prstGeom prst="rect">
            <a:avLst/>
          </a:prstGeom>
          <a:noFill/>
          <a:ln>
            <a:noFill/>
          </a:ln>
        </p:spPr>
        <p:txBody>
          <a:bodyPr anchorCtr="0" anchor="t" bIns="0" lIns="18600" spcFirstLastPara="1" rIns="18600" wrap="square" tIns="0">
            <a:noAutofit/>
          </a:bodyPr>
          <a:lstStyle/>
          <a:p>
            <a:pPr indent="-259147" lvl="0" marL="259147" marR="0" rtl="0" algn="l">
              <a:lnSpc>
                <a:spcPct val="110000"/>
              </a:lnSpc>
              <a:spcBef>
                <a:spcPts val="0"/>
              </a:spcBef>
              <a:spcAft>
                <a:spcPts val="0"/>
              </a:spcAft>
              <a:buClr>
                <a:schemeClr val="dk1"/>
              </a:buClr>
              <a:buSzPts val="1600"/>
              <a:buFont typeface="Arial"/>
              <a:buChar char="•"/>
            </a:pPr>
            <a:r>
              <a:rPr b="0" i="0" lang="fr" sz="1600" u="none" cap="none" strike="noStrike">
                <a:solidFill>
                  <a:srgbClr val="09164D"/>
                </a:solidFill>
                <a:latin typeface="Arial"/>
                <a:ea typeface="Arial"/>
                <a:cs typeface="Arial"/>
                <a:sym typeface="Arial"/>
              </a:rPr>
              <a:t>Établissement de soins de santé primaires rural</a:t>
            </a:r>
            <a:endParaRPr b="0" i="0" sz="1100" u="none" cap="none" strike="noStrike">
              <a:solidFill>
                <a:srgbClr val="000000"/>
              </a:solidFill>
              <a:latin typeface="Arial"/>
              <a:ea typeface="Arial"/>
              <a:cs typeface="Arial"/>
              <a:sym typeface="Arial"/>
            </a:endParaRPr>
          </a:p>
          <a:p>
            <a:pPr indent="-259147" lvl="0" marL="259147" marR="0" rtl="0" algn="l">
              <a:lnSpc>
                <a:spcPct val="110000"/>
              </a:lnSpc>
              <a:spcBef>
                <a:spcPts val="0"/>
              </a:spcBef>
              <a:spcAft>
                <a:spcPts val="0"/>
              </a:spcAft>
              <a:buClr>
                <a:schemeClr val="dk1"/>
              </a:buClr>
              <a:buSzPts val="1600"/>
              <a:buFont typeface="Arial"/>
              <a:buChar char="•"/>
            </a:pPr>
            <a:r>
              <a:rPr b="0" i="0" lang="fr" sz="1600" u="none" cap="none" strike="noStrike">
                <a:solidFill>
                  <a:srgbClr val="09164D"/>
                </a:solidFill>
                <a:latin typeface="Arial"/>
                <a:ea typeface="Arial"/>
                <a:cs typeface="Arial"/>
                <a:sym typeface="Arial"/>
              </a:rPr>
              <a:t>Un infirmier, un aide-soignant</a:t>
            </a:r>
            <a:endParaRPr b="0" i="0" sz="1100" u="none" cap="none" strike="noStrike">
              <a:solidFill>
                <a:srgbClr val="000000"/>
              </a:solidFill>
              <a:latin typeface="Arial"/>
              <a:ea typeface="Arial"/>
              <a:cs typeface="Arial"/>
              <a:sym typeface="Arial"/>
            </a:endParaRPr>
          </a:p>
          <a:p>
            <a:pPr indent="-259147" lvl="0" marL="259147" marR="0" rtl="0" algn="l">
              <a:lnSpc>
                <a:spcPct val="110000"/>
              </a:lnSpc>
              <a:spcBef>
                <a:spcPts val="0"/>
              </a:spcBef>
              <a:spcAft>
                <a:spcPts val="0"/>
              </a:spcAft>
              <a:buClr>
                <a:schemeClr val="dk1"/>
              </a:buClr>
              <a:buSzPts val="1600"/>
              <a:buFont typeface="Arial"/>
              <a:buChar char="•"/>
            </a:pPr>
            <a:r>
              <a:rPr b="0" i="0" lang="fr" sz="1600" u="none" cap="none" strike="noStrike">
                <a:solidFill>
                  <a:srgbClr val="09164D"/>
                </a:solidFill>
                <a:latin typeface="Arial"/>
                <a:ea typeface="Arial"/>
                <a:cs typeface="Arial"/>
                <a:sym typeface="Arial"/>
              </a:rPr>
              <a:t>Aucune naissance</a:t>
            </a:r>
            <a:endParaRPr b="0" i="0" sz="1100" u="none" cap="none" strike="noStrike">
              <a:solidFill>
                <a:srgbClr val="000000"/>
              </a:solidFill>
              <a:latin typeface="Arial"/>
              <a:ea typeface="Arial"/>
              <a:cs typeface="Arial"/>
              <a:sym typeface="Arial"/>
            </a:endParaRPr>
          </a:p>
          <a:p>
            <a:pPr indent="-259147" lvl="0" marL="259147" marR="0" rtl="0" algn="l">
              <a:lnSpc>
                <a:spcPct val="110000"/>
              </a:lnSpc>
              <a:spcBef>
                <a:spcPts val="0"/>
              </a:spcBef>
              <a:spcAft>
                <a:spcPts val="0"/>
              </a:spcAft>
              <a:buClr>
                <a:schemeClr val="dk1"/>
              </a:buClr>
              <a:buSzPts val="1600"/>
              <a:buFont typeface="Arial"/>
              <a:buChar char="•"/>
            </a:pPr>
            <a:r>
              <a:rPr b="0" i="0" lang="fr" sz="1600" u="none" cap="none" strike="noStrike">
                <a:solidFill>
                  <a:srgbClr val="09164D"/>
                </a:solidFill>
                <a:latin typeface="Arial"/>
                <a:ea typeface="Arial"/>
                <a:cs typeface="Arial"/>
                <a:sym typeface="Arial"/>
              </a:rPr>
              <a:t>À trois heures de route de la capitale</a:t>
            </a:r>
            <a:endParaRPr b="0" i="0" sz="1100" u="none" cap="none" strike="noStrike">
              <a:solidFill>
                <a:srgbClr val="000000"/>
              </a:solidFill>
              <a:latin typeface="Arial"/>
              <a:ea typeface="Arial"/>
              <a:cs typeface="Arial"/>
              <a:sym typeface="Arial"/>
            </a:endParaRPr>
          </a:p>
        </p:txBody>
      </p:sp>
      <p:pic>
        <p:nvPicPr>
          <p:cNvPr descr="A group of people in front of a house&#10;&#10;Description generated with very high confidence" id="597" name="Google Shape;597;p46"/>
          <p:cNvPicPr preferRelativeResize="0"/>
          <p:nvPr/>
        </p:nvPicPr>
        <p:blipFill rotWithShape="1">
          <a:blip r:embed="rId4">
            <a:alphaModFix/>
          </a:blip>
          <a:srcRect b="0" l="0" r="0" t="0"/>
          <a:stretch/>
        </p:blipFill>
        <p:spPr>
          <a:xfrm>
            <a:off x="546830" y="3946196"/>
            <a:ext cx="4254798" cy="2669371"/>
          </a:xfrm>
          <a:prstGeom prst="rect">
            <a:avLst/>
          </a:prstGeom>
          <a:noFill/>
          <a:ln>
            <a:noFill/>
          </a:ln>
          <a:effectLst>
            <a:outerShdw blurRad="292100" rotWithShape="0" algn="tl" dir="2700000" dist="139700">
              <a:srgbClr val="333333">
                <a:alpha val="64313"/>
              </a:srgbClr>
            </a:outerShdw>
          </a:effectLst>
        </p:spPr>
      </p:pic>
      <p:sp>
        <p:nvSpPr>
          <p:cNvPr id="598" name="Google Shape;598;p46"/>
          <p:cNvSpPr txBox="1"/>
          <p:nvPr/>
        </p:nvSpPr>
        <p:spPr>
          <a:xfrm>
            <a:off x="6627838" y="2561223"/>
            <a:ext cx="4316258" cy="687919"/>
          </a:xfrm>
          <a:prstGeom prst="rect">
            <a:avLst/>
          </a:prstGeom>
          <a:noFill/>
          <a:ln>
            <a:noFill/>
          </a:ln>
        </p:spPr>
        <p:txBody>
          <a:bodyPr anchorCtr="0" anchor="t" bIns="0" lIns="18600" spcFirstLastPara="1" rIns="18600" wrap="square" tIns="0">
            <a:noAutofit/>
          </a:bodyPr>
          <a:lstStyle/>
          <a:p>
            <a:pPr indent="-259147" lvl="0" marL="259147" marR="0" rtl="0" algn="l">
              <a:lnSpc>
                <a:spcPct val="100000"/>
              </a:lnSpc>
              <a:spcBef>
                <a:spcPts val="0"/>
              </a:spcBef>
              <a:spcAft>
                <a:spcPts val="0"/>
              </a:spcAft>
              <a:buClr>
                <a:schemeClr val="dk1"/>
              </a:buClr>
              <a:buSzPts val="1600"/>
              <a:buFont typeface="Arial"/>
              <a:buChar char="•"/>
            </a:pPr>
            <a:r>
              <a:rPr b="0" i="0" lang="fr" sz="1600" u="none" cap="none" strike="noStrike">
                <a:solidFill>
                  <a:srgbClr val="09164D"/>
                </a:solidFill>
                <a:latin typeface="Arial"/>
                <a:ea typeface="Arial"/>
                <a:cs typeface="Arial"/>
                <a:sym typeface="Arial"/>
              </a:rPr>
              <a:t>Hôpital de district situé dans une grande ville, à deux heures de route de la capitale</a:t>
            </a:r>
            <a:endParaRPr b="0" i="0" sz="1100" u="none" cap="none" strike="noStrike">
              <a:solidFill>
                <a:srgbClr val="000000"/>
              </a:solidFill>
              <a:latin typeface="Arial"/>
              <a:ea typeface="Arial"/>
              <a:cs typeface="Arial"/>
              <a:sym typeface="Arial"/>
            </a:endParaRPr>
          </a:p>
          <a:p>
            <a:pPr indent="-259147" lvl="0" marL="259147" marR="0" rtl="0" algn="l">
              <a:lnSpc>
                <a:spcPct val="100000"/>
              </a:lnSpc>
              <a:spcBef>
                <a:spcPts val="0"/>
              </a:spcBef>
              <a:spcAft>
                <a:spcPts val="0"/>
              </a:spcAft>
              <a:buClr>
                <a:schemeClr val="dk1"/>
              </a:buClr>
              <a:buSzPts val="1600"/>
              <a:buFont typeface="Arial"/>
              <a:buChar char="•"/>
            </a:pPr>
            <a:r>
              <a:rPr b="0" i="0" lang="fr" sz="1600" u="none" cap="none" strike="noStrike">
                <a:solidFill>
                  <a:srgbClr val="09164D"/>
                </a:solidFill>
                <a:latin typeface="Arial"/>
                <a:ea typeface="Arial"/>
                <a:cs typeface="Arial"/>
                <a:sym typeface="Arial"/>
              </a:rPr>
              <a:t>100 lits, 10 accouchements par semaine, à deux heures de route de la capitale</a:t>
            </a:r>
            <a:endParaRPr b="0" i="0" sz="1100" u="none" cap="none" strike="noStrike">
              <a:solidFill>
                <a:srgbClr val="000000"/>
              </a:solidFill>
              <a:latin typeface="Arial"/>
              <a:ea typeface="Arial"/>
              <a:cs typeface="Arial"/>
              <a:sym typeface="Arial"/>
            </a:endParaRPr>
          </a:p>
        </p:txBody>
      </p:sp>
      <p:sp>
        <p:nvSpPr>
          <p:cNvPr id="599" name="Google Shape;599;p46"/>
          <p:cNvSpPr/>
          <p:nvPr/>
        </p:nvSpPr>
        <p:spPr>
          <a:xfrm>
            <a:off x="11275277" y="6021624"/>
            <a:ext cx="844392" cy="836278"/>
          </a:xfrm>
          <a:prstGeom prst="ellipse">
            <a:avLst/>
          </a:prstGeom>
          <a:solidFill>
            <a:srgbClr val="F2E1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fr" sz="32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grpSp>
        <p:nvGrpSpPr>
          <p:cNvPr id="600" name="Google Shape;600;p46"/>
          <p:cNvGrpSpPr/>
          <p:nvPr/>
        </p:nvGrpSpPr>
        <p:grpSpPr>
          <a:xfrm>
            <a:off x="10502528" y="226675"/>
            <a:ext cx="1458601" cy="1556638"/>
            <a:chOff x="10475415" y="275913"/>
            <a:chExt cx="1458677" cy="1556719"/>
          </a:xfrm>
        </p:grpSpPr>
        <p:pic>
          <p:nvPicPr>
            <p:cNvPr id="601" name="Google Shape;601;p46"/>
            <p:cNvPicPr preferRelativeResize="0"/>
            <p:nvPr/>
          </p:nvPicPr>
          <p:blipFill rotWithShape="1">
            <a:blip r:embed="rId5">
              <a:alphaModFix/>
            </a:blip>
            <a:srcRect b="0" l="0" r="0" t="0"/>
            <a:stretch/>
          </p:blipFill>
          <p:spPr>
            <a:xfrm>
              <a:off x="10727487" y="275913"/>
              <a:ext cx="1030462" cy="1030462"/>
            </a:xfrm>
            <a:prstGeom prst="rect">
              <a:avLst/>
            </a:prstGeom>
            <a:noFill/>
            <a:ln>
              <a:noFill/>
            </a:ln>
          </p:spPr>
        </p:pic>
        <p:sp>
          <p:nvSpPr>
            <p:cNvPr id="602" name="Google Shape;602;p46"/>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10 min</a:t>
              </a:r>
              <a:endParaRPr b="0" i="0" sz="1400" u="none" cap="none" strike="noStrike">
                <a:solidFill>
                  <a:srgbClr val="000000"/>
                </a:solidFill>
                <a:latin typeface="Arial"/>
                <a:ea typeface="Arial"/>
                <a:cs typeface="Arial"/>
                <a:sym typeface="Arial"/>
              </a:endParaRPr>
            </a:p>
          </p:txBody>
        </p:sp>
      </p:grpSp>
      <p:grpSp>
        <p:nvGrpSpPr>
          <p:cNvPr id="603" name="Google Shape;603;p46"/>
          <p:cNvGrpSpPr/>
          <p:nvPr/>
        </p:nvGrpSpPr>
        <p:grpSpPr>
          <a:xfrm>
            <a:off x="10744686" y="1848645"/>
            <a:ext cx="1161098" cy="1171184"/>
            <a:chOff x="9555224" y="5116370"/>
            <a:chExt cx="1161098" cy="1171184"/>
          </a:xfrm>
        </p:grpSpPr>
        <p:pic>
          <p:nvPicPr>
            <p:cNvPr descr="Shape&#10;&#10;Description automatically generated with low confidence" id="604" name="Google Shape;604;p46"/>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605" name="Google Shape;605;p46"/>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06" name="Google Shape;606;p4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07" name="Google Shape;607;p46"/>
          <p:cNvSpPr/>
          <p:nvPr/>
        </p:nvSpPr>
        <p:spPr>
          <a:xfrm>
            <a:off x="287646" y="5955046"/>
            <a:ext cx="844392" cy="836278"/>
          </a:xfrm>
          <a:prstGeom prst="ellipse">
            <a:avLst/>
          </a:prstGeom>
          <a:solidFill>
            <a:srgbClr val="F2E1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fr" sz="32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08" name="Google Shape;608;p46"/>
          <p:cNvSpPr/>
          <p:nvPr/>
        </p:nvSpPr>
        <p:spPr>
          <a:xfrm>
            <a:off x="5607312" y="485235"/>
            <a:ext cx="844392" cy="836278"/>
          </a:xfrm>
          <a:prstGeom prst="ellipse">
            <a:avLst/>
          </a:prstGeom>
          <a:solidFill>
            <a:srgbClr val="F2E1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fr" sz="32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09" name="Google Shape;609;p46"/>
          <p:cNvSpPr/>
          <p:nvPr/>
        </p:nvSpPr>
        <p:spPr>
          <a:xfrm>
            <a:off x="5666150" y="2736554"/>
            <a:ext cx="844392" cy="836278"/>
          </a:xfrm>
          <a:prstGeom prst="ellipse">
            <a:avLst/>
          </a:prstGeom>
          <a:solidFill>
            <a:srgbClr val="F2E1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fr" sz="32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10" name="Google Shape;610;p46"/>
          <p:cNvSpPr txBox="1"/>
          <p:nvPr/>
        </p:nvSpPr>
        <p:spPr>
          <a:xfrm>
            <a:off x="141095" y="1506824"/>
            <a:ext cx="4651894" cy="138495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lt1"/>
              </a:buClr>
              <a:buSzPts val="1800"/>
              <a:buFont typeface="Arial"/>
              <a:buChar char="•"/>
            </a:pPr>
            <a:r>
              <a:rPr b="0" i="0" lang="fr" sz="1400" u="none" cap="none" strike="noStrike">
                <a:solidFill>
                  <a:schemeClr val="lt1"/>
                </a:solidFill>
                <a:latin typeface="Arial"/>
                <a:ea typeface="Arial"/>
                <a:cs typeface="Arial"/>
                <a:sym typeface="Arial"/>
              </a:rPr>
              <a:t>Qui doit être responsable des activités WASH FIT ? </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fr" sz="1400" u="none" cap="none" strike="noStrike">
                <a:solidFill>
                  <a:schemeClr val="lt1"/>
                </a:solidFill>
                <a:latin typeface="Arial"/>
                <a:ea typeface="Arial"/>
                <a:cs typeface="Arial"/>
                <a:sym typeface="Arial"/>
              </a:rPr>
              <a:t>Quelle expertise externe pourrait s’avérer nécessaire ? </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fr" sz="1400" u="none" cap="none" strike="noStrike">
                <a:solidFill>
                  <a:schemeClr val="lt1"/>
                </a:solidFill>
                <a:latin typeface="Arial"/>
                <a:ea typeface="Arial"/>
                <a:cs typeface="Arial"/>
                <a:sym typeface="Arial"/>
              </a:rPr>
              <a:t>Quelles sont les structures ou équipes de direction déjà en place ? </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fr" sz="1400" u="none" cap="none" strike="noStrike">
                <a:solidFill>
                  <a:schemeClr val="lt1"/>
                </a:solidFill>
                <a:latin typeface="Arial"/>
                <a:ea typeface="Arial"/>
                <a:cs typeface="Arial"/>
                <a:sym typeface="Arial"/>
              </a:rPr>
              <a:t>Comment y intégrer le processus WASH FIT ?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p47"/>
          <p:cNvPicPr preferRelativeResize="0"/>
          <p:nvPr/>
        </p:nvPicPr>
        <p:blipFill rotWithShape="1">
          <a:blip r:embed="rId3">
            <a:alphaModFix/>
          </a:blip>
          <a:srcRect b="0" l="0" r="0" t="0"/>
          <a:stretch/>
        </p:blipFill>
        <p:spPr>
          <a:xfrm>
            <a:off x="2252860" y="1943544"/>
            <a:ext cx="7686281" cy="4317602"/>
          </a:xfrm>
          <a:prstGeom prst="rect">
            <a:avLst/>
          </a:prstGeom>
          <a:noFill/>
          <a:ln>
            <a:noFill/>
          </a:ln>
        </p:spPr>
      </p:pic>
      <p:sp>
        <p:nvSpPr>
          <p:cNvPr id="619" name="Google Shape;619;p47"/>
          <p:cNvSpPr txBox="1"/>
          <p:nvPr>
            <p:ph type="title"/>
          </p:nvPr>
        </p:nvSpPr>
        <p:spPr>
          <a:xfrm>
            <a:off x="547560" y="390303"/>
            <a:ext cx="10515600" cy="714375"/>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Narrow"/>
              <a:buNone/>
            </a:pPr>
            <a:r>
              <a:rPr lang="fr"/>
              <a:t>À quelles difficultés l’équipe WASH FIT peut-elle être confrontée ? </a:t>
            </a:r>
            <a:endParaRPr/>
          </a:p>
        </p:txBody>
      </p:sp>
      <p:grpSp>
        <p:nvGrpSpPr>
          <p:cNvPr id="620" name="Google Shape;620;p47"/>
          <p:cNvGrpSpPr/>
          <p:nvPr/>
        </p:nvGrpSpPr>
        <p:grpSpPr>
          <a:xfrm>
            <a:off x="10520461" y="448730"/>
            <a:ext cx="1458601" cy="1556638"/>
            <a:chOff x="10475415" y="275913"/>
            <a:chExt cx="1458677" cy="1556719"/>
          </a:xfrm>
        </p:grpSpPr>
        <p:pic>
          <p:nvPicPr>
            <p:cNvPr id="621" name="Google Shape;621;p47"/>
            <p:cNvPicPr preferRelativeResize="0"/>
            <p:nvPr/>
          </p:nvPicPr>
          <p:blipFill rotWithShape="1">
            <a:blip r:embed="rId4">
              <a:alphaModFix/>
            </a:blip>
            <a:srcRect b="0" l="0" r="0" t="0"/>
            <a:stretch/>
          </p:blipFill>
          <p:spPr>
            <a:xfrm>
              <a:off x="10727487" y="275913"/>
              <a:ext cx="1030462" cy="1030462"/>
            </a:xfrm>
            <a:prstGeom prst="rect">
              <a:avLst/>
            </a:prstGeom>
            <a:noFill/>
            <a:ln>
              <a:noFill/>
            </a:ln>
          </p:spPr>
        </p:pic>
        <p:sp>
          <p:nvSpPr>
            <p:cNvPr id="622" name="Google Shape;622;p47"/>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3 min</a:t>
              </a:r>
              <a:endParaRPr b="0" i="0" sz="1400" u="none" cap="none" strike="noStrike">
                <a:solidFill>
                  <a:srgbClr val="000000"/>
                </a:solidFill>
                <a:latin typeface="Arial"/>
                <a:ea typeface="Arial"/>
                <a:cs typeface="Arial"/>
                <a:sym typeface="Arial"/>
              </a:endParaRPr>
            </a:p>
          </p:txBody>
        </p:sp>
      </p:grpSp>
      <p:grpSp>
        <p:nvGrpSpPr>
          <p:cNvPr id="623" name="Google Shape;623;p47"/>
          <p:cNvGrpSpPr/>
          <p:nvPr/>
        </p:nvGrpSpPr>
        <p:grpSpPr>
          <a:xfrm>
            <a:off x="10641830" y="2133036"/>
            <a:ext cx="1161098" cy="1171184"/>
            <a:chOff x="9555224" y="5116370"/>
            <a:chExt cx="1161098" cy="1171184"/>
          </a:xfrm>
        </p:grpSpPr>
        <p:pic>
          <p:nvPicPr>
            <p:cNvPr descr="Shape&#10;&#10;Description automatically generated with low confidence" id="624" name="Google Shape;624;p47"/>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625" name="Google Shape;625;p47"/>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26" name="Google Shape;626;p4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8"/>
          <p:cNvSpPr txBox="1"/>
          <p:nvPr>
            <p:ph type="title"/>
          </p:nvPr>
        </p:nvSpPr>
        <p:spPr>
          <a:xfrm>
            <a:off x="751432" y="221896"/>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3600"/>
              <a:buFont typeface="Arial Narrow"/>
              <a:buNone/>
            </a:pPr>
            <a:r>
              <a:rPr lang="fr" sz="3600"/>
              <a:t>À quelles difficultés l’équipe WASH FIT peut-elle être confrontée ? </a:t>
            </a:r>
            <a:endParaRPr sz="3600"/>
          </a:p>
        </p:txBody>
      </p:sp>
      <p:grpSp>
        <p:nvGrpSpPr>
          <p:cNvPr id="635" name="Google Shape;635;p48"/>
          <p:cNvGrpSpPr/>
          <p:nvPr/>
        </p:nvGrpSpPr>
        <p:grpSpPr>
          <a:xfrm>
            <a:off x="10641830" y="1104678"/>
            <a:ext cx="1161098" cy="1171184"/>
            <a:chOff x="9555224" y="5116370"/>
            <a:chExt cx="1161098" cy="1171184"/>
          </a:xfrm>
        </p:grpSpPr>
        <p:pic>
          <p:nvPicPr>
            <p:cNvPr descr="Shape&#10;&#10;Description automatically generated with low confidence" id="636" name="Google Shape;636;p48"/>
            <p:cNvPicPr preferRelativeResize="0"/>
            <p:nvPr/>
          </p:nvPicPr>
          <p:blipFill rotWithShape="1">
            <a:blip r:embed="rId3">
              <a:alphaModFix/>
            </a:blip>
            <a:srcRect b="0" l="0" r="0" t="0"/>
            <a:stretch/>
          </p:blipFill>
          <p:spPr>
            <a:xfrm>
              <a:off x="9623552" y="5313519"/>
              <a:ext cx="1004243" cy="847983"/>
            </a:xfrm>
            <a:prstGeom prst="rect">
              <a:avLst/>
            </a:prstGeom>
            <a:noFill/>
            <a:ln>
              <a:noFill/>
            </a:ln>
          </p:spPr>
        </p:pic>
        <p:sp>
          <p:nvSpPr>
            <p:cNvPr id="637" name="Google Shape;637;p48"/>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38" name="Google Shape;638;p48"/>
          <p:cNvSpPr txBox="1"/>
          <p:nvPr/>
        </p:nvSpPr>
        <p:spPr>
          <a:xfrm>
            <a:off x="751431" y="1292563"/>
            <a:ext cx="9801871" cy="4587127"/>
          </a:xfrm>
          <a:prstGeom prst="rect">
            <a:avLst/>
          </a:prstGeom>
          <a:solidFill>
            <a:srgbClr val="E9F7FC"/>
          </a:solidFill>
          <a:ln>
            <a:noFill/>
          </a:ln>
        </p:spPr>
        <p:txBody>
          <a:bodyPr anchorCtr="0" anchor="t" bIns="45700" lIns="91425" spcFirstLastPara="1" rIns="91425" wrap="square" tIns="45700">
            <a:noAutofit/>
          </a:bodyPr>
          <a:lstStyle/>
          <a:p>
            <a:pPr indent="-342900" lvl="0" marL="342900" marR="0" rtl="0" algn="just">
              <a:lnSpc>
                <a:spcPct val="13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Compétences techniques des membres de l’équipe </a:t>
            </a:r>
            <a:endParaRPr b="1" i="0" sz="2000" u="none" cap="none" strike="noStrike">
              <a:solidFill>
                <a:schemeClr val="dk1"/>
              </a:solidFill>
              <a:latin typeface="Arial"/>
              <a:ea typeface="Arial"/>
              <a:cs typeface="Arial"/>
              <a:sym typeface="Arial"/>
            </a:endParaRPr>
          </a:p>
          <a:p>
            <a:pPr indent="-342900" lvl="0" marL="342900" marR="0" rtl="0" algn="just">
              <a:lnSpc>
                <a:spcPct val="13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Mobilisation des parties prenantes et de la direction </a:t>
            </a:r>
            <a:endParaRPr b="1" i="0" sz="2000" u="none" cap="none" strike="noStrike">
              <a:solidFill>
                <a:schemeClr val="dk1"/>
              </a:solidFill>
              <a:latin typeface="Arial"/>
              <a:ea typeface="Arial"/>
              <a:cs typeface="Arial"/>
              <a:sym typeface="Arial"/>
            </a:endParaRPr>
          </a:p>
          <a:p>
            <a:pPr indent="-342900" lvl="0" marL="342900" marR="0" rtl="0" algn="just">
              <a:lnSpc>
                <a:spcPct val="13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Charge de travail importante ; peu de temps à consacrer aux activités WASH FIT</a:t>
            </a:r>
            <a:endParaRPr b="1" i="0" sz="2000" u="none" cap="none" strike="noStrike">
              <a:solidFill>
                <a:schemeClr val="dk1"/>
              </a:solidFill>
              <a:latin typeface="Arial"/>
              <a:ea typeface="Arial"/>
              <a:cs typeface="Arial"/>
              <a:sym typeface="Arial"/>
            </a:endParaRPr>
          </a:p>
          <a:p>
            <a:pPr indent="-342900" lvl="0" marL="342900" marR="0" rtl="0" algn="just">
              <a:lnSpc>
                <a:spcPct val="13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Rotation du personnel ; nécessité de reformer les équipes </a:t>
            </a:r>
            <a:endParaRPr b="0" i="0" sz="1200" u="none" cap="none" strike="noStrike">
              <a:solidFill>
                <a:srgbClr val="000000"/>
              </a:solidFill>
              <a:latin typeface="Arial"/>
              <a:ea typeface="Arial"/>
              <a:cs typeface="Arial"/>
              <a:sym typeface="Arial"/>
            </a:endParaRPr>
          </a:p>
          <a:p>
            <a:pPr indent="-342900" lvl="0" marL="342900" marR="0" rtl="0" algn="just">
              <a:lnSpc>
                <a:spcPct val="13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Maintien d’une communication régulière et efficace entre les membres de l’équipe WASH FIT</a:t>
            </a:r>
            <a:endParaRPr b="0" i="0" sz="1200" u="none" cap="none" strike="noStrike">
              <a:solidFill>
                <a:srgbClr val="000000"/>
              </a:solidFill>
              <a:latin typeface="Arial"/>
              <a:ea typeface="Arial"/>
              <a:cs typeface="Arial"/>
              <a:sym typeface="Arial"/>
            </a:endParaRPr>
          </a:p>
          <a:p>
            <a:pPr indent="-342900" lvl="0" marL="342900" marR="0" rtl="0" algn="just">
              <a:lnSpc>
                <a:spcPct val="13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Inclusion et bonne écoute de tous les membres (genre, ethnicité, âge, personnel médical et non médical) </a:t>
            </a:r>
            <a:endParaRPr b="1" i="0" sz="2000" u="none" cap="none" strike="noStrike">
              <a:solidFill>
                <a:schemeClr val="dk1"/>
              </a:solidFill>
              <a:latin typeface="Arial"/>
              <a:ea typeface="Arial"/>
              <a:cs typeface="Arial"/>
              <a:sym typeface="Arial"/>
            </a:endParaRPr>
          </a:p>
          <a:p>
            <a:pPr indent="-342900" lvl="0" marL="342900" marR="0" rtl="0" algn="just">
              <a:lnSpc>
                <a:spcPct val="130000"/>
              </a:lnSpc>
              <a:spcBef>
                <a:spcPts val="0"/>
              </a:spcBef>
              <a:spcAft>
                <a:spcPts val="0"/>
              </a:spcAft>
              <a:buClr>
                <a:schemeClr val="dk1"/>
              </a:buClr>
              <a:buSzPts val="2400"/>
              <a:buFont typeface="Arial"/>
              <a:buChar char="•"/>
            </a:pPr>
            <a:r>
              <a:rPr b="0" i="0" lang="fr" sz="2000" u="none" cap="none" strike="noStrike">
                <a:solidFill>
                  <a:schemeClr val="dk1"/>
                </a:solidFill>
                <a:latin typeface="Arial"/>
                <a:ea typeface="Arial"/>
                <a:cs typeface="Arial"/>
                <a:sym typeface="Arial"/>
              </a:rPr>
              <a:t>Nécessité d’organiser des réunions régulières de l’équipe WASH FIT et d’encourager les initiatives</a:t>
            </a:r>
            <a:endParaRPr b="1" i="0" sz="2000" u="none" cap="none" strike="noStrike">
              <a:solidFill>
                <a:schemeClr val="dk1"/>
              </a:solidFill>
              <a:latin typeface="Arial"/>
              <a:ea typeface="Arial"/>
              <a:cs typeface="Arial"/>
              <a:sym typeface="Arial"/>
            </a:endParaRPr>
          </a:p>
        </p:txBody>
      </p:sp>
      <p:sp>
        <p:nvSpPr>
          <p:cNvPr id="639" name="Google Shape;639;p4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9"/>
          <p:cNvSpPr txBox="1"/>
          <p:nvPr>
            <p:ph type="title"/>
          </p:nvPr>
        </p:nvSpPr>
        <p:spPr>
          <a:xfrm>
            <a:off x="703135" y="155600"/>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solidFill>
                  <a:schemeClr val="dk2"/>
                </a:solidFill>
              </a:rPr>
              <a:t>Exemples d’équipes WASH FIT</a:t>
            </a:r>
            <a:endParaRPr/>
          </a:p>
        </p:txBody>
      </p:sp>
      <p:sp>
        <p:nvSpPr>
          <p:cNvPr id="648" name="Google Shape;648;p49"/>
          <p:cNvSpPr txBox="1"/>
          <p:nvPr>
            <p:ph idx="1" type="body"/>
          </p:nvPr>
        </p:nvSpPr>
        <p:spPr>
          <a:xfrm>
            <a:off x="568068" y="1254125"/>
            <a:ext cx="4558991" cy="365125"/>
          </a:xfrm>
          <a:prstGeom prst="rect">
            <a:avLst/>
          </a:prstGeom>
          <a:solidFill>
            <a:schemeClr val="dk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Arial"/>
              <a:buNone/>
            </a:pPr>
            <a:r>
              <a:rPr lang="fr"/>
              <a:t>Établissements de soins de santé primaires </a:t>
            </a:r>
            <a:endParaRPr/>
          </a:p>
        </p:txBody>
      </p:sp>
      <p:graphicFrame>
        <p:nvGraphicFramePr>
          <p:cNvPr id="649" name="Google Shape;649;p49"/>
          <p:cNvGraphicFramePr/>
          <p:nvPr/>
        </p:nvGraphicFramePr>
        <p:xfrm>
          <a:off x="568069" y="1793875"/>
          <a:ext cx="3000000" cy="3000000"/>
        </p:xfrm>
        <a:graphic>
          <a:graphicData uri="http://schemas.openxmlformats.org/drawingml/2006/table">
            <a:tbl>
              <a:tblPr bandRow="1" firstRow="1">
                <a:noFill/>
                <a:tableStyleId>{55C1D4DE-6693-4DC1-B65C-7B1DD62B6DFD}</a:tableStyleId>
              </a:tblPr>
              <a:tblGrid>
                <a:gridCol w="5385625"/>
                <a:gridCol w="5400125"/>
              </a:tblGrid>
              <a:tr h="2985525">
                <a:tc>
                  <a:txBody>
                    <a:bodyPr/>
                    <a:lstStyle/>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Directeur de l’établissement, docteur ou clinicien</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Infirmier ou aide-soignant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Ingénieur ou technicien issu de la communauté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Responsable/coordonnateur communautaire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Autorité/fonctionnaire de district chargé de la santé (non tenu d’assister à toutes les réunions de l’équipe WASH FIT)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b="0" sz="2000" u="none" cap="none" strike="noStrike">
                        <a:solidFill>
                          <a:srgbClr val="09164D"/>
                        </a:solidFill>
                        <a:latin typeface="Arial"/>
                        <a:ea typeface="Arial"/>
                        <a:cs typeface="Arial"/>
                        <a:sym typeface="Arial"/>
                      </a:endParaRPr>
                    </a:p>
                  </a:txBody>
                  <a:tcPr marT="41475" marB="41475" marR="82925" marL="8292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EBB9"/>
                    </a:solidFill>
                  </a:tcPr>
                </a:tc>
                <a:tc>
                  <a:txBody>
                    <a:bodyPr/>
                    <a:lstStyle/>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Membre de la direction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Infirmier ou autre clinicien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Coordonnateur responsable de la prévention et de la lutte contre les infections et/ou des services WASH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Responsable de la qualité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Représentant du fonctionnaire de district chargé de la santé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Ingénieur doté de compétences dans le secteur WASH et de l’énergie (idéalement dans le domaine climatique)</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Technicien de gestion des déchets biomédicaux et/ou agent d’entretien </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Groupes communautaires et/ou de patients</a:t>
                      </a:r>
                      <a:endParaRPr sz="1400" u="none" cap="none" strike="noStrike"/>
                    </a:p>
                    <a:p>
                      <a:pPr indent="-342900" lvl="0" marL="342900" marR="0" rtl="0" algn="l">
                        <a:lnSpc>
                          <a:spcPct val="100000"/>
                        </a:lnSpc>
                        <a:spcBef>
                          <a:spcPts val="0"/>
                        </a:spcBef>
                        <a:spcAft>
                          <a:spcPts val="0"/>
                        </a:spcAft>
                        <a:buClr>
                          <a:srgbClr val="09164D"/>
                        </a:buClr>
                        <a:buSzPts val="2000"/>
                        <a:buFont typeface="Arial"/>
                        <a:buChar char="•"/>
                      </a:pPr>
                      <a:r>
                        <a:rPr b="0" lang="fr" sz="2000" u="none" cap="none" strike="noStrike">
                          <a:solidFill>
                            <a:srgbClr val="09164D"/>
                          </a:solidFill>
                          <a:latin typeface="Arial"/>
                          <a:ea typeface="Arial"/>
                          <a:cs typeface="Arial"/>
                          <a:sym typeface="Arial"/>
                        </a:rPr>
                        <a:t>Représentant des autorités locales</a:t>
                      </a:r>
                      <a:endParaRPr b="0" sz="2000" u="none" cap="none" strike="noStrike">
                        <a:solidFill>
                          <a:srgbClr val="09164D"/>
                        </a:solidFill>
                        <a:latin typeface="Arial"/>
                        <a:ea typeface="Arial"/>
                        <a:cs typeface="Arial"/>
                        <a:sym typeface="Arial"/>
                      </a:endParaRPr>
                    </a:p>
                  </a:txBody>
                  <a:tcPr marT="41475" marB="41475" marR="82925" marL="8292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EBB9"/>
                    </a:solidFill>
                  </a:tcPr>
                </a:tc>
              </a:tr>
            </a:tbl>
          </a:graphicData>
        </a:graphic>
      </p:graphicFrame>
      <p:sp>
        <p:nvSpPr>
          <p:cNvPr id="650" name="Google Shape;650;p49"/>
          <p:cNvSpPr txBox="1"/>
          <p:nvPr/>
        </p:nvSpPr>
        <p:spPr>
          <a:xfrm>
            <a:off x="6096000" y="1254124"/>
            <a:ext cx="5257799" cy="365125"/>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rPr b="1" i="0" lang="fr" sz="1800" u="none" cap="none" strike="noStrike">
                <a:solidFill>
                  <a:schemeClr val="lt1"/>
                </a:solidFill>
                <a:latin typeface="Arial"/>
                <a:ea typeface="Arial"/>
                <a:cs typeface="Arial"/>
                <a:sym typeface="Arial"/>
              </a:rPr>
              <a:t>Hôpital national/de district </a:t>
            </a:r>
            <a:endParaRPr b="0" i="0" sz="1400" u="none" cap="none" strike="noStrike">
              <a:solidFill>
                <a:srgbClr val="000000"/>
              </a:solidFill>
              <a:latin typeface="Arial"/>
              <a:ea typeface="Arial"/>
              <a:cs typeface="Arial"/>
              <a:sym typeface="Arial"/>
            </a:endParaRPr>
          </a:p>
        </p:txBody>
      </p:sp>
      <p:sp>
        <p:nvSpPr>
          <p:cNvPr id="651" name="Google Shape;651;p49"/>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838199" y="148718"/>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Objectifs pédagogiques </a:t>
            </a:r>
            <a:endParaRPr/>
          </a:p>
        </p:txBody>
      </p:sp>
      <p:sp>
        <p:nvSpPr>
          <p:cNvPr id="183" name="Google Shape;183;p2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84" name="Google Shape;184;p23"/>
          <p:cNvSpPr txBox="1"/>
          <p:nvPr>
            <p:ph idx="1" type="body"/>
          </p:nvPr>
        </p:nvSpPr>
        <p:spPr>
          <a:xfrm>
            <a:off x="838199" y="1217156"/>
            <a:ext cx="7756229" cy="49734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fr" sz="2400"/>
              <a:t>À l’issue de la séance, vous serez capables de :</a:t>
            </a:r>
            <a:endParaRPr sz="1800"/>
          </a:p>
          <a:p>
            <a:pPr indent="-511005" lvl="0" marL="511005" rtl="0" algn="l">
              <a:lnSpc>
                <a:spcPct val="90000"/>
              </a:lnSpc>
              <a:spcBef>
                <a:spcPts val="1000"/>
              </a:spcBef>
              <a:spcAft>
                <a:spcPts val="0"/>
              </a:spcAft>
              <a:buClr>
                <a:srgbClr val="09164D"/>
              </a:buClr>
              <a:buSzPts val="2800"/>
              <a:buAutoNum type="arabicPeriod"/>
            </a:pPr>
            <a:r>
              <a:rPr lang="fr" sz="2400"/>
              <a:t>Décrire ce qu’est le processus WASH FIT, où et comment il est utilisé, et ses effets et impacts escomptés </a:t>
            </a:r>
            <a:endParaRPr sz="1800"/>
          </a:p>
          <a:p>
            <a:pPr indent="-511005" lvl="0" marL="511005" rtl="0" algn="l">
              <a:lnSpc>
                <a:spcPct val="90000"/>
              </a:lnSpc>
              <a:spcBef>
                <a:spcPts val="1000"/>
              </a:spcBef>
              <a:spcAft>
                <a:spcPts val="0"/>
              </a:spcAft>
              <a:buClr>
                <a:srgbClr val="09164D"/>
              </a:buClr>
              <a:buSzPts val="2800"/>
              <a:buAutoNum type="arabicPeriod"/>
            </a:pPr>
            <a:r>
              <a:rPr lang="fr" sz="2400"/>
              <a:t>Comprendre les cinq phases du cycle WASH FIT et comment les mettre en œuvre</a:t>
            </a:r>
            <a:endParaRPr sz="1800"/>
          </a:p>
          <a:p>
            <a:pPr indent="-511005" lvl="0" marL="511005" rtl="0" algn="l">
              <a:lnSpc>
                <a:spcPct val="90000"/>
              </a:lnSpc>
              <a:spcBef>
                <a:spcPts val="1000"/>
              </a:spcBef>
              <a:spcAft>
                <a:spcPts val="0"/>
              </a:spcAft>
              <a:buClr>
                <a:srgbClr val="09164D"/>
              </a:buClr>
              <a:buSzPts val="2800"/>
              <a:buAutoNum type="arabicPeriod"/>
            </a:pPr>
            <a:r>
              <a:rPr lang="fr" sz="2400"/>
              <a:t>Comprendre comment adapter et utiliser le WASH FIT dans différents contextes </a:t>
            </a:r>
            <a:endParaRPr sz="1800"/>
          </a:p>
          <a:p>
            <a:pPr indent="-511005" lvl="0" marL="511005" rtl="0" algn="l">
              <a:lnSpc>
                <a:spcPct val="90000"/>
              </a:lnSpc>
              <a:spcBef>
                <a:spcPts val="1000"/>
              </a:spcBef>
              <a:spcAft>
                <a:spcPts val="0"/>
              </a:spcAft>
              <a:buClr>
                <a:srgbClr val="09164D"/>
              </a:buClr>
              <a:buSzPts val="2800"/>
              <a:buAutoNum type="arabicPeriod"/>
            </a:pPr>
            <a:r>
              <a:rPr lang="fr" sz="2400"/>
              <a:t>Décrire les facteurs favorables et les obstacles potentiels à la bonne mise en œuvre du WASH FIT</a:t>
            </a:r>
            <a:endParaRPr sz="1800"/>
          </a:p>
          <a:p>
            <a:pPr indent="0" lvl="1" marL="525194" rtl="0" algn="l">
              <a:lnSpc>
                <a:spcPct val="90000"/>
              </a:lnSpc>
              <a:spcBef>
                <a:spcPts val="500"/>
              </a:spcBef>
              <a:spcAft>
                <a:spcPts val="0"/>
              </a:spcAft>
              <a:buClr>
                <a:schemeClr val="dk1"/>
              </a:buClr>
              <a:buSzPts val="2800"/>
              <a:buNone/>
            </a:pPr>
            <a:r>
              <a:t/>
            </a:r>
            <a:endParaRPr sz="2400"/>
          </a:p>
          <a:p>
            <a:pPr indent="0" lvl="0" marL="0" rtl="0" algn="l">
              <a:lnSpc>
                <a:spcPct val="90000"/>
              </a:lnSpc>
              <a:spcBef>
                <a:spcPts val="1000"/>
              </a:spcBef>
              <a:spcAft>
                <a:spcPts val="0"/>
              </a:spcAft>
              <a:buClr>
                <a:schemeClr val="dk1"/>
              </a:buClr>
              <a:buSzPts val="2800"/>
              <a:buFont typeface="Arial"/>
              <a:buNone/>
            </a:pPr>
            <a:r>
              <a:t/>
            </a:r>
            <a:endParaRPr sz="2400"/>
          </a:p>
        </p:txBody>
      </p:sp>
      <p:sp>
        <p:nvSpPr>
          <p:cNvPr id="185" name="Google Shape;185;p23"/>
          <p:cNvSpPr txBox="1"/>
          <p:nvPr/>
        </p:nvSpPr>
        <p:spPr>
          <a:xfrm>
            <a:off x="9737928" y="1086509"/>
            <a:ext cx="2210498"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2"/>
                </a:solidFill>
                <a:latin typeface="Arial"/>
                <a:ea typeface="Arial"/>
                <a:cs typeface="Arial"/>
                <a:sym typeface="Arial"/>
              </a:rPr>
              <a:t>Travail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2"/>
                </a:solidFill>
                <a:latin typeface="Arial"/>
                <a:ea typeface="Arial"/>
                <a:cs typeface="Arial"/>
                <a:sym typeface="Arial"/>
              </a:rPr>
              <a:t>de groupe </a:t>
            </a:r>
            <a:endParaRPr b="0" i="0" sz="1200" u="none" cap="none" strike="noStrike">
              <a:solidFill>
                <a:srgbClr val="000000"/>
              </a:solidFill>
              <a:latin typeface="Arial"/>
              <a:ea typeface="Arial"/>
              <a:cs typeface="Arial"/>
              <a:sym typeface="Arial"/>
            </a:endParaRPr>
          </a:p>
        </p:txBody>
      </p:sp>
      <p:pic>
        <p:nvPicPr>
          <p:cNvPr id="186" name="Google Shape;186;p23"/>
          <p:cNvPicPr preferRelativeResize="0"/>
          <p:nvPr/>
        </p:nvPicPr>
        <p:blipFill rotWithShape="1">
          <a:blip r:embed="rId3">
            <a:alphaModFix/>
          </a:blip>
          <a:srcRect b="0" l="0" r="0" t="0"/>
          <a:stretch/>
        </p:blipFill>
        <p:spPr>
          <a:xfrm>
            <a:off x="10435449" y="4024798"/>
            <a:ext cx="954798" cy="975247"/>
          </a:xfrm>
          <a:prstGeom prst="rect">
            <a:avLst/>
          </a:prstGeom>
          <a:noFill/>
          <a:ln>
            <a:noFill/>
          </a:ln>
        </p:spPr>
      </p:pic>
      <p:pic>
        <p:nvPicPr>
          <p:cNvPr id="187" name="Google Shape;187;p23"/>
          <p:cNvPicPr preferRelativeResize="0"/>
          <p:nvPr/>
        </p:nvPicPr>
        <p:blipFill rotWithShape="1">
          <a:blip r:embed="rId4">
            <a:alphaModFix/>
          </a:blip>
          <a:srcRect b="0" l="0" r="0" t="0"/>
          <a:stretch/>
        </p:blipFill>
        <p:spPr>
          <a:xfrm>
            <a:off x="8165998" y="5041781"/>
            <a:ext cx="1000180" cy="1000180"/>
          </a:xfrm>
          <a:prstGeom prst="rect">
            <a:avLst/>
          </a:prstGeom>
          <a:noFill/>
          <a:ln>
            <a:noFill/>
          </a:ln>
        </p:spPr>
      </p:pic>
      <p:sp>
        <p:nvSpPr>
          <p:cNvPr id="188" name="Google Shape;188;p23"/>
          <p:cNvSpPr txBox="1"/>
          <p:nvPr/>
        </p:nvSpPr>
        <p:spPr>
          <a:xfrm>
            <a:off x="9909435" y="4901763"/>
            <a:ext cx="2024338" cy="10771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2"/>
                </a:solidFill>
                <a:latin typeface="Arial"/>
                <a:ea typeface="Arial"/>
                <a:cs typeface="Arial"/>
                <a:sym typeface="Arial"/>
              </a:rPr>
              <a:t>Liens avec la résilience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2"/>
                </a:solidFill>
                <a:latin typeface="Arial"/>
                <a:ea typeface="Arial"/>
                <a:cs typeface="Arial"/>
                <a:sym typeface="Arial"/>
              </a:rPr>
              <a:t>aux changements climatiques</a:t>
            </a:r>
            <a:endParaRPr b="0" i="0" sz="1200" u="none" cap="none" strike="noStrike">
              <a:solidFill>
                <a:srgbClr val="000000"/>
              </a:solidFill>
              <a:latin typeface="Arial"/>
              <a:ea typeface="Arial"/>
              <a:cs typeface="Arial"/>
              <a:sym typeface="Arial"/>
            </a:endParaRPr>
          </a:p>
        </p:txBody>
      </p:sp>
      <p:sp>
        <p:nvSpPr>
          <p:cNvPr id="189" name="Google Shape;189;p23"/>
          <p:cNvSpPr txBox="1"/>
          <p:nvPr/>
        </p:nvSpPr>
        <p:spPr>
          <a:xfrm>
            <a:off x="6810022" y="6027972"/>
            <a:ext cx="3712132"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2"/>
                </a:solidFill>
                <a:latin typeface="Arial"/>
                <a:ea typeface="Arial"/>
                <a:cs typeface="Arial"/>
                <a:sym typeface="Arial"/>
              </a:rPr>
              <a:t>Liens avec les questions d’égalité des genres, de handicap et d’inclusion sociale</a:t>
            </a:r>
            <a:endParaRPr b="0" i="0" sz="1200" u="none" cap="none" strike="noStrike">
              <a:solidFill>
                <a:srgbClr val="000000"/>
              </a:solidFill>
              <a:latin typeface="Arial"/>
              <a:ea typeface="Arial"/>
              <a:cs typeface="Arial"/>
              <a:sym typeface="Arial"/>
            </a:endParaRPr>
          </a:p>
        </p:txBody>
      </p:sp>
      <p:sp>
        <p:nvSpPr>
          <p:cNvPr id="190" name="Google Shape;190;p23"/>
          <p:cNvSpPr txBox="1"/>
          <p:nvPr/>
        </p:nvSpPr>
        <p:spPr>
          <a:xfrm>
            <a:off x="9966297" y="2865462"/>
            <a:ext cx="1786085"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2"/>
                </a:solidFill>
                <a:latin typeface="Arial"/>
                <a:ea typeface="Arial"/>
                <a:cs typeface="Arial"/>
                <a:sym typeface="Arial"/>
              </a:rPr>
              <a:t>Exemple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2"/>
                </a:solidFill>
                <a:latin typeface="Arial"/>
                <a:ea typeface="Arial"/>
                <a:cs typeface="Arial"/>
                <a:sym typeface="Arial"/>
              </a:rPr>
              <a:t>dans un pays particulier</a:t>
            </a:r>
            <a:endParaRPr b="0" i="0" sz="1200" u="none" cap="none" strike="noStrike">
              <a:solidFill>
                <a:srgbClr val="000000"/>
              </a:solidFill>
              <a:latin typeface="Arial"/>
              <a:ea typeface="Arial"/>
              <a:cs typeface="Arial"/>
              <a:sym typeface="Arial"/>
            </a:endParaRPr>
          </a:p>
        </p:txBody>
      </p:sp>
      <p:grpSp>
        <p:nvGrpSpPr>
          <p:cNvPr id="191" name="Google Shape;191;p23"/>
          <p:cNvGrpSpPr/>
          <p:nvPr/>
        </p:nvGrpSpPr>
        <p:grpSpPr>
          <a:xfrm>
            <a:off x="10381790" y="1987593"/>
            <a:ext cx="1008457" cy="931594"/>
            <a:chOff x="6769457" y="5116370"/>
            <a:chExt cx="1106024" cy="1171184"/>
          </a:xfrm>
        </p:grpSpPr>
        <p:pic>
          <p:nvPicPr>
            <p:cNvPr descr="Shape&#10;&#10;Description automatically generated with low confidence" id="192" name="Google Shape;192;p23"/>
            <p:cNvPicPr preferRelativeResize="0"/>
            <p:nvPr/>
          </p:nvPicPr>
          <p:blipFill rotWithShape="1">
            <a:blip r:embed="rId5">
              <a:alphaModFix/>
            </a:blip>
            <a:srcRect b="0" l="0" r="0" t="0"/>
            <a:stretch/>
          </p:blipFill>
          <p:spPr>
            <a:xfrm>
              <a:off x="6847514" y="5258958"/>
              <a:ext cx="1027967" cy="935628"/>
            </a:xfrm>
            <a:prstGeom prst="rect">
              <a:avLst/>
            </a:prstGeom>
            <a:noFill/>
            <a:ln>
              <a:noFill/>
            </a:ln>
          </p:spPr>
        </p:pic>
        <p:sp>
          <p:nvSpPr>
            <p:cNvPr id="193" name="Google Shape;193;p23"/>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94" name="Google Shape;194;p23"/>
          <p:cNvGrpSpPr/>
          <p:nvPr/>
        </p:nvGrpSpPr>
        <p:grpSpPr>
          <a:xfrm>
            <a:off x="10381790" y="249703"/>
            <a:ext cx="972009" cy="947990"/>
            <a:chOff x="9555224" y="5116370"/>
            <a:chExt cx="1161098" cy="1171184"/>
          </a:xfrm>
        </p:grpSpPr>
        <p:pic>
          <p:nvPicPr>
            <p:cNvPr descr="Shape&#10;&#10;Description automatically generated with low confidence" id="195" name="Google Shape;195;p23"/>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196" name="Google Shape;196;p23"/>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7" name="Google Shape;197;p23"/>
          <p:cNvSpPr txBox="1"/>
          <p:nvPr/>
        </p:nvSpPr>
        <p:spPr>
          <a:xfrm rot="-5400000">
            <a:off x="9453185" y="4120780"/>
            <a:ext cx="5012775" cy="4616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a:ea typeface="Arial"/>
                <a:cs typeface="Arial"/>
                <a:sym typeface="Arial"/>
              </a:rPr>
              <a:t>Symboles à connaître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0"/>
          <p:cNvSpPr txBox="1"/>
          <p:nvPr>
            <p:ph idx="1" type="body"/>
          </p:nvPr>
        </p:nvSpPr>
        <p:spPr>
          <a:xfrm>
            <a:off x="3813407" y="283220"/>
            <a:ext cx="7891617" cy="3000739"/>
          </a:xfrm>
          <a:prstGeom prst="rect">
            <a:avLst/>
          </a:prstGeom>
          <a:noFill/>
          <a:ln>
            <a:noFill/>
          </a:ln>
        </p:spPr>
        <p:txBody>
          <a:bodyPr anchorCtr="0" anchor="t" bIns="45700" lIns="91425" spcFirstLastPara="1" rIns="91425" wrap="square" tIns="45700">
            <a:noAutofit/>
          </a:bodyPr>
          <a:lstStyle/>
          <a:p>
            <a:pPr indent="-310976" lvl="0" marL="310976" rtl="0" algn="l">
              <a:lnSpc>
                <a:spcPct val="115000"/>
              </a:lnSpc>
              <a:spcBef>
                <a:spcPts val="0"/>
              </a:spcBef>
              <a:spcAft>
                <a:spcPts val="0"/>
              </a:spcAft>
              <a:buClr>
                <a:schemeClr val="dk1"/>
              </a:buClr>
              <a:buSzPts val="2000"/>
              <a:buFont typeface="Noto Sans Symbols"/>
              <a:buChar char="∙"/>
            </a:pPr>
            <a:r>
              <a:rPr lang="fr" sz="1800"/>
              <a:t>Tous les membres de l’équipe ont des responsabilités et rôles clairement établis à l’écrit dès le départ, et validés par la direction. </a:t>
            </a:r>
            <a:endParaRPr sz="1800"/>
          </a:p>
          <a:p>
            <a:pPr indent="-310976" lvl="0" marL="310976" rtl="0" algn="l">
              <a:lnSpc>
                <a:spcPct val="115000"/>
              </a:lnSpc>
              <a:spcBef>
                <a:spcPts val="0"/>
              </a:spcBef>
              <a:spcAft>
                <a:spcPts val="0"/>
              </a:spcAft>
              <a:buClr>
                <a:schemeClr val="dk1"/>
              </a:buClr>
              <a:buSzPts val="2000"/>
              <a:buFont typeface="Noto Sans Symbols"/>
              <a:buChar char="∙"/>
            </a:pPr>
            <a:r>
              <a:rPr lang="fr" sz="1800"/>
              <a:t>Un </a:t>
            </a:r>
            <a:r>
              <a:rPr b="1" lang="fr" sz="1800"/>
              <a:t>responsable</a:t>
            </a:r>
            <a:r>
              <a:rPr lang="fr" sz="1800"/>
              <a:t> chargé de diriger le processus est nommé avec l’aval de la direction.</a:t>
            </a:r>
            <a:endParaRPr sz="1800"/>
          </a:p>
          <a:p>
            <a:pPr indent="-310976" lvl="0" marL="310976" rtl="0" algn="l">
              <a:lnSpc>
                <a:spcPct val="115000"/>
              </a:lnSpc>
              <a:spcBef>
                <a:spcPts val="0"/>
              </a:spcBef>
              <a:spcAft>
                <a:spcPts val="0"/>
              </a:spcAft>
              <a:buClr>
                <a:schemeClr val="dk1"/>
              </a:buClr>
              <a:buSzPts val="2000"/>
              <a:buFont typeface="Noto Sans Symbols"/>
              <a:buChar char="∙"/>
            </a:pPr>
            <a:r>
              <a:rPr lang="fr" sz="1800"/>
              <a:t>L’équipe </a:t>
            </a:r>
            <a:r>
              <a:rPr b="1" lang="fr" sz="1800"/>
              <a:t>diversifiée </a:t>
            </a:r>
            <a:r>
              <a:rPr lang="fr" sz="1800"/>
              <a:t>respecte la </a:t>
            </a:r>
            <a:r>
              <a:rPr b="1" lang="fr" sz="1800"/>
              <a:t>parité hommes-femmes</a:t>
            </a:r>
            <a:r>
              <a:rPr lang="fr" sz="1800"/>
              <a:t> et compte des membres du personnel </a:t>
            </a:r>
            <a:r>
              <a:rPr b="1" lang="fr" sz="1800"/>
              <a:t>médical </a:t>
            </a:r>
            <a:r>
              <a:rPr lang="fr" sz="1800"/>
              <a:t>et </a:t>
            </a:r>
            <a:r>
              <a:rPr b="1" lang="fr" sz="1800"/>
              <a:t>non médical</a:t>
            </a:r>
            <a:r>
              <a:rPr lang="fr" sz="1800"/>
              <a:t> ou du personnel auxiliaire.</a:t>
            </a:r>
            <a:endParaRPr sz="1800"/>
          </a:p>
          <a:p>
            <a:pPr indent="-310976" lvl="0" marL="310976" rtl="0" algn="l">
              <a:lnSpc>
                <a:spcPct val="115000"/>
              </a:lnSpc>
              <a:spcBef>
                <a:spcPts val="0"/>
              </a:spcBef>
              <a:spcAft>
                <a:spcPts val="0"/>
              </a:spcAft>
              <a:buClr>
                <a:schemeClr val="dk1"/>
              </a:buClr>
              <a:buSzPts val="2000"/>
              <a:buFont typeface="Noto Sans Symbols"/>
              <a:buChar char="∙"/>
            </a:pPr>
            <a:r>
              <a:rPr b="1" lang="fr" sz="1800"/>
              <a:t>Des représentants de la communauté</a:t>
            </a:r>
            <a:r>
              <a:rPr lang="fr" sz="1800"/>
              <a:t> et des </a:t>
            </a:r>
            <a:r>
              <a:rPr b="1" lang="fr" sz="1800"/>
              <a:t>autorités locales </a:t>
            </a:r>
            <a:r>
              <a:rPr lang="fr" sz="1800"/>
              <a:t>sont impliqués et relaient le point de vue des communautés. </a:t>
            </a:r>
            <a:endParaRPr sz="1800"/>
          </a:p>
          <a:p>
            <a:pPr indent="0" lvl="0" marL="0" rtl="0" algn="l">
              <a:lnSpc>
                <a:spcPct val="115000"/>
              </a:lnSpc>
              <a:spcBef>
                <a:spcPts val="0"/>
              </a:spcBef>
              <a:spcAft>
                <a:spcPts val="0"/>
              </a:spcAft>
              <a:buClr>
                <a:schemeClr val="dk1"/>
              </a:buClr>
              <a:buSzPts val="2000"/>
              <a:buNone/>
            </a:pPr>
            <a:r>
              <a:t/>
            </a:r>
            <a:endParaRPr sz="1800"/>
          </a:p>
        </p:txBody>
      </p:sp>
      <p:sp>
        <p:nvSpPr>
          <p:cNvPr id="660" name="Google Shape;660;p5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61" name="Google Shape;661;p50"/>
          <p:cNvSpPr txBox="1"/>
          <p:nvPr>
            <p:ph type="title"/>
          </p:nvPr>
        </p:nvSpPr>
        <p:spPr>
          <a:xfrm>
            <a:off x="839788" y="4038600"/>
            <a:ext cx="10515600" cy="578005"/>
          </a:xfrm>
          <a:prstGeom prst="rect">
            <a:avLst/>
          </a:prstGeom>
          <a:solidFill>
            <a:schemeClr val="dk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Arial"/>
              <a:buNone/>
            </a:pPr>
            <a:r>
              <a:rPr lang="fr" sz="2000"/>
              <a:t>Garantir le respect des questions liées à l’égalité des genres, au handicap et à l’inclusion sociale au sein de l’équipe</a:t>
            </a:r>
            <a:endParaRPr sz="1200"/>
          </a:p>
        </p:txBody>
      </p:sp>
      <p:sp>
        <p:nvSpPr>
          <p:cNvPr id="662" name="Google Shape;662;p50"/>
          <p:cNvSpPr txBox="1"/>
          <p:nvPr/>
        </p:nvSpPr>
        <p:spPr>
          <a:xfrm>
            <a:off x="962259" y="4465955"/>
            <a:ext cx="10092557" cy="207437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L’équipe reflète la diversité des membres de la communauté et des patients ayant des besoins ou contraintes spécifiques en matière de WASH : </a:t>
            </a:r>
            <a:endParaRPr b="0" i="0" sz="1200" u="none" cap="none" strike="noStrike">
              <a:solidFill>
                <a:srgbClr val="000000"/>
              </a:solidFill>
              <a:latin typeface="Arial"/>
              <a:ea typeface="Arial"/>
              <a:cs typeface="Arial"/>
              <a:sym typeface="Arial"/>
            </a:endParaRPr>
          </a:p>
          <a:p>
            <a:pPr indent="-310975" lvl="1" marL="722896" marR="0" rtl="0" algn="l">
              <a:lnSpc>
                <a:spcPct val="115000"/>
              </a:lnSpc>
              <a:spcBef>
                <a:spcPts val="0"/>
              </a:spcBef>
              <a:spcAft>
                <a:spcPts val="0"/>
              </a:spcAft>
              <a:buClr>
                <a:schemeClr val="lt1"/>
              </a:buClr>
              <a:buSzPts val="2000"/>
              <a:buFont typeface="Arial"/>
              <a:buChar char="•"/>
            </a:pPr>
            <a:r>
              <a:rPr b="0" i="0" lang="fr" sz="1800" u="none" cap="none" strike="noStrike">
                <a:solidFill>
                  <a:schemeClr val="lt1"/>
                </a:solidFill>
                <a:latin typeface="Arial"/>
                <a:ea typeface="Arial"/>
                <a:cs typeface="Arial"/>
                <a:sym typeface="Arial"/>
              </a:rPr>
              <a:t>Membres d’organisation de personnes handicapées</a:t>
            </a:r>
            <a:endParaRPr b="0" i="0" sz="1200" u="none" cap="none" strike="noStrike">
              <a:solidFill>
                <a:srgbClr val="000000"/>
              </a:solidFill>
              <a:latin typeface="Arial"/>
              <a:ea typeface="Arial"/>
              <a:cs typeface="Arial"/>
              <a:sym typeface="Arial"/>
            </a:endParaRPr>
          </a:p>
          <a:p>
            <a:pPr indent="-310975" lvl="1" marL="722896" marR="0" rtl="0" algn="l">
              <a:lnSpc>
                <a:spcPct val="115000"/>
              </a:lnSpc>
              <a:spcBef>
                <a:spcPts val="0"/>
              </a:spcBef>
              <a:spcAft>
                <a:spcPts val="0"/>
              </a:spcAft>
              <a:buClr>
                <a:schemeClr val="lt1"/>
              </a:buClr>
              <a:buSzPts val="2000"/>
              <a:buFont typeface="Arial"/>
              <a:buChar char="•"/>
            </a:pPr>
            <a:r>
              <a:rPr b="0" i="0" lang="fr" sz="1800" u="none" cap="none" strike="noStrike">
                <a:solidFill>
                  <a:schemeClr val="lt1"/>
                </a:solidFill>
                <a:latin typeface="Arial"/>
                <a:ea typeface="Arial"/>
                <a:cs typeface="Arial"/>
                <a:sym typeface="Arial"/>
              </a:rPr>
              <a:t>Membres d’associations de femmes et de défenseurs des droits de la personne </a:t>
            </a:r>
            <a:endParaRPr b="0" i="0" sz="1200" u="none" cap="none" strike="noStrike">
              <a:solidFill>
                <a:srgbClr val="000000"/>
              </a:solidFill>
              <a:latin typeface="Arial"/>
              <a:ea typeface="Arial"/>
              <a:cs typeface="Arial"/>
              <a:sym typeface="Arial"/>
            </a:endParaRPr>
          </a:p>
          <a:p>
            <a:pPr indent="-310975" lvl="1" marL="722896" marR="0" rtl="0" algn="l">
              <a:lnSpc>
                <a:spcPct val="115000"/>
              </a:lnSpc>
              <a:spcBef>
                <a:spcPts val="0"/>
              </a:spcBef>
              <a:spcAft>
                <a:spcPts val="0"/>
              </a:spcAft>
              <a:buClr>
                <a:schemeClr val="lt1"/>
              </a:buClr>
              <a:buSzPts val="2000"/>
              <a:buFont typeface="Arial"/>
              <a:buChar char="•"/>
            </a:pPr>
            <a:r>
              <a:rPr b="0" i="0" lang="fr" sz="1800" u="none" cap="none" strike="noStrike">
                <a:solidFill>
                  <a:schemeClr val="lt1"/>
                </a:solidFill>
                <a:latin typeface="Arial"/>
                <a:ea typeface="Arial"/>
                <a:cs typeface="Arial"/>
                <a:sym typeface="Arial"/>
              </a:rPr>
              <a:t>Membres de la société civile défendant les groupes marginalisés et autochtones</a:t>
            </a:r>
            <a:endParaRPr b="0" i="0" sz="1800" u="none" cap="none" strike="noStrike">
              <a:solidFill>
                <a:schemeClr val="lt1"/>
              </a:solidFill>
              <a:latin typeface="Arial"/>
              <a:ea typeface="Arial"/>
              <a:cs typeface="Arial"/>
              <a:sym typeface="Arial"/>
            </a:endParaRPr>
          </a:p>
        </p:txBody>
      </p:sp>
      <p:pic>
        <p:nvPicPr>
          <p:cNvPr id="663" name="Google Shape;663;p50"/>
          <p:cNvPicPr preferRelativeResize="0"/>
          <p:nvPr/>
        </p:nvPicPr>
        <p:blipFill rotWithShape="1">
          <a:blip r:embed="rId3">
            <a:alphaModFix/>
          </a:blip>
          <a:srcRect b="0" l="0" r="0" t="0"/>
          <a:stretch/>
        </p:blipFill>
        <p:spPr>
          <a:xfrm>
            <a:off x="254196" y="2512568"/>
            <a:ext cx="1171184" cy="1171184"/>
          </a:xfrm>
          <a:prstGeom prst="rect">
            <a:avLst/>
          </a:prstGeom>
          <a:noFill/>
          <a:ln>
            <a:noFill/>
          </a:ln>
        </p:spPr>
      </p:pic>
      <p:sp>
        <p:nvSpPr>
          <p:cNvPr id="664" name="Google Shape;664;p50"/>
          <p:cNvSpPr txBox="1"/>
          <p:nvPr/>
        </p:nvSpPr>
        <p:spPr>
          <a:xfrm>
            <a:off x="367293" y="165319"/>
            <a:ext cx="3298822"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fr" sz="4000" u="none" cap="none" strike="noStrike">
                <a:solidFill>
                  <a:schemeClr val="dk2"/>
                </a:solidFill>
                <a:latin typeface="Arial Narrow"/>
                <a:ea typeface="Arial Narrow"/>
                <a:cs typeface="Arial Narrow"/>
                <a:sym typeface="Arial Narrow"/>
              </a:rPr>
              <a:t>Principes fondamentaux</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51"/>
          <p:cNvSpPr txBox="1"/>
          <p:nvPr>
            <p:ph idx="1" type="body"/>
          </p:nvPr>
        </p:nvSpPr>
        <p:spPr>
          <a:xfrm>
            <a:off x="218657" y="1042400"/>
            <a:ext cx="5076825" cy="3000739"/>
          </a:xfrm>
          <a:prstGeom prst="rect">
            <a:avLst/>
          </a:prstGeom>
          <a:noFill/>
          <a:ln>
            <a:noFill/>
          </a:ln>
        </p:spPr>
        <p:txBody>
          <a:bodyPr anchorCtr="0" anchor="t" bIns="41450" lIns="82925" spcFirstLastPara="1" rIns="82925" wrap="square" tIns="41450">
            <a:normAutofit/>
          </a:bodyPr>
          <a:lstStyle/>
          <a:p>
            <a:pPr indent="-207317" lvl="0" marL="207317" rtl="0" algn="l">
              <a:lnSpc>
                <a:spcPct val="90000"/>
              </a:lnSpc>
              <a:spcBef>
                <a:spcPts val="0"/>
              </a:spcBef>
              <a:spcAft>
                <a:spcPts val="0"/>
              </a:spcAft>
              <a:buClr>
                <a:srgbClr val="09164D"/>
              </a:buClr>
              <a:buSzPts val="2400"/>
              <a:buFont typeface="Calibri"/>
              <a:buAutoNum type="arabicPeriod"/>
            </a:pPr>
            <a:r>
              <a:rPr lang="fr"/>
              <a:t>Un responsable s’est mobilisé pour promouvoir une culture de l’amélioration de la qualité</a:t>
            </a:r>
            <a:endParaRPr sz="1800"/>
          </a:p>
          <a:p>
            <a:pPr indent="-207317" lvl="0" marL="207317" rtl="0" algn="l">
              <a:lnSpc>
                <a:spcPct val="90000"/>
              </a:lnSpc>
              <a:spcBef>
                <a:spcPts val="272"/>
              </a:spcBef>
              <a:spcAft>
                <a:spcPts val="0"/>
              </a:spcAft>
              <a:buClr>
                <a:srgbClr val="09164D"/>
              </a:buClr>
              <a:buSzPts val="2400"/>
              <a:buFont typeface="Calibri"/>
              <a:buAutoNum type="arabicPeriod"/>
            </a:pPr>
            <a:r>
              <a:rPr lang="fr"/>
              <a:t>Les bonnes performances sont récompensées et le personnel encouragé à poursuivre ses efforts</a:t>
            </a:r>
            <a:endParaRPr sz="1800"/>
          </a:p>
          <a:p>
            <a:pPr indent="-207317" lvl="0" marL="207317" rtl="0" algn="l">
              <a:lnSpc>
                <a:spcPct val="90000"/>
              </a:lnSpc>
              <a:spcBef>
                <a:spcPts val="272"/>
              </a:spcBef>
              <a:spcAft>
                <a:spcPts val="0"/>
              </a:spcAft>
              <a:buClr>
                <a:srgbClr val="09164D"/>
              </a:buClr>
              <a:buSzPts val="2400"/>
              <a:buFont typeface="Calibri"/>
              <a:buAutoNum type="arabicPeriod"/>
            </a:pPr>
            <a:r>
              <a:rPr lang="fr"/>
              <a:t>Un système de gestion de la qualité incluant les services WASH a officiellement été mis en place et reconnu</a:t>
            </a:r>
            <a:endParaRPr sz="1800"/>
          </a:p>
          <a:p>
            <a:pPr indent="-54915" lvl="0" marL="207317" rtl="0" algn="l">
              <a:lnSpc>
                <a:spcPct val="90000"/>
              </a:lnSpc>
              <a:spcBef>
                <a:spcPts val="272"/>
              </a:spcBef>
              <a:spcAft>
                <a:spcPts val="0"/>
              </a:spcAft>
              <a:buClr>
                <a:schemeClr val="dk1"/>
              </a:buClr>
              <a:buSzPts val="2400"/>
              <a:buFont typeface="Calibri"/>
              <a:buNone/>
            </a:pPr>
            <a:r>
              <a:t/>
            </a:r>
            <a:endParaRPr/>
          </a:p>
          <a:p>
            <a:pPr indent="-54915" lvl="0" marL="207317" rtl="0" algn="l">
              <a:lnSpc>
                <a:spcPct val="90000"/>
              </a:lnSpc>
              <a:spcBef>
                <a:spcPts val="272"/>
              </a:spcBef>
              <a:spcAft>
                <a:spcPts val="0"/>
              </a:spcAft>
              <a:buClr>
                <a:schemeClr val="dk1"/>
              </a:buClr>
              <a:buSzPts val="2400"/>
              <a:buFont typeface="Calibri"/>
              <a:buNone/>
            </a:pPr>
            <a:r>
              <a:t/>
            </a:r>
            <a:endParaRPr/>
          </a:p>
        </p:txBody>
      </p:sp>
      <p:sp>
        <p:nvSpPr>
          <p:cNvPr id="673" name="Google Shape;673;p5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74" name="Google Shape;674;p51"/>
          <p:cNvSpPr txBox="1"/>
          <p:nvPr>
            <p:ph type="title"/>
          </p:nvPr>
        </p:nvSpPr>
        <p:spPr>
          <a:xfrm>
            <a:off x="0" y="91615"/>
            <a:ext cx="10515600" cy="748121"/>
          </a:xfrm>
          <a:prstGeom prst="rect">
            <a:avLst/>
          </a:prstGeom>
          <a:solidFill>
            <a:schemeClr val="dk2"/>
          </a:solidFill>
          <a:ln>
            <a:noFill/>
          </a:ln>
        </p:spPr>
        <p:txBody>
          <a:bodyPr anchorCtr="0" anchor="ctr" bIns="41450" lIns="82925" spcFirstLastPara="1" rIns="82925" wrap="square" tIns="41450">
            <a:normAutofit/>
          </a:bodyPr>
          <a:lstStyle/>
          <a:p>
            <a:pPr indent="0" lvl="0" marL="0" rtl="0" algn="ctr">
              <a:lnSpc>
                <a:spcPct val="90000"/>
              </a:lnSpc>
              <a:spcBef>
                <a:spcPts val="0"/>
              </a:spcBef>
              <a:spcAft>
                <a:spcPts val="0"/>
              </a:spcAft>
              <a:buClr>
                <a:schemeClr val="lt1"/>
              </a:buClr>
              <a:buSzPts val="2200"/>
              <a:buFont typeface="Arial"/>
              <a:buNone/>
            </a:pPr>
            <a:r>
              <a:rPr lang="fr" sz="2200"/>
              <a:t>La direction au service du changement en Éthiopie </a:t>
            </a:r>
            <a:endParaRPr/>
          </a:p>
        </p:txBody>
      </p:sp>
      <p:sp>
        <p:nvSpPr>
          <p:cNvPr id="675" name="Google Shape;675;p51"/>
          <p:cNvSpPr txBox="1"/>
          <p:nvPr>
            <p:ph idx="3" type="body"/>
          </p:nvPr>
        </p:nvSpPr>
        <p:spPr>
          <a:xfrm>
            <a:off x="6193546" y="1090299"/>
            <a:ext cx="5106987" cy="3000739"/>
          </a:xfrm>
          <a:prstGeom prst="rect">
            <a:avLst/>
          </a:prstGeom>
          <a:noFill/>
          <a:ln>
            <a:noFill/>
          </a:ln>
        </p:spPr>
        <p:txBody>
          <a:bodyPr anchorCtr="0" anchor="t" bIns="45700" lIns="91425" spcFirstLastPara="1" rIns="91425" wrap="square" tIns="45700">
            <a:noAutofit/>
          </a:bodyPr>
          <a:lstStyle/>
          <a:p>
            <a:pPr indent="-353541" lvl="0" marL="353541" rtl="0" algn="l">
              <a:lnSpc>
                <a:spcPct val="90000"/>
              </a:lnSpc>
              <a:spcBef>
                <a:spcPts val="0"/>
              </a:spcBef>
              <a:spcAft>
                <a:spcPts val="0"/>
              </a:spcAft>
              <a:buClr>
                <a:srgbClr val="09164D"/>
              </a:buClr>
              <a:buSzPts val="2400"/>
              <a:buFont typeface="Calibri"/>
              <a:buAutoNum type="arabicPeriod" startAt="4"/>
            </a:pPr>
            <a:r>
              <a:rPr lang="fr"/>
              <a:t>Des évaluations des services WASH et de prévention et de lutte contre les infections sont régulièrement menées </a:t>
            </a:r>
            <a:endParaRPr sz="1800"/>
          </a:p>
          <a:p>
            <a:pPr indent="-353541" lvl="0" marL="353541" rtl="0" algn="l">
              <a:lnSpc>
                <a:spcPct val="90000"/>
              </a:lnSpc>
              <a:spcBef>
                <a:spcPts val="272"/>
              </a:spcBef>
              <a:spcAft>
                <a:spcPts val="0"/>
              </a:spcAft>
              <a:buClr>
                <a:srgbClr val="09164D"/>
              </a:buClr>
              <a:buSzPts val="2400"/>
              <a:buFont typeface="Calibri"/>
              <a:buAutoNum type="arabicPeriod" startAt="4"/>
            </a:pPr>
            <a:r>
              <a:rPr lang="fr"/>
              <a:t>Les services ont été classés selon leur note WASH FIT, affichée à l’entrée de l’établissement</a:t>
            </a:r>
            <a:endParaRPr sz="1800"/>
          </a:p>
          <a:p>
            <a:pPr indent="-353541" lvl="0" marL="353541" rtl="0" algn="l">
              <a:lnSpc>
                <a:spcPct val="90000"/>
              </a:lnSpc>
              <a:spcBef>
                <a:spcPts val="272"/>
              </a:spcBef>
              <a:spcAft>
                <a:spcPts val="0"/>
              </a:spcAft>
              <a:buClr>
                <a:srgbClr val="09164D"/>
              </a:buClr>
              <a:buSzPts val="2400"/>
              <a:buFont typeface="Calibri"/>
              <a:buAutoNum type="arabicPeriod" startAt="4"/>
            </a:pPr>
            <a:r>
              <a:rPr lang="fr"/>
              <a:t>Activités d’hygiène des mains</a:t>
            </a:r>
            <a:endParaRPr sz="1800"/>
          </a:p>
          <a:p>
            <a:pPr indent="-304800" lvl="0" marL="457200" rtl="0" algn="l">
              <a:lnSpc>
                <a:spcPct val="90000"/>
              </a:lnSpc>
              <a:spcBef>
                <a:spcPts val="1000"/>
              </a:spcBef>
              <a:spcAft>
                <a:spcPts val="0"/>
              </a:spcAft>
              <a:buClr>
                <a:schemeClr val="dk1"/>
              </a:buClr>
              <a:buSzPts val="2400"/>
              <a:buFont typeface="Calibri"/>
              <a:buNone/>
            </a:pPr>
            <a:r>
              <a:t/>
            </a:r>
            <a:endParaRPr/>
          </a:p>
        </p:txBody>
      </p:sp>
      <p:pic>
        <p:nvPicPr>
          <p:cNvPr id="676" name="Google Shape;676;p51"/>
          <p:cNvPicPr preferRelativeResize="0"/>
          <p:nvPr>
            <p:ph idx="1" type="body"/>
          </p:nvPr>
        </p:nvPicPr>
        <p:blipFill rotWithShape="1">
          <a:blip r:embed="rId3">
            <a:alphaModFix/>
          </a:blip>
          <a:srcRect b="0" l="0" r="0" t="0"/>
          <a:stretch/>
        </p:blipFill>
        <p:spPr>
          <a:xfrm>
            <a:off x="457095" y="3793864"/>
            <a:ext cx="2109689" cy="3019306"/>
          </a:xfrm>
          <a:prstGeom prst="rect">
            <a:avLst/>
          </a:prstGeom>
          <a:noFill/>
          <a:ln>
            <a:noFill/>
          </a:ln>
        </p:spPr>
      </p:pic>
      <p:pic>
        <p:nvPicPr>
          <p:cNvPr id="677" name="Google Shape;677;p51"/>
          <p:cNvPicPr preferRelativeResize="0"/>
          <p:nvPr/>
        </p:nvPicPr>
        <p:blipFill rotWithShape="1">
          <a:blip r:embed="rId4">
            <a:alphaModFix/>
          </a:blip>
          <a:srcRect b="0" l="0" r="0" t="0"/>
          <a:stretch/>
        </p:blipFill>
        <p:spPr>
          <a:xfrm rot="5400000">
            <a:off x="2415436" y="4176892"/>
            <a:ext cx="3019305" cy="2204742"/>
          </a:xfrm>
          <a:prstGeom prst="rect">
            <a:avLst/>
          </a:prstGeom>
          <a:noFill/>
          <a:ln>
            <a:noFill/>
          </a:ln>
        </p:spPr>
      </p:pic>
      <p:pic>
        <p:nvPicPr>
          <p:cNvPr id="678" name="Google Shape;678;p51"/>
          <p:cNvPicPr preferRelativeResize="0"/>
          <p:nvPr/>
        </p:nvPicPr>
        <p:blipFill rotWithShape="1">
          <a:blip r:embed="rId5">
            <a:alphaModFix/>
          </a:blip>
          <a:srcRect b="0" l="0" r="0" t="0"/>
          <a:stretch/>
        </p:blipFill>
        <p:spPr>
          <a:xfrm>
            <a:off x="5283961" y="3782077"/>
            <a:ext cx="2101055" cy="3006839"/>
          </a:xfrm>
          <a:prstGeom prst="rect">
            <a:avLst/>
          </a:prstGeom>
          <a:noFill/>
          <a:ln>
            <a:noFill/>
          </a:ln>
        </p:spPr>
      </p:pic>
      <p:pic>
        <p:nvPicPr>
          <p:cNvPr id="679" name="Google Shape;679;p51"/>
          <p:cNvPicPr preferRelativeResize="0"/>
          <p:nvPr/>
        </p:nvPicPr>
        <p:blipFill rotWithShape="1">
          <a:blip r:embed="rId6">
            <a:alphaModFix/>
          </a:blip>
          <a:srcRect b="0" l="0" r="0" t="0"/>
          <a:stretch/>
        </p:blipFill>
        <p:spPr>
          <a:xfrm>
            <a:off x="7592780" y="3796749"/>
            <a:ext cx="2098316" cy="3004281"/>
          </a:xfrm>
          <a:prstGeom prst="rect">
            <a:avLst/>
          </a:prstGeom>
          <a:noFill/>
          <a:ln>
            <a:noFill/>
          </a:ln>
        </p:spPr>
      </p:pic>
      <p:pic>
        <p:nvPicPr>
          <p:cNvPr id="680" name="Google Shape;680;p51"/>
          <p:cNvPicPr preferRelativeResize="0"/>
          <p:nvPr/>
        </p:nvPicPr>
        <p:blipFill rotWithShape="1">
          <a:blip r:embed="rId7">
            <a:alphaModFix/>
          </a:blip>
          <a:srcRect b="0" l="0" r="0" t="0"/>
          <a:stretch/>
        </p:blipFill>
        <p:spPr>
          <a:xfrm>
            <a:off x="9905043" y="3782077"/>
            <a:ext cx="2148355" cy="3075923"/>
          </a:xfrm>
          <a:prstGeom prst="rect">
            <a:avLst/>
          </a:prstGeom>
          <a:noFill/>
          <a:ln>
            <a:noFill/>
          </a:ln>
        </p:spPr>
      </p:pic>
      <p:sp>
        <p:nvSpPr>
          <p:cNvPr id="681" name="Google Shape;681;p51"/>
          <p:cNvSpPr/>
          <p:nvPr/>
        </p:nvSpPr>
        <p:spPr>
          <a:xfrm>
            <a:off x="579793" y="3591200"/>
            <a:ext cx="455790" cy="506097"/>
          </a:xfrm>
          <a:prstGeom prst="ellipse">
            <a:avLst/>
          </a:prstGeom>
          <a:solidFill>
            <a:srgbClr val="D4B0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grpSp>
        <p:nvGrpSpPr>
          <p:cNvPr id="682" name="Google Shape;682;p51"/>
          <p:cNvGrpSpPr/>
          <p:nvPr/>
        </p:nvGrpSpPr>
        <p:grpSpPr>
          <a:xfrm>
            <a:off x="10721314" y="135108"/>
            <a:ext cx="1246402" cy="1171184"/>
            <a:chOff x="6769457" y="5116370"/>
            <a:chExt cx="1106024" cy="1171184"/>
          </a:xfrm>
        </p:grpSpPr>
        <p:pic>
          <p:nvPicPr>
            <p:cNvPr descr="Shape&#10;&#10;Description automatically generated with low confidence" id="683" name="Google Shape;683;p51"/>
            <p:cNvPicPr preferRelativeResize="0"/>
            <p:nvPr/>
          </p:nvPicPr>
          <p:blipFill rotWithShape="1">
            <a:blip r:embed="rId8">
              <a:alphaModFix/>
            </a:blip>
            <a:srcRect b="0" l="0" r="0" t="0"/>
            <a:stretch/>
          </p:blipFill>
          <p:spPr>
            <a:xfrm>
              <a:off x="6847514" y="5258958"/>
              <a:ext cx="1027967" cy="935628"/>
            </a:xfrm>
            <a:prstGeom prst="rect">
              <a:avLst/>
            </a:prstGeom>
            <a:noFill/>
            <a:ln>
              <a:noFill/>
            </a:ln>
          </p:spPr>
        </p:pic>
        <p:sp>
          <p:nvSpPr>
            <p:cNvPr id="684" name="Google Shape;684;p51"/>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85" name="Google Shape;685;p51"/>
          <p:cNvSpPr/>
          <p:nvPr/>
        </p:nvSpPr>
        <p:spPr>
          <a:xfrm>
            <a:off x="2977841" y="3604596"/>
            <a:ext cx="455790" cy="506097"/>
          </a:xfrm>
          <a:prstGeom prst="ellipse">
            <a:avLst/>
          </a:prstGeom>
          <a:solidFill>
            <a:srgbClr val="D4B0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86" name="Google Shape;686;p51"/>
          <p:cNvSpPr/>
          <p:nvPr/>
        </p:nvSpPr>
        <p:spPr>
          <a:xfrm>
            <a:off x="5397972" y="3591200"/>
            <a:ext cx="455790" cy="506097"/>
          </a:xfrm>
          <a:prstGeom prst="ellipse">
            <a:avLst/>
          </a:prstGeom>
          <a:solidFill>
            <a:srgbClr val="D4B0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87" name="Google Shape;687;p51"/>
          <p:cNvSpPr/>
          <p:nvPr/>
        </p:nvSpPr>
        <p:spPr>
          <a:xfrm>
            <a:off x="7662119" y="3551611"/>
            <a:ext cx="455790" cy="506097"/>
          </a:xfrm>
          <a:prstGeom prst="ellipse">
            <a:avLst/>
          </a:prstGeom>
          <a:solidFill>
            <a:srgbClr val="D4B0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688" name="Google Shape;688;p51"/>
          <p:cNvSpPr/>
          <p:nvPr/>
        </p:nvSpPr>
        <p:spPr>
          <a:xfrm>
            <a:off x="9939861" y="3566945"/>
            <a:ext cx="455790" cy="506097"/>
          </a:xfrm>
          <a:prstGeom prst="ellipse">
            <a:avLst/>
          </a:prstGeom>
          <a:solidFill>
            <a:srgbClr val="D4B0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52"/>
          <p:cNvSpPr txBox="1"/>
          <p:nvPr>
            <p:ph idx="1" type="body"/>
          </p:nvPr>
        </p:nvSpPr>
        <p:spPr>
          <a:xfrm>
            <a:off x="393700" y="1444625"/>
            <a:ext cx="5854700" cy="47168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fr"/>
              <a:t>Actions d’un comité communautaire dans un établissement de soins de santé primaires : </a:t>
            </a:r>
            <a:endParaRPr sz="1800"/>
          </a:p>
          <a:p>
            <a:pPr indent="0" lvl="0" marL="0" rtl="0" algn="l">
              <a:lnSpc>
                <a:spcPct val="90000"/>
              </a:lnSpc>
              <a:spcBef>
                <a:spcPts val="1000"/>
              </a:spcBef>
              <a:spcAft>
                <a:spcPts val="0"/>
              </a:spcAft>
              <a:buClr>
                <a:schemeClr val="dk1"/>
              </a:buClr>
              <a:buSzPts val="2400"/>
              <a:buNone/>
            </a:pPr>
            <a:r>
              <a:t/>
            </a:r>
            <a:endParaRPr/>
          </a:p>
          <a:p>
            <a:pPr indent="-155488" lvl="0" marL="155488" rtl="0" algn="l">
              <a:lnSpc>
                <a:spcPct val="90000"/>
              </a:lnSpc>
              <a:spcBef>
                <a:spcPts val="1000"/>
              </a:spcBef>
              <a:spcAft>
                <a:spcPts val="0"/>
              </a:spcAft>
              <a:buClr>
                <a:schemeClr val="dk1"/>
              </a:buClr>
              <a:buSzPts val="2400"/>
              <a:buFont typeface="Arial"/>
              <a:buChar char="•"/>
            </a:pPr>
            <a:r>
              <a:rPr lang="fr"/>
              <a:t>Planification d’une campagne de nettoyage pour améliorer la gestion des déchets biomédicaux </a:t>
            </a:r>
            <a:endParaRPr sz="1800"/>
          </a:p>
          <a:p>
            <a:pPr indent="-155488" lvl="0" marL="155488" rtl="0" algn="l">
              <a:lnSpc>
                <a:spcPct val="90000"/>
              </a:lnSpc>
              <a:spcBef>
                <a:spcPts val="1000"/>
              </a:spcBef>
              <a:spcAft>
                <a:spcPts val="0"/>
              </a:spcAft>
              <a:buClr>
                <a:schemeClr val="dk1"/>
              </a:buClr>
              <a:buSzPts val="2400"/>
              <a:buFont typeface="Arial"/>
              <a:buChar char="•"/>
            </a:pPr>
            <a:r>
              <a:rPr lang="fr"/>
              <a:t>Recrutement d’un technicien/ingénieur local qui a réparé les robinets et les fenêtres, et installé une clôture autour de l’établissement afin d’empêcher les animaux d’y entrer </a:t>
            </a:r>
            <a:endParaRPr sz="1800"/>
          </a:p>
          <a:p>
            <a:pPr indent="-155488" lvl="0" marL="155488" rtl="0" algn="l">
              <a:lnSpc>
                <a:spcPct val="90000"/>
              </a:lnSpc>
              <a:spcBef>
                <a:spcPts val="1000"/>
              </a:spcBef>
              <a:spcAft>
                <a:spcPts val="0"/>
              </a:spcAft>
              <a:buClr>
                <a:schemeClr val="dk1"/>
              </a:buClr>
              <a:buSzPts val="2400"/>
              <a:buFont typeface="Arial"/>
              <a:buChar char="•"/>
            </a:pPr>
            <a:r>
              <a:rPr lang="fr"/>
              <a:t>Participation à une émission de radio locale pour demander aux membres de la communauté de faire part des problèmes qu’ils ont pu rencontrer dans l’établissement </a:t>
            </a:r>
            <a:endParaRPr sz="1800"/>
          </a:p>
          <a:p>
            <a:pPr indent="0" lvl="0" marL="0" rtl="0" algn="l">
              <a:lnSpc>
                <a:spcPct val="90000"/>
              </a:lnSpc>
              <a:spcBef>
                <a:spcPts val="1000"/>
              </a:spcBef>
              <a:spcAft>
                <a:spcPts val="0"/>
              </a:spcAft>
              <a:buClr>
                <a:schemeClr val="dk1"/>
              </a:buClr>
              <a:buSzPts val="2400"/>
              <a:buNone/>
            </a:pPr>
            <a:r>
              <a:t/>
            </a:r>
            <a:endParaRPr/>
          </a:p>
        </p:txBody>
      </p:sp>
      <p:pic>
        <p:nvPicPr>
          <p:cNvPr descr="A group of people standing next to a tree&#10;&#10;Description generated with very high confidence" id="697" name="Google Shape;697;p52"/>
          <p:cNvPicPr preferRelativeResize="0"/>
          <p:nvPr>
            <p:ph idx="2" type="pic"/>
          </p:nvPr>
        </p:nvPicPr>
        <p:blipFill rotWithShape="1">
          <a:blip r:embed="rId3">
            <a:alphaModFix/>
          </a:blip>
          <a:srcRect b="0" l="0" r="0" t="0"/>
          <a:stretch/>
        </p:blipFill>
        <p:spPr>
          <a:xfrm>
            <a:off x="7470399" y="1332057"/>
            <a:ext cx="3801327" cy="4829428"/>
          </a:xfrm>
          <a:prstGeom prst="rect">
            <a:avLst/>
          </a:prstGeom>
          <a:noFill/>
          <a:ln>
            <a:noFill/>
          </a:ln>
          <a:effectLst>
            <a:outerShdw blurRad="292100" rotWithShape="0" algn="tl" dir="2700000" dist="139700">
              <a:srgbClr val="333333">
                <a:alpha val="64313"/>
              </a:srgbClr>
            </a:outerShdw>
          </a:effectLst>
        </p:spPr>
      </p:pic>
      <p:sp>
        <p:nvSpPr>
          <p:cNvPr id="698" name="Google Shape;698;p52"/>
          <p:cNvSpPr txBox="1"/>
          <p:nvPr>
            <p:ph type="title"/>
          </p:nvPr>
        </p:nvSpPr>
        <p:spPr>
          <a:xfrm>
            <a:off x="925551" y="339327"/>
            <a:ext cx="1051560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4400"/>
              <a:buFont typeface="Arial Narrow"/>
              <a:buNone/>
            </a:pPr>
            <a:r>
              <a:rPr b="1" i="0" lang="fr" sz="4000" u="none" cap="none" strike="noStrike">
                <a:solidFill>
                  <a:schemeClr val="dk2"/>
                </a:solidFill>
                <a:latin typeface="Arial Narrow"/>
                <a:ea typeface="Arial Narrow"/>
                <a:cs typeface="Arial Narrow"/>
                <a:sym typeface="Arial Narrow"/>
              </a:rPr>
              <a:t>Participation de la communauté au Ghana</a:t>
            </a:r>
            <a:endParaRPr b="0" i="0" sz="1200" u="none" cap="none" strike="noStrike">
              <a:solidFill>
                <a:srgbClr val="000000"/>
              </a:solidFill>
              <a:latin typeface="Arial"/>
              <a:ea typeface="Arial"/>
              <a:cs typeface="Arial"/>
              <a:sym typeface="Arial"/>
            </a:endParaRPr>
          </a:p>
        </p:txBody>
      </p:sp>
      <p:sp>
        <p:nvSpPr>
          <p:cNvPr id="699" name="Google Shape;699;p52"/>
          <p:cNvSpPr/>
          <p:nvPr/>
        </p:nvSpPr>
        <p:spPr>
          <a:xfrm>
            <a:off x="7276137" y="6220408"/>
            <a:ext cx="4555309"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1" lang="fr" sz="1200" u="none" cap="none" strike="noStrike">
                <a:solidFill>
                  <a:schemeClr val="lt1"/>
                </a:solidFill>
                <a:latin typeface="Arial"/>
                <a:ea typeface="Arial"/>
                <a:cs typeface="Arial"/>
                <a:sym typeface="Arial"/>
              </a:rPr>
              <a:t>Inspection de la fosse à déchets avec les coordonnateurs responsables de la prévention et de la lutte contre les infections afin de mettre en place un plan d’amélioration</a:t>
            </a:r>
            <a:endParaRPr b="0" i="0" sz="1200" u="none" cap="none" strike="noStrike">
              <a:solidFill>
                <a:srgbClr val="000000"/>
              </a:solidFill>
              <a:latin typeface="Arial"/>
              <a:ea typeface="Arial"/>
              <a:cs typeface="Arial"/>
              <a:sym typeface="Arial"/>
            </a:endParaRPr>
          </a:p>
        </p:txBody>
      </p:sp>
      <p:grpSp>
        <p:nvGrpSpPr>
          <p:cNvPr id="700" name="Google Shape;700;p52"/>
          <p:cNvGrpSpPr/>
          <p:nvPr/>
        </p:nvGrpSpPr>
        <p:grpSpPr>
          <a:xfrm>
            <a:off x="10427052" y="365125"/>
            <a:ext cx="1246402" cy="1171184"/>
            <a:chOff x="6769457" y="5116370"/>
            <a:chExt cx="1106024" cy="1171184"/>
          </a:xfrm>
        </p:grpSpPr>
        <p:pic>
          <p:nvPicPr>
            <p:cNvPr descr="Shape&#10;&#10;Description automatically generated with low confidence" id="701" name="Google Shape;701;p52"/>
            <p:cNvPicPr preferRelativeResize="0"/>
            <p:nvPr/>
          </p:nvPicPr>
          <p:blipFill rotWithShape="1">
            <a:blip r:embed="rId4">
              <a:alphaModFix/>
            </a:blip>
            <a:srcRect b="0" l="0" r="0" t="0"/>
            <a:stretch/>
          </p:blipFill>
          <p:spPr>
            <a:xfrm>
              <a:off x="6847514" y="5258958"/>
              <a:ext cx="1027967" cy="935628"/>
            </a:xfrm>
            <a:prstGeom prst="rect">
              <a:avLst/>
            </a:prstGeom>
            <a:noFill/>
            <a:ln>
              <a:noFill/>
            </a:ln>
          </p:spPr>
        </p:pic>
        <p:sp>
          <p:nvSpPr>
            <p:cNvPr id="702" name="Google Shape;702;p52"/>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03" name="Google Shape;703;p5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grpSp>
        <p:nvGrpSpPr>
          <p:cNvPr id="711" name="Google Shape;711;p53"/>
          <p:cNvGrpSpPr/>
          <p:nvPr/>
        </p:nvGrpSpPr>
        <p:grpSpPr>
          <a:xfrm>
            <a:off x="455902" y="513797"/>
            <a:ext cx="11526556" cy="5893826"/>
            <a:chOff x="455902" y="513797"/>
            <a:chExt cx="11526556" cy="5893826"/>
          </a:xfrm>
        </p:grpSpPr>
        <p:grpSp>
          <p:nvGrpSpPr>
            <p:cNvPr id="712" name="Google Shape;712;p53"/>
            <p:cNvGrpSpPr/>
            <p:nvPr/>
          </p:nvGrpSpPr>
          <p:grpSpPr>
            <a:xfrm>
              <a:off x="9210821" y="2392137"/>
              <a:ext cx="2771637" cy="1389027"/>
              <a:chOff x="8921977" y="1466700"/>
              <a:chExt cx="2926080" cy="1389100"/>
            </a:xfrm>
          </p:grpSpPr>
          <p:sp>
            <p:nvSpPr>
              <p:cNvPr id="713" name="Google Shape;713;p53"/>
              <p:cNvSpPr txBox="1"/>
              <p:nvPr/>
            </p:nvSpPr>
            <p:spPr>
              <a:xfrm>
                <a:off x="8921977" y="1466700"/>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FF0064"/>
                    </a:solidFill>
                    <a:latin typeface="Arial"/>
                    <a:ea typeface="Arial"/>
                    <a:cs typeface="Arial"/>
                    <a:sym typeface="Arial"/>
                  </a:rPr>
                  <a:t>Étape 2</a:t>
                </a:r>
                <a:endParaRPr b="0" i="0" sz="1400" u="none" cap="none" strike="noStrike">
                  <a:solidFill>
                    <a:srgbClr val="000000"/>
                  </a:solidFill>
                  <a:latin typeface="Arial"/>
                  <a:ea typeface="Arial"/>
                  <a:cs typeface="Arial"/>
                  <a:sym typeface="Arial"/>
                </a:endParaRPr>
              </a:p>
            </p:txBody>
          </p:sp>
          <p:sp>
            <p:nvSpPr>
              <p:cNvPr id="714" name="Google Shape;714;p53"/>
              <p:cNvSpPr txBox="1"/>
              <p:nvPr/>
            </p:nvSpPr>
            <p:spPr>
              <a:xfrm>
                <a:off x="8921977" y="1925881"/>
                <a:ext cx="2926080" cy="929919"/>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595959"/>
                    </a:solidFill>
                    <a:latin typeface="Arial"/>
                    <a:ea typeface="Arial"/>
                    <a:cs typeface="Arial"/>
                    <a:sym typeface="Arial"/>
                  </a:rPr>
                  <a:t>Procéder à une évaluation de l’établissement </a:t>
                </a:r>
                <a:endParaRPr b="0" i="0" sz="1400" u="none" cap="none" strike="noStrike">
                  <a:solidFill>
                    <a:srgbClr val="000000"/>
                  </a:solidFill>
                  <a:latin typeface="Arial"/>
                  <a:ea typeface="Arial"/>
                  <a:cs typeface="Arial"/>
                  <a:sym typeface="Arial"/>
                </a:endParaRPr>
              </a:p>
            </p:txBody>
          </p:sp>
        </p:grpSp>
        <p:grpSp>
          <p:nvGrpSpPr>
            <p:cNvPr id="715" name="Google Shape;715;p53"/>
            <p:cNvGrpSpPr/>
            <p:nvPr/>
          </p:nvGrpSpPr>
          <p:grpSpPr>
            <a:xfrm>
              <a:off x="455902" y="513797"/>
              <a:ext cx="10798023" cy="5893826"/>
              <a:chOff x="455902" y="513797"/>
              <a:chExt cx="10798023" cy="5893826"/>
            </a:xfrm>
          </p:grpSpPr>
          <p:sp>
            <p:nvSpPr>
              <p:cNvPr id="716" name="Google Shape;716;p53"/>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717" name="Google Shape;717;p53"/>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718" name="Google Shape;718;p53"/>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sp>
            <p:nvSpPr>
              <p:cNvPr id="719" name="Google Shape;719;p53"/>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Gears with solid fill" id="720" name="Google Shape;720;p53"/>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grpSp>
            <p:nvGrpSpPr>
              <p:cNvPr id="721" name="Google Shape;721;p53"/>
              <p:cNvGrpSpPr/>
              <p:nvPr/>
            </p:nvGrpSpPr>
            <p:grpSpPr>
              <a:xfrm>
                <a:off x="8327998" y="4739418"/>
                <a:ext cx="2925927" cy="1668205"/>
                <a:chOff x="8921977" y="4073362"/>
                <a:chExt cx="2926080" cy="1668292"/>
              </a:xfrm>
            </p:grpSpPr>
            <p:sp>
              <p:nvSpPr>
                <p:cNvPr id="722" name="Google Shape;722;p53"/>
                <p:cNvSpPr txBox="1"/>
                <p:nvPr/>
              </p:nvSpPr>
              <p:spPr>
                <a:xfrm>
                  <a:off x="8921977" y="4073362"/>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3</a:t>
                  </a:r>
                  <a:endParaRPr b="0" i="0" sz="1400" u="none" cap="none" strike="noStrike">
                    <a:solidFill>
                      <a:srgbClr val="000000"/>
                    </a:solidFill>
                    <a:latin typeface="Arial"/>
                    <a:ea typeface="Arial"/>
                    <a:cs typeface="Arial"/>
                    <a:sym typeface="Arial"/>
                  </a:endParaRPr>
                </a:p>
              </p:txBody>
            </p:sp>
            <p:sp>
              <p:nvSpPr>
                <p:cNvPr id="723" name="Google Shape;723;p53"/>
                <p:cNvSpPr txBox="1"/>
                <p:nvPr/>
              </p:nvSpPr>
              <p:spPr>
                <a:xfrm>
                  <a:off x="8921977" y="4532542"/>
                  <a:ext cx="2926080" cy="12091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des risques afin de déterminer et de hiérarchiser les points à améliorer</a:t>
                  </a:r>
                  <a:endParaRPr b="0" i="0" sz="1400" u="none" cap="none" strike="noStrike">
                    <a:solidFill>
                      <a:srgbClr val="000000"/>
                    </a:solidFill>
                    <a:latin typeface="Arial"/>
                    <a:ea typeface="Arial"/>
                    <a:cs typeface="Arial"/>
                    <a:sym typeface="Arial"/>
                  </a:endParaRPr>
                </a:p>
              </p:txBody>
            </p:sp>
          </p:grpSp>
          <p:grpSp>
            <p:nvGrpSpPr>
              <p:cNvPr id="724" name="Google Shape;724;p53"/>
              <p:cNvGrpSpPr/>
              <p:nvPr/>
            </p:nvGrpSpPr>
            <p:grpSpPr>
              <a:xfrm>
                <a:off x="455902" y="4903589"/>
                <a:ext cx="2925927" cy="1389026"/>
                <a:chOff x="332936" y="4652314"/>
                <a:chExt cx="2926080" cy="1389099"/>
              </a:xfrm>
            </p:grpSpPr>
            <p:sp>
              <p:nvSpPr>
                <p:cNvPr id="725" name="Google Shape;725;p53"/>
                <p:cNvSpPr txBox="1"/>
                <p:nvPr/>
              </p:nvSpPr>
              <p:spPr>
                <a:xfrm>
                  <a:off x="332936" y="4652314"/>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4</a:t>
                  </a:r>
                  <a:endParaRPr b="0" i="0" sz="1400" u="none" cap="none" strike="noStrike">
                    <a:solidFill>
                      <a:srgbClr val="000000"/>
                    </a:solidFill>
                    <a:latin typeface="Arial"/>
                    <a:ea typeface="Arial"/>
                    <a:cs typeface="Arial"/>
                    <a:sym typeface="Arial"/>
                  </a:endParaRPr>
                </a:p>
              </p:txBody>
            </p:sp>
            <p:sp>
              <p:nvSpPr>
                <p:cNvPr id="726" name="Google Shape;726;p53"/>
                <p:cNvSpPr txBox="1"/>
                <p:nvPr/>
              </p:nvSpPr>
              <p:spPr>
                <a:xfrm>
                  <a:off x="332936" y="5111494"/>
                  <a:ext cx="2926080" cy="929919"/>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Élaborer un plan d’action progressif et le mettre en œuvre </a:t>
                  </a:r>
                  <a:endParaRPr b="0" i="0" sz="1400" u="none" cap="none" strike="noStrike">
                    <a:solidFill>
                      <a:srgbClr val="000000"/>
                    </a:solidFill>
                    <a:latin typeface="Arial"/>
                    <a:ea typeface="Arial"/>
                    <a:cs typeface="Arial"/>
                    <a:sym typeface="Arial"/>
                  </a:endParaRPr>
                </a:p>
              </p:txBody>
            </p:sp>
          </p:grpSp>
          <p:grpSp>
            <p:nvGrpSpPr>
              <p:cNvPr id="727" name="Google Shape;727;p53"/>
              <p:cNvGrpSpPr/>
              <p:nvPr/>
            </p:nvGrpSpPr>
            <p:grpSpPr>
              <a:xfrm>
                <a:off x="7519494" y="513797"/>
                <a:ext cx="2925927" cy="1389027"/>
                <a:chOff x="8921977" y="1466701"/>
                <a:chExt cx="2926080" cy="1389098"/>
              </a:xfrm>
            </p:grpSpPr>
            <p:sp>
              <p:nvSpPr>
                <p:cNvPr id="728" name="Google Shape;728;p53"/>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1</a:t>
                  </a:r>
                  <a:endParaRPr b="0" i="0" sz="1400" u="none" cap="none" strike="noStrike">
                    <a:solidFill>
                      <a:srgbClr val="000000"/>
                    </a:solidFill>
                    <a:latin typeface="Arial"/>
                    <a:ea typeface="Arial"/>
                    <a:cs typeface="Arial"/>
                    <a:sym typeface="Arial"/>
                  </a:endParaRPr>
                </a:p>
              </p:txBody>
            </p:sp>
            <p:sp>
              <p:nvSpPr>
                <p:cNvPr id="729" name="Google Shape;729;p53"/>
                <p:cNvSpPr txBox="1"/>
                <p:nvPr/>
              </p:nvSpPr>
              <p:spPr>
                <a:xfrm>
                  <a:off x="8921977" y="1925881"/>
                  <a:ext cx="2926080" cy="92991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Mettre en place l’équipe, la former et documenter le processus décisionnel </a:t>
                  </a:r>
                  <a:endParaRPr b="0" i="0" sz="1400" u="none" cap="none" strike="noStrike">
                    <a:solidFill>
                      <a:srgbClr val="000000"/>
                    </a:solidFill>
                    <a:latin typeface="Arial"/>
                    <a:ea typeface="Arial"/>
                    <a:cs typeface="Arial"/>
                    <a:sym typeface="Arial"/>
                  </a:endParaRPr>
                </a:p>
              </p:txBody>
            </p:sp>
          </p:grpSp>
          <p:grpSp>
            <p:nvGrpSpPr>
              <p:cNvPr id="730" name="Google Shape;730;p53"/>
              <p:cNvGrpSpPr/>
              <p:nvPr/>
            </p:nvGrpSpPr>
            <p:grpSpPr>
              <a:xfrm>
                <a:off x="455902" y="2674757"/>
                <a:ext cx="2463824" cy="1109847"/>
                <a:chOff x="8921977" y="1466701"/>
                <a:chExt cx="2926080" cy="1109905"/>
              </a:xfrm>
            </p:grpSpPr>
            <p:sp>
              <p:nvSpPr>
                <p:cNvPr id="731" name="Google Shape;731;p53"/>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5</a:t>
                  </a:r>
                  <a:endParaRPr b="0" i="0" sz="1400" u="none" cap="none" strike="noStrike">
                    <a:solidFill>
                      <a:srgbClr val="000000"/>
                    </a:solidFill>
                    <a:latin typeface="Arial"/>
                    <a:ea typeface="Arial"/>
                    <a:cs typeface="Arial"/>
                    <a:sym typeface="Arial"/>
                  </a:endParaRPr>
                </a:p>
              </p:txBody>
            </p:sp>
            <p:sp>
              <p:nvSpPr>
                <p:cNvPr id="732" name="Google Shape;732;p53"/>
                <p:cNvSpPr txBox="1"/>
                <p:nvPr/>
              </p:nvSpPr>
              <p:spPr>
                <a:xfrm>
                  <a:off x="8921977" y="1925881"/>
                  <a:ext cx="2926080" cy="650725"/>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Contrôler, réviser, adapter, améliorer </a:t>
                  </a:r>
                  <a:endParaRPr b="0" i="0" sz="1400" u="none" cap="none" strike="noStrike">
                    <a:solidFill>
                      <a:srgbClr val="000000"/>
                    </a:solidFill>
                    <a:latin typeface="Arial"/>
                    <a:ea typeface="Arial"/>
                    <a:cs typeface="Arial"/>
                    <a:sym typeface="Arial"/>
                  </a:endParaRPr>
                </a:p>
              </p:txBody>
            </p:sp>
          </p:grpSp>
          <p:pic>
            <p:nvPicPr>
              <p:cNvPr descr="Group outline" id="733" name="Google Shape;733;p53"/>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734" name="Google Shape;734;p53"/>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735" name="Google Shape;735;p53"/>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A black rectangle with a black background&#10;&#10;Description automatically generated with low confidence" id="736" name="Google Shape;736;p53"/>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737" name="Google Shape;737;p53"/>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FF0064"/>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id="738" name="Google Shape;738;p53"/>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grpSp>
      </p:grpSp>
      <p:sp>
        <p:nvSpPr>
          <p:cNvPr id="739" name="Google Shape;739;p5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54"/>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64"/>
              </a:buClr>
              <a:buSzPts val="4400"/>
              <a:buNone/>
            </a:pPr>
            <a:r>
              <a:rPr b="1" lang="fr">
                <a:solidFill>
                  <a:srgbClr val="FF0064"/>
                </a:solidFill>
              </a:rPr>
              <a:t>Étape 2 : </a:t>
            </a:r>
            <a:r>
              <a:rPr lang="fr" sz="4400">
                <a:solidFill>
                  <a:srgbClr val="FF0066"/>
                </a:solidFill>
              </a:rPr>
              <a:t>Procéder à une évaluation de l’établissement</a:t>
            </a:r>
            <a:r>
              <a:rPr b="1" lang="fr">
                <a:solidFill>
                  <a:srgbClr val="009999"/>
                </a:solidFill>
              </a:rPr>
              <a:t> </a:t>
            </a:r>
            <a:endParaRPr/>
          </a:p>
        </p:txBody>
      </p:sp>
      <p:sp>
        <p:nvSpPr>
          <p:cNvPr id="746" name="Google Shape;746;p54"/>
          <p:cNvSpPr/>
          <p:nvPr/>
        </p:nvSpPr>
        <p:spPr>
          <a:xfrm>
            <a:off x="312547" y="1695565"/>
            <a:ext cx="7459853" cy="16843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77"/>
              <a:buFont typeface="Arial"/>
              <a:buNone/>
            </a:pPr>
            <a:r>
              <a:rPr b="1" i="0" lang="fr" sz="2177" u="none" cap="none" strike="noStrike">
                <a:solidFill>
                  <a:srgbClr val="09164D"/>
                </a:solidFill>
                <a:latin typeface="Arial"/>
                <a:ea typeface="Arial"/>
                <a:cs typeface="Arial"/>
                <a:sym typeface="Arial"/>
              </a:rPr>
              <a:t>Produits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814" u="none" cap="none" strike="noStrike">
                <a:solidFill>
                  <a:schemeClr val="dk1"/>
                </a:solidFill>
                <a:latin typeface="Arial"/>
                <a:ea typeface="Arial"/>
                <a:cs typeface="Arial"/>
                <a:sym typeface="Arial"/>
              </a:rPr>
              <a:t>Une version du formulaire d’évaluation adaptée aux besoins de l’établissement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814" u="none" cap="none" strike="noStrike">
                <a:solidFill>
                  <a:schemeClr val="dk1"/>
                </a:solidFill>
                <a:latin typeface="Arial"/>
                <a:ea typeface="Arial"/>
                <a:cs typeface="Arial"/>
                <a:sym typeface="Arial"/>
              </a:rPr>
              <a:t>Des évaluations régulières et toutes les évaluations précédentes afin de mesurer les progrès accomplis </a:t>
            </a:r>
            <a:endParaRPr b="0" i="0" sz="1400" u="none" cap="none" strike="noStrike">
              <a:solidFill>
                <a:srgbClr val="000000"/>
              </a:solidFill>
              <a:latin typeface="Arial"/>
              <a:ea typeface="Arial"/>
              <a:cs typeface="Arial"/>
              <a:sym typeface="Arial"/>
            </a:endParaRPr>
          </a:p>
        </p:txBody>
      </p:sp>
      <p:sp>
        <p:nvSpPr>
          <p:cNvPr id="747" name="Google Shape;747;p54"/>
          <p:cNvSpPr/>
          <p:nvPr/>
        </p:nvSpPr>
        <p:spPr>
          <a:xfrm>
            <a:off x="7218484" y="3999232"/>
            <a:ext cx="4569529" cy="1554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fr" sz="2800" u="none" cap="none" strike="noStrike">
                <a:solidFill>
                  <a:schemeClr val="lt1"/>
                </a:solidFill>
                <a:latin typeface="Arial"/>
                <a:ea typeface="Arial"/>
                <a:cs typeface="Arial"/>
                <a:sym typeface="Arial"/>
              </a:rPr>
              <a:t>Outils connexes </a:t>
            </a:r>
            <a:endParaRPr b="0" i="0" sz="1400" u="none" cap="none" strike="noStrike">
              <a:solidFill>
                <a:srgbClr val="000000"/>
              </a:solidFill>
              <a:latin typeface="Arial"/>
              <a:ea typeface="Arial"/>
              <a:cs typeface="Arial"/>
              <a:sym typeface="Arial"/>
            </a:endParaRPr>
          </a:p>
          <a:p>
            <a:pPr indent="-310976" lvl="0" marL="310976" marR="0" rtl="0" algn="l">
              <a:lnSpc>
                <a:spcPct val="115000"/>
              </a:lnSpc>
              <a:spcBef>
                <a:spcPts val="0"/>
              </a:spcBef>
              <a:spcAft>
                <a:spcPts val="0"/>
              </a:spcAft>
              <a:buClr>
                <a:schemeClr val="lt1"/>
              </a:buClr>
              <a:buSzPts val="2000"/>
              <a:buFont typeface="Noto Sans Symbols"/>
              <a:buChar char="∙"/>
            </a:pPr>
            <a:r>
              <a:rPr b="0" i="0" lang="fr" sz="2000" u="none" cap="none" strike="noStrike">
                <a:solidFill>
                  <a:schemeClr val="lt1"/>
                </a:solidFill>
                <a:latin typeface="Arial"/>
                <a:ea typeface="Arial"/>
                <a:cs typeface="Arial"/>
                <a:sym typeface="Arial"/>
              </a:rPr>
              <a:t>Formulaire d’évaluation </a:t>
            </a:r>
            <a:endParaRPr b="0" i="0" sz="1400" u="none" cap="none" strike="noStrike">
              <a:solidFill>
                <a:srgbClr val="000000"/>
              </a:solidFill>
              <a:latin typeface="Arial"/>
              <a:ea typeface="Arial"/>
              <a:cs typeface="Arial"/>
              <a:sym typeface="Arial"/>
            </a:endParaRPr>
          </a:p>
          <a:p>
            <a:pPr indent="-310974" lvl="1" marL="768176" marR="0" rtl="0" algn="l">
              <a:lnSpc>
                <a:spcPct val="115000"/>
              </a:lnSpc>
              <a:spcBef>
                <a:spcPts val="0"/>
              </a:spcBef>
              <a:spcAft>
                <a:spcPts val="0"/>
              </a:spcAft>
              <a:buClr>
                <a:schemeClr val="lt1"/>
              </a:buClr>
              <a:buSzPts val="2000"/>
              <a:buFont typeface="Noto Sans Symbols"/>
              <a:buChar char="∙"/>
            </a:pPr>
            <a:r>
              <a:rPr b="0" i="0" lang="fr" sz="2000" u="none" cap="none" strike="noStrike">
                <a:solidFill>
                  <a:schemeClr val="lt1"/>
                </a:solidFill>
                <a:latin typeface="Arial"/>
                <a:ea typeface="Arial"/>
                <a:cs typeface="Arial"/>
                <a:sym typeface="Arial"/>
              </a:rPr>
              <a:t>Excel </a:t>
            </a:r>
            <a:endParaRPr b="0" i="0" sz="1400" u="none" cap="none" strike="noStrike">
              <a:solidFill>
                <a:srgbClr val="000000"/>
              </a:solidFill>
              <a:latin typeface="Arial"/>
              <a:ea typeface="Arial"/>
              <a:cs typeface="Arial"/>
              <a:sym typeface="Arial"/>
            </a:endParaRPr>
          </a:p>
          <a:p>
            <a:pPr indent="-310974" lvl="1" marL="768176" marR="0" rtl="0" algn="l">
              <a:lnSpc>
                <a:spcPct val="115000"/>
              </a:lnSpc>
              <a:spcBef>
                <a:spcPts val="0"/>
              </a:spcBef>
              <a:spcAft>
                <a:spcPts val="0"/>
              </a:spcAft>
              <a:buClr>
                <a:schemeClr val="lt1"/>
              </a:buClr>
              <a:buSzPts val="2000"/>
              <a:buFont typeface="Noto Sans Symbols"/>
              <a:buChar char="∙"/>
            </a:pPr>
            <a:r>
              <a:rPr b="0" i="0" lang="fr" sz="2000" u="none" cap="none" strike="noStrike">
                <a:solidFill>
                  <a:schemeClr val="lt1"/>
                </a:solidFill>
                <a:latin typeface="Arial"/>
                <a:ea typeface="Arial"/>
                <a:cs typeface="Arial"/>
                <a:sym typeface="Arial"/>
              </a:rPr>
              <a:t>Kobo (version en ligne)</a:t>
            </a:r>
            <a:endParaRPr b="0" i="0" sz="1400" u="none" cap="none" strike="noStrike">
              <a:solidFill>
                <a:srgbClr val="000000"/>
              </a:solidFill>
              <a:latin typeface="Arial"/>
              <a:ea typeface="Arial"/>
              <a:cs typeface="Arial"/>
              <a:sym typeface="Arial"/>
            </a:endParaRPr>
          </a:p>
        </p:txBody>
      </p:sp>
      <p:sp>
        <p:nvSpPr>
          <p:cNvPr id="748" name="Google Shape;748;p5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749" name="Google Shape;749;p54"/>
          <p:cNvSpPr/>
          <p:nvPr/>
        </p:nvSpPr>
        <p:spPr>
          <a:xfrm>
            <a:off x="403986" y="3642783"/>
            <a:ext cx="5997191" cy="28618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77"/>
              <a:buFont typeface="Arial"/>
              <a:buNone/>
            </a:pPr>
            <a:r>
              <a:t/>
            </a:r>
            <a:endParaRPr b="0" i="0" sz="2177" u="none" cap="none" strike="noStrike">
              <a:solidFill>
                <a:srgbClr val="09164D"/>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2177"/>
              <a:buFont typeface="Arial"/>
              <a:buNone/>
            </a:pPr>
            <a:r>
              <a:rPr b="1" i="0" lang="fr" sz="2177" u="none" cap="none" strike="noStrike">
                <a:solidFill>
                  <a:srgbClr val="09164D"/>
                </a:solidFill>
                <a:latin typeface="Arial"/>
                <a:ea typeface="Arial"/>
                <a:cs typeface="Arial"/>
                <a:sym typeface="Arial"/>
              </a:rPr>
              <a:t>Tâches</a:t>
            </a:r>
            <a:r>
              <a:rPr b="0" i="0" lang="fr" sz="2177" u="none" cap="none" strike="noStrike">
                <a:solidFill>
                  <a:srgbClr val="09164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10976" lvl="0" marL="310976" marR="0" rtl="0" algn="l">
              <a:lnSpc>
                <a:spcPct val="100000"/>
              </a:lnSpc>
              <a:spcBef>
                <a:spcPts val="363"/>
              </a:spcBef>
              <a:spcAft>
                <a:spcPts val="0"/>
              </a:spcAft>
              <a:buClr>
                <a:srgbClr val="09164D"/>
              </a:buClr>
              <a:buSzPts val="1814"/>
              <a:buFont typeface="Arial"/>
              <a:buChar char="•"/>
            </a:pPr>
            <a:r>
              <a:rPr b="0" i="0" lang="fr" sz="1814" u="none" cap="none" strike="noStrike">
                <a:solidFill>
                  <a:schemeClr val="dk1"/>
                </a:solidFill>
                <a:latin typeface="Arial"/>
                <a:ea typeface="Arial"/>
                <a:cs typeface="Arial"/>
                <a:sym typeface="Arial"/>
              </a:rPr>
              <a:t>Réviser et adapter le formulaire d’évaluation au contexte local ou de l’établissement </a:t>
            </a:r>
            <a:endParaRPr b="0" i="0" sz="1400" u="none" cap="none" strike="noStrike">
              <a:solidFill>
                <a:srgbClr val="000000"/>
              </a:solidFill>
              <a:latin typeface="Arial"/>
              <a:ea typeface="Arial"/>
              <a:cs typeface="Arial"/>
              <a:sym typeface="Arial"/>
            </a:endParaRPr>
          </a:p>
          <a:p>
            <a:pPr indent="-310976" lvl="0" marL="310976" marR="0" rtl="0" algn="l">
              <a:lnSpc>
                <a:spcPct val="100000"/>
              </a:lnSpc>
              <a:spcBef>
                <a:spcPts val="363"/>
              </a:spcBef>
              <a:spcAft>
                <a:spcPts val="0"/>
              </a:spcAft>
              <a:buClr>
                <a:srgbClr val="09164D"/>
              </a:buClr>
              <a:buSzPts val="1814"/>
              <a:buFont typeface="Arial"/>
              <a:buChar char="•"/>
            </a:pPr>
            <a:r>
              <a:rPr b="0" i="0" lang="fr" sz="1814" u="none" cap="none" strike="noStrike">
                <a:solidFill>
                  <a:schemeClr val="dk1"/>
                </a:solidFill>
                <a:latin typeface="Arial"/>
                <a:ea typeface="Arial"/>
                <a:cs typeface="Arial"/>
                <a:sym typeface="Arial"/>
              </a:rPr>
              <a:t>Évaluer régulièrement l’établissement afin de définir un plan d’amélioration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2177"/>
              <a:buFont typeface="Arial"/>
              <a:buNone/>
            </a:pPr>
            <a:r>
              <a:t/>
            </a:r>
            <a:endParaRPr b="0" i="0" sz="2177" u="none" cap="none" strike="noStrike">
              <a:solidFill>
                <a:srgbClr val="09164D"/>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2177"/>
              <a:buFont typeface="Arial"/>
              <a:buNone/>
            </a:pPr>
            <a:r>
              <a:t/>
            </a:r>
            <a:endParaRPr b="0" i="0" sz="2177" u="none" cap="none" strike="noStrike">
              <a:solidFill>
                <a:srgbClr val="09164D"/>
              </a:solidFill>
              <a:latin typeface="Arial"/>
              <a:ea typeface="Arial"/>
              <a:cs typeface="Arial"/>
              <a:sym typeface="Arial"/>
            </a:endParaRPr>
          </a:p>
        </p:txBody>
      </p:sp>
      <p:pic>
        <p:nvPicPr>
          <p:cNvPr id="750" name="Google Shape;750;p54"/>
          <p:cNvPicPr preferRelativeResize="0"/>
          <p:nvPr/>
        </p:nvPicPr>
        <p:blipFill rotWithShape="1">
          <a:blip r:embed="rId3">
            <a:alphaModFix/>
          </a:blip>
          <a:srcRect b="0" l="0" r="0" t="0"/>
          <a:stretch/>
        </p:blipFill>
        <p:spPr>
          <a:xfrm>
            <a:off x="8189963" y="1934977"/>
            <a:ext cx="3534438" cy="1459321"/>
          </a:xfrm>
          <a:prstGeom prst="rect">
            <a:avLst/>
          </a:prstGeom>
          <a:noFill/>
          <a:ln>
            <a:noFill/>
          </a:ln>
          <a:effectLst>
            <a:outerShdw blurRad="292100" rotWithShape="0" algn="tl" dir="2700000" dist="139700">
              <a:srgbClr val="333333">
                <a:alpha val="64313"/>
              </a:srgbClr>
            </a:outerShdw>
          </a:effectLst>
        </p:spPr>
      </p:pic>
      <p:pic>
        <p:nvPicPr>
          <p:cNvPr descr="Курсы &quot;базовый Microsoft Excel\ - Logo Of Ms Excel - 510x334 PNG Download -  PNGkit" id="751" name="Google Shape;751;p54"/>
          <p:cNvPicPr preferRelativeResize="0"/>
          <p:nvPr/>
        </p:nvPicPr>
        <p:blipFill rotWithShape="1">
          <a:blip r:embed="rId4">
            <a:alphaModFix/>
          </a:blip>
          <a:srcRect b="7732" l="16649" r="16681" t="11836"/>
          <a:stretch/>
        </p:blipFill>
        <p:spPr>
          <a:xfrm rot="-1946068">
            <a:off x="10855282" y="1629975"/>
            <a:ext cx="966828" cy="4950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55"/>
          <p:cNvSpPr txBox="1"/>
          <p:nvPr>
            <p:ph type="title"/>
          </p:nvPr>
        </p:nvSpPr>
        <p:spPr>
          <a:xfrm>
            <a:off x="838200" y="365125"/>
            <a:ext cx="10515600" cy="7143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66"/>
              </a:buClr>
              <a:buSzPts val="4400"/>
              <a:buFont typeface="Arial Narrow"/>
              <a:buNone/>
            </a:pPr>
            <a:r>
              <a:rPr b="1" lang="fr">
                <a:solidFill>
                  <a:srgbClr val="FF0066"/>
                </a:solidFill>
              </a:rPr>
              <a:t>Structure du formulaire d’évaluation </a:t>
            </a:r>
            <a:endParaRPr b="1">
              <a:solidFill>
                <a:srgbClr val="FF0066"/>
              </a:solidFill>
            </a:endParaRPr>
          </a:p>
        </p:txBody>
      </p:sp>
      <p:sp>
        <p:nvSpPr>
          <p:cNvPr id="758" name="Google Shape;758;p55"/>
          <p:cNvSpPr txBox="1"/>
          <p:nvPr>
            <p:ph idx="1" type="body"/>
          </p:nvPr>
        </p:nvSpPr>
        <p:spPr>
          <a:xfrm>
            <a:off x="838200" y="1079500"/>
            <a:ext cx="11068666" cy="4973466"/>
          </a:xfrm>
          <a:prstGeom prst="rect">
            <a:avLst/>
          </a:prstGeom>
          <a:noFill/>
          <a:ln>
            <a:noFill/>
          </a:ln>
        </p:spPr>
        <p:txBody>
          <a:bodyPr anchorCtr="0" anchor="t" bIns="45700" lIns="91425" spcFirstLastPara="1" rIns="91425" wrap="square" tIns="45700">
            <a:normAutofit/>
          </a:bodyPr>
          <a:lstStyle/>
          <a:p>
            <a:pPr indent="-310976" lvl="0" marL="310976" rtl="0" algn="l">
              <a:lnSpc>
                <a:spcPct val="90000"/>
              </a:lnSpc>
              <a:spcBef>
                <a:spcPts val="0"/>
              </a:spcBef>
              <a:spcAft>
                <a:spcPts val="0"/>
              </a:spcAft>
              <a:buClr>
                <a:srgbClr val="09164D"/>
              </a:buClr>
              <a:buSzPts val="2000"/>
              <a:buFont typeface="Arial"/>
              <a:buChar char="•"/>
            </a:pPr>
            <a:r>
              <a:rPr lang="fr" sz="2000">
                <a:solidFill>
                  <a:srgbClr val="09164D"/>
                </a:solidFill>
              </a:rPr>
              <a:t>Disponible au format Excel ou dans KoboToolbox </a:t>
            </a:r>
            <a:endParaRPr/>
          </a:p>
          <a:p>
            <a:pPr indent="-310976" lvl="0" marL="310976" rtl="0" algn="l">
              <a:lnSpc>
                <a:spcPct val="90000"/>
              </a:lnSpc>
              <a:spcBef>
                <a:spcPts val="400"/>
              </a:spcBef>
              <a:spcAft>
                <a:spcPts val="0"/>
              </a:spcAft>
              <a:buClr>
                <a:srgbClr val="09164D"/>
              </a:buClr>
              <a:buSzPts val="2000"/>
              <a:buFont typeface="Arial"/>
              <a:buChar char="•"/>
            </a:pPr>
            <a:r>
              <a:rPr lang="fr" sz="2000">
                <a:solidFill>
                  <a:srgbClr val="09164D"/>
                </a:solidFill>
              </a:rPr>
              <a:t>&gt; 90 indicateurs classés en </a:t>
            </a:r>
            <a:r>
              <a:rPr b="1" lang="fr" sz="2000">
                <a:solidFill>
                  <a:srgbClr val="09164D"/>
                </a:solidFill>
              </a:rPr>
              <a:t>sept</a:t>
            </a:r>
            <a:r>
              <a:rPr lang="fr" sz="2000">
                <a:solidFill>
                  <a:srgbClr val="09164D"/>
                </a:solidFill>
              </a:rPr>
              <a:t> domaines </a:t>
            </a:r>
            <a:endParaRPr/>
          </a:p>
          <a:p>
            <a:pPr indent="-310976" lvl="0" marL="310976" rtl="0" algn="l">
              <a:lnSpc>
                <a:spcPct val="90000"/>
              </a:lnSpc>
              <a:spcBef>
                <a:spcPts val="400"/>
              </a:spcBef>
              <a:spcAft>
                <a:spcPts val="0"/>
              </a:spcAft>
              <a:buClr>
                <a:srgbClr val="09164D"/>
              </a:buClr>
              <a:buSzPts val="2000"/>
              <a:buFont typeface="Arial"/>
              <a:buChar char="•"/>
            </a:pPr>
            <a:r>
              <a:rPr lang="fr" sz="2000">
                <a:solidFill>
                  <a:srgbClr val="09164D"/>
                </a:solidFill>
              </a:rPr>
              <a:t>Certains indicateurs ne s’appliquent pas à tous les établissements (établissements de soins de santé primaires/hôpitaux ; services élémentaires/avancés)</a:t>
            </a:r>
            <a:endParaRPr/>
          </a:p>
          <a:p>
            <a:pPr indent="-310976" lvl="0" marL="310976" rtl="0" algn="l">
              <a:lnSpc>
                <a:spcPct val="90000"/>
              </a:lnSpc>
              <a:spcBef>
                <a:spcPts val="400"/>
              </a:spcBef>
              <a:spcAft>
                <a:spcPts val="0"/>
              </a:spcAft>
              <a:buClr>
                <a:srgbClr val="09164D"/>
              </a:buClr>
              <a:buSzPts val="2000"/>
              <a:buFont typeface="Arial"/>
              <a:buChar char="•"/>
            </a:pPr>
            <a:r>
              <a:rPr lang="fr" sz="2000">
                <a:solidFill>
                  <a:srgbClr val="09164D"/>
                </a:solidFill>
              </a:rPr>
              <a:t>Notes attribuées selon trois niveaux : </a:t>
            </a:r>
            <a:endParaRPr/>
          </a:p>
          <a:p>
            <a:pPr indent="0" lvl="0" marL="310976" rtl="0" algn="l">
              <a:lnSpc>
                <a:spcPct val="90000"/>
              </a:lnSpc>
              <a:spcBef>
                <a:spcPts val="400"/>
              </a:spcBef>
              <a:spcAft>
                <a:spcPts val="0"/>
              </a:spcAft>
              <a:buClr>
                <a:srgbClr val="09164D"/>
              </a:buClr>
              <a:buSzPts val="2000"/>
              <a:buNone/>
            </a:pPr>
            <a:r>
              <a:rPr lang="fr" sz="2000">
                <a:solidFill>
                  <a:srgbClr val="29811B"/>
                </a:solidFill>
              </a:rPr>
              <a:t>	Répond aux exigences minimales (2/2)		</a:t>
            </a:r>
            <a:r>
              <a:rPr lang="fr" sz="2000">
                <a:solidFill>
                  <a:srgbClr val="09164D"/>
                </a:solidFill>
              </a:rPr>
              <a:t>Entretien nécessaire pour conserver cette note</a:t>
            </a:r>
            <a:endParaRPr/>
          </a:p>
          <a:p>
            <a:pPr indent="0" lvl="0" marL="310976" rtl="0" algn="l">
              <a:lnSpc>
                <a:spcPct val="90000"/>
              </a:lnSpc>
              <a:spcBef>
                <a:spcPts val="400"/>
              </a:spcBef>
              <a:spcAft>
                <a:spcPts val="0"/>
              </a:spcAft>
              <a:buClr>
                <a:srgbClr val="09164D"/>
              </a:buClr>
              <a:buSzPts val="2000"/>
              <a:buNone/>
            </a:pPr>
            <a:r>
              <a:rPr lang="fr" sz="2000">
                <a:solidFill>
                  <a:srgbClr val="FF9933"/>
                </a:solidFill>
              </a:rPr>
              <a:t>	Répond en partie aux exigences (1/2)		</a:t>
            </a:r>
            <a:r>
              <a:rPr lang="fr" sz="2000">
                <a:solidFill>
                  <a:srgbClr val="09164D"/>
                </a:solidFill>
              </a:rPr>
              <a:t>Améliorations mineures nécessaires</a:t>
            </a:r>
            <a:endParaRPr/>
          </a:p>
          <a:p>
            <a:pPr indent="0" lvl="0" marL="309535" rtl="0" algn="l">
              <a:lnSpc>
                <a:spcPct val="90000"/>
              </a:lnSpc>
              <a:spcBef>
                <a:spcPts val="400"/>
              </a:spcBef>
              <a:spcAft>
                <a:spcPts val="0"/>
              </a:spcAft>
              <a:buClr>
                <a:srgbClr val="09164D"/>
              </a:buClr>
              <a:buSzPts val="2000"/>
              <a:buNone/>
            </a:pPr>
            <a:r>
              <a:rPr lang="fr" sz="2000">
                <a:solidFill>
                  <a:srgbClr val="FF0000"/>
                </a:solidFill>
              </a:rPr>
              <a:t>	Ne répond pas aux exigences (0/2) 		</a:t>
            </a:r>
            <a:r>
              <a:rPr lang="fr" sz="2000">
                <a:solidFill>
                  <a:srgbClr val="09164D"/>
                </a:solidFill>
              </a:rPr>
              <a:t>Améliorations majeures nécessaires </a:t>
            </a:r>
            <a:endParaRPr/>
          </a:p>
          <a:p>
            <a:pPr indent="0" lvl="0" marL="0" rtl="0" algn="l">
              <a:lnSpc>
                <a:spcPct val="90000"/>
              </a:lnSpc>
              <a:spcBef>
                <a:spcPts val="400"/>
              </a:spcBef>
              <a:spcAft>
                <a:spcPts val="0"/>
              </a:spcAft>
              <a:buClr>
                <a:srgbClr val="09164D"/>
              </a:buClr>
              <a:buSzPts val="2000"/>
              <a:buNone/>
            </a:pPr>
            <a:r>
              <a:rPr lang="fr" sz="2000">
                <a:solidFill>
                  <a:srgbClr val="09164D"/>
                </a:solidFill>
              </a:rPr>
              <a:t> </a:t>
            </a:r>
            <a:endParaRPr/>
          </a:p>
          <a:p>
            <a:pPr indent="0" lvl="0" marL="0" rtl="0" algn="l">
              <a:lnSpc>
                <a:spcPct val="90000"/>
              </a:lnSpc>
              <a:spcBef>
                <a:spcPts val="1000"/>
              </a:spcBef>
              <a:spcAft>
                <a:spcPts val="0"/>
              </a:spcAft>
              <a:buClr>
                <a:schemeClr val="dk1"/>
              </a:buClr>
              <a:buSzPts val="2000"/>
              <a:buFont typeface="Arial"/>
              <a:buNone/>
            </a:pPr>
            <a:r>
              <a:t/>
            </a:r>
            <a:endParaRPr/>
          </a:p>
        </p:txBody>
      </p:sp>
      <p:graphicFrame>
        <p:nvGraphicFramePr>
          <p:cNvPr id="759" name="Google Shape;759;p55"/>
          <p:cNvGraphicFramePr/>
          <p:nvPr/>
        </p:nvGraphicFramePr>
        <p:xfrm>
          <a:off x="838200" y="4089472"/>
          <a:ext cx="3000000" cy="3000000"/>
        </p:xfrm>
        <a:graphic>
          <a:graphicData uri="http://schemas.openxmlformats.org/drawingml/2006/table">
            <a:tbl>
              <a:tblPr bandRow="1" firstRow="1">
                <a:noFill/>
                <a:tableStyleId>{3AB43BE0-0A1A-4D2D-BB75-6F0FF8DD5A37}</a:tableStyleId>
              </a:tblPr>
              <a:tblGrid>
                <a:gridCol w="3718375"/>
                <a:gridCol w="1482325"/>
                <a:gridCol w="2510050"/>
                <a:gridCol w="2288900"/>
              </a:tblGrid>
              <a:tr h="525225">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chemeClr val="dk1"/>
                          </a:solidFill>
                          <a:latin typeface="Arial"/>
                          <a:ea typeface="Arial"/>
                          <a:cs typeface="Arial"/>
                          <a:sym typeface="Arial"/>
                        </a:rPr>
                        <a:t>Exemple d’indicateur</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i="1" lang="fr" sz="1600" u="none" cap="none" strike="noStrike">
                          <a:solidFill>
                            <a:schemeClr val="dk1"/>
                          </a:solidFill>
                          <a:latin typeface="Arial"/>
                          <a:ea typeface="Arial"/>
                          <a:cs typeface="Arial"/>
                          <a:sym typeface="Arial"/>
                        </a:rPr>
                        <a:t>Domaine : Déchets biomédicaux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fr" sz="1500" u="none" cap="none" strike="noStrike">
                          <a:solidFill>
                            <a:schemeClr val="dk1"/>
                          </a:solidFill>
                          <a:latin typeface="Arial"/>
                          <a:ea typeface="Arial"/>
                          <a:cs typeface="Arial"/>
                          <a:sym typeface="Arial"/>
                        </a:rPr>
                        <a:t>Répond aux exigences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fr" sz="1500" u="none" cap="none" strike="noStrike">
                          <a:solidFill>
                            <a:schemeClr val="dk1"/>
                          </a:solidFill>
                          <a:latin typeface="Arial"/>
                          <a:ea typeface="Arial"/>
                          <a:cs typeface="Arial"/>
                          <a:sym typeface="Arial"/>
                        </a:rPr>
                        <a:t>Répond en partie aux exigences :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fr" sz="1500" u="none" cap="none" strike="noStrike">
                          <a:solidFill>
                            <a:schemeClr val="dk1"/>
                          </a:solidFill>
                          <a:latin typeface="Arial"/>
                          <a:ea typeface="Arial"/>
                          <a:cs typeface="Arial"/>
                          <a:sym typeface="Arial"/>
                        </a:rPr>
                        <a:t>Ne répond pas aux exigences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r h="746375">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solidFill>
                            <a:schemeClr val="dk1"/>
                          </a:solidFill>
                          <a:latin typeface="Arial"/>
                          <a:ea typeface="Arial"/>
                          <a:cs typeface="Arial"/>
                          <a:sym typeface="Arial"/>
                        </a:rPr>
                        <a:t>Les déchets sont triés correctement dans toutes les unités produisant des déchets</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lang="fr" sz="2000" u="none" cap="none" strike="noStrike">
                          <a:solidFill>
                            <a:schemeClr val="dk1"/>
                          </a:solidFill>
                          <a:latin typeface="Arial"/>
                          <a:ea typeface="Arial"/>
                          <a:cs typeface="Arial"/>
                          <a:sym typeface="Arial"/>
                        </a:rPr>
                        <a:t>Oui </a:t>
                      </a:r>
                      <a:r>
                        <a:rPr b="1" lang="fr" sz="2000" u="none" cap="none" strike="noStrike">
                          <a:solidFill>
                            <a:schemeClr val="dk1"/>
                          </a:solidFill>
                          <a:latin typeface="Arial"/>
                          <a:ea typeface="Arial"/>
                          <a:cs typeface="Arial"/>
                          <a:sym typeface="Arial"/>
                        </a:rPr>
                        <a:t>(2)</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lang="fr" sz="2000" u="none" cap="none" strike="noStrike">
                          <a:solidFill>
                            <a:schemeClr val="dk1"/>
                          </a:solidFill>
                          <a:latin typeface="Arial"/>
                          <a:ea typeface="Arial"/>
                          <a:cs typeface="Arial"/>
                          <a:sym typeface="Arial"/>
                        </a:rPr>
                        <a:t>Un tri est fait, mais pas correctement ou il n’est pas respecté dans l’ensemble de l’établissement </a:t>
                      </a:r>
                      <a:r>
                        <a:rPr b="1" lang="fr" sz="2000" u="none" cap="none" strike="noStrike">
                          <a:solidFill>
                            <a:schemeClr val="dk1"/>
                          </a:solidFill>
                          <a:latin typeface="Arial"/>
                          <a:ea typeface="Arial"/>
                          <a:cs typeface="Arial"/>
                          <a:sym typeface="Arial"/>
                        </a:rPr>
                        <a:t>(1)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lang="fr" sz="2000" u="none" cap="none" strike="noStrike">
                          <a:solidFill>
                            <a:schemeClr val="dk1"/>
                          </a:solidFill>
                          <a:latin typeface="Arial"/>
                          <a:ea typeface="Arial"/>
                          <a:cs typeface="Arial"/>
                          <a:sym typeface="Arial"/>
                        </a:rPr>
                        <a:t>Les déchets ne sont pas triés correctement dans les unités produisant des déchets </a:t>
                      </a:r>
                      <a:r>
                        <a:rPr b="1" lang="fr" sz="2000" u="none" cap="none" strike="noStrike">
                          <a:solidFill>
                            <a:schemeClr val="dk1"/>
                          </a:solidFill>
                          <a:latin typeface="Arial"/>
                          <a:ea typeface="Arial"/>
                          <a:cs typeface="Arial"/>
                          <a:sym typeface="Arial"/>
                        </a:rPr>
                        <a:t>(0)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bl>
          </a:graphicData>
        </a:graphic>
      </p:graphicFrame>
      <p:sp>
        <p:nvSpPr>
          <p:cNvPr id="760" name="Google Shape;760;p5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5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66"/>
              </a:buClr>
              <a:buSzPts val="4400"/>
              <a:buFont typeface="Arial Narrow"/>
              <a:buNone/>
            </a:pPr>
            <a:r>
              <a:rPr lang="fr" sz="4000">
                <a:solidFill>
                  <a:srgbClr val="FF0066"/>
                </a:solidFill>
              </a:rPr>
              <a:t>Adapter l’outil d’évaluation</a:t>
            </a:r>
            <a:endParaRPr sz="4000"/>
          </a:p>
        </p:txBody>
      </p:sp>
      <p:sp>
        <p:nvSpPr>
          <p:cNvPr id="769" name="Google Shape;769;p56"/>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09164D"/>
              </a:buClr>
              <a:buSzPts val="2000"/>
              <a:buFont typeface="Arial"/>
              <a:buChar char="•"/>
            </a:pPr>
            <a:r>
              <a:rPr lang="fr" sz="1800">
                <a:solidFill>
                  <a:srgbClr val="09164D"/>
                </a:solidFill>
                <a:latin typeface="Arial"/>
                <a:ea typeface="Arial"/>
                <a:cs typeface="Arial"/>
                <a:sym typeface="Arial"/>
              </a:rPr>
              <a:t>Aligner les indicateurs sur les normes nationales</a:t>
            </a:r>
            <a:endParaRPr sz="1800"/>
          </a:p>
          <a:p>
            <a:pPr indent="-342900" lvl="0" marL="342900" rtl="0" algn="l">
              <a:lnSpc>
                <a:spcPct val="90000"/>
              </a:lnSpc>
              <a:spcBef>
                <a:spcPts val="2032"/>
              </a:spcBef>
              <a:spcAft>
                <a:spcPts val="0"/>
              </a:spcAft>
              <a:buClr>
                <a:srgbClr val="09164D"/>
              </a:buClr>
              <a:buSzPts val="2000"/>
              <a:buFont typeface="Arial"/>
              <a:buChar char="•"/>
            </a:pPr>
            <a:r>
              <a:rPr lang="fr" sz="1800">
                <a:solidFill>
                  <a:srgbClr val="09164D"/>
                </a:solidFill>
                <a:latin typeface="Arial"/>
                <a:ea typeface="Arial"/>
                <a:cs typeface="Arial"/>
                <a:sym typeface="Arial"/>
              </a:rPr>
              <a:t>Modifier les critères de notation afin que les objectifs deviennent plus réalisables ou encourageants </a:t>
            </a:r>
            <a:endParaRPr sz="1800"/>
          </a:p>
          <a:p>
            <a:pPr indent="-342900" lvl="0" marL="342900" rtl="0" algn="l">
              <a:lnSpc>
                <a:spcPct val="90000"/>
              </a:lnSpc>
              <a:spcBef>
                <a:spcPts val="2032"/>
              </a:spcBef>
              <a:spcAft>
                <a:spcPts val="0"/>
              </a:spcAft>
              <a:buClr>
                <a:srgbClr val="09164D"/>
              </a:buClr>
              <a:buSzPts val="2000"/>
              <a:buFont typeface="Arial"/>
              <a:buChar char="•"/>
            </a:pPr>
            <a:r>
              <a:rPr lang="fr" sz="1800">
                <a:solidFill>
                  <a:srgbClr val="09164D"/>
                </a:solidFill>
                <a:latin typeface="Arial"/>
                <a:ea typeface="Arial"/>
                <a:cs typeface="Arial"/>
                <a:sym typeface="Arial"/>
              </a:rPr>
              <a:t>Ajouter les indicateurs manquants pour les autres domaines présentant un intérêt et les niveaux de service supérieurs</a:t>
            </a:r>
            <a:endParaRPr sz="1800"/>
          </a:p>
          <a:p>
            <a:pPr indent="-342900" lvl="0" marL="342900" rtl="0" algn="l">
              <a:lnSpc>
                <a:spcPct val="90000"/>
              </a:lnSpc>
              <a:spcBef>
                <a:spcPts val="2032"/>
              </a:spcBef>
              <a:spcAft>
                <a:spcPts val="0"/>
              </a:spcAft>
              <a:buClr>
                <a:srgbClr val="09164D"/>
              </a:buClr>
              <a:buSzPts val="2000"/>
              <a:buFont typeface="Arial"/>
              <a:buChar char="•"/>
            </a:pPr>
            <a:r>
              <a:rPr lang="fr" sz="1800">
                <a:solidFill>
                  <a:srgbClr val="09164D"/>
                </a:solidFill>
                <a:latin typeface="Arial"/>
                <a:ea typeface="Arial"/>
                <a:cs typeface="Arial"/>
                <a:sym typeface="Arial"/>
              </a:rPr>
              <a:t>Réduire le nombre d’indicateurs pour les petits établissements (supprimer les indicateurs non pertinents, comme les soins hospitaliers, le traitement des déchets sur site)</a:t>
            </a:r>
            <a:endParaRPr sz="1800"/>
          </a:p>
          <a:p>
            <a:pPr indent="-342900" lvl="0" marL="342900" rtl="0" algn="l">
              <a:lnSpc>
                <a:spcPct val="90000"/>
              </a:lnSpc>
              <a:spcBef>
                <a:spcPts val="2032"/>
              </a:spcBef>
              <a:spcAft>
                <a:spcPts val="0"/>
              </a:spcAft>
              <a:buClr>
                <a:srgbClr val="09164D"/>
              </a:buClr>
              <a:buSzPts val="2000"/>
              <a:buFont typeface="Arial"/>
              <a:buChar char="•"/>
            </a:pPr>
            <a:r>
              <a:rPr lang="fr" sz="1800">
                <a:solidFill>
                  <a:srgbClr val="09164D"/>
                </a:solidFill>
                <a:latin typeface="Arial"/>
                <a:ea typeface="Arial"/>
                <a:cs typeface="Arial"/>
                <a:sym typeface="Arial"/>
              </a:rPr>
              <a:t>Se concentrer sur un domaine WASH spécifique, comme l’eau, les déchets biomédicaux ou un service précis (p. ex., la maternité) </a:t>
            </a:r>
            <a:endParaRPr sz="1800"/>
          </a:p>
          <a:p>
            <a:pPr indent="-342900" lvl="0" marL="342900" rtl="0" algn="l">
              <a:lnSpc>
                <a:spcPct val="90000"/>
              </a:lnSpc>
              <a:spcBef>
                <a:spcPts val="2032"/>
              </a:spcBef>
              <a:spcAft>
                <a:spcPts val="0"/>
              </a:spcAft>
              <a:buClr>
                <a:srgbClr val="09164D"/>
              </a:buClr>
              <a:buSzPts val="2000"/>
              <a:buFont typeface="Arial"/>
              <a:buChar char="•"/>
            </a:pPr>
            <a:r>
              <a:rPr lang="fr" sz="1800">
                <a:solidFill>
                  <a:srgbClr val="09164D"/>
                </a:solidFill>
                <a:latin typeface="Arial"/>
                <a:ea typeface="Arial"/>
                <a:cs typeface="Arial"/>
                <a:sym typeface="Arial"/>
              </a:rPr>
              <a:t>Utiliser un vocabulaire adapté et traduire dans les langues locales</a:t>
            </a:r>
            <a:endParaRPr sz="1800"/>
          </a:p>
          <a:p>
            <a:pPr indent="-215900" lvl="0" marL="342900" rtl="0" algn="l">
              <a:lnSpc>
                <a:spcPct val="90000"/>
              </a:lnSpc>
              <a:spcBef>
                <a:spcPts val="2632"/>
              </a:spcBef>
              <a:spcAft>
                <a:spcPts val="0"/>
              </a:spcAft>
              <a:buClr>
                <a:schemeClr val="dk1"/>
              </a:buClr>
              <a:buSzPts val="2000"/>
              <a:buFont typeface="Arial"/>
              <a:buNone/>
            </a:pPr>
            <a:r>
              <a:t/>
            </a:r>
            <a:endParaRPr sz="1800"/>
          </a:p>
        </p:txBody>
      </p:sp>
      <p:sp>
        <p:nvSpPr>
          <p:cNvPr id="770" name="Google Shape;770;p56"/>
          <p:cNvSpPr/>
          <p:nvPr/>
        </p:nvSpPr>
        <p:spPr>
          <a:xfrm>
            <a:off x="691350" y="5512469"/>
            <a:ext cx="2603835" cy="923330"/>
          </a:xfrm>
          <a:custGeom>
            <a:rect b="b" l="l" r="r" t="t"/>
            <a:pathLst>
              <a:path extrusionOk="0" fill="none" h="923330" w="2603835">
                <a:moveTo>
                  <a:pt x="0" y="0"/>
                </a:moveTo>
                <a:cubicBezTo>
                  <a:pt x="138457" y="-36035"/>
                  <a:pt x="273863" y="57819"/>
                  <a:pt x="494729" y="0"/>
                </a:cubicBezTo>
                <a:cubicBezTo>
                  <a:pt x="715595" y="-57819"/>
                  <a:pt x="832272" y="50157"/>
                  <a:pt x="937381" y="0"/>
                </a:cubicBezTo>
                <a:cubicBezTo>
                  <a:pt x="1042490" y="-50157"/>
                  <a:pt x="1293648" y="25384"/>
                  <a:pt x="1406071" y="0"/>
                </a:cubicBezTo>
                <a:cubicBezTo>
                  <a:pt x="1518494" y="-25384"/>
                  <a:pt x="1641203" y="49359"/>
                  <a:pt x="1848723" y="0"/>
                </a:cubicBezTo>
                <a:cubicBezTo>
                  <a:pt x="2056243" y="-49359"/>
                  <a:pt x="2435333" y="24879"/>
                  <a:pt x="2603835" y="0"/>
                </a:cubicBezTo>
                <a:cubicBezTo>
                  <a:pt x="2620646" y="185519"/>
                  <a:pt x="2603730" y="291567"/>
                  <a:pt x="2603835" y="480132"/>
                </a:cubicBezTo>
                <a:cubicBezTo>
                  <a:pt x="2603940" y="668697"/>
                  <a:pt x="2598895" y="710455"/>
                  <a:pt x="2603835" y="923330"/>
                </a:cubicBezTo>
                <a:cubicBezTo>
                  <a:pt x="2414273" y="963387"/>
                  <a:pt x="2326392" y="913999"/>
                  <a:pt x="2161183" y="923330"/>
                </a:cubicBezTo>
                <a:cubicBezTo>
                  <a:pt x="1995974" y="932661"/>
                  <a:pt x="1884790" y="913696"/>
                  <a:pt x="1718531" y="923330"/>
                </a:cubicBezTo>
                <a:cubicBezTo>
                  <a:pt x="1552272" y="932964"/>
                  <a:pt x="1372366" y="880273"/>
                  <a:pt x="1171726" y="923330"/>
                </a:cubicBezTo>
                <a:cubicBezTo>
                  <a:pt x="971087" y="966387"/>
                  <a:pt x="810116" y="879587"/>
                  <a:pt x="703035" y="923330"/>
                </a:cubicBezTo>
                <a:cubicBezTo>
                  <a:pt x="595954" y="967073"/>
                  <a:pt x="175666" y="849504"/>
                  <a:pt x="0" y="923330"/>
                </a:cubicBezTo>
                <a:cubicBezTo>
                  <a:pt x="-31739" y="743161"/>
                  <a:pt x="42157" y="643853"/>
                  <a:pt x="0" y="480132"/>
                </a:cubicBezTo>
                <a:cubicBezTo>
                  <a:pt x="-42157" y="316411"/>
                  <a:pt x="44850" y="128440"/>
                  <a:pt x="0" y="0"/>
                </a:cubicBezTo>
                <a:close/>
              </a:path>
              <a:path extrusionOk="0" h="923330" w="2603835">
                <a:moveTo>
                  <a:pt x="0" y="0"/>
                </a:moveTo>
                <a:cubicBezTo>
                  <a:pt x="109851" y="-11250"/>
                  <a:pt x="247681" y="22979"/>
                  <a:pt x="494729" y="0"/>
                </a:cubicBezTo>
                <a:cubicBezTo>
                  <a:pt x="741777" y="-22979"/>
                  <a:pt x="805776" y="27803"/>
                  <a:pt x="1067572" y="0"/>
                </a:cubicBezTo>
                <a:cubicBezTo>
                  <a:pt x="1329368" y="-27803"/>
                  <a:pt x="1420910" y="9409"/>
                  <a:pt x="1614378" y="0"/>
                </a:cubicBezTo>
                <a:cubicBezTo>
                  <a:pt x="1807846" y="-9409"/>
                  <a:pt x="1851183" y="21679"/>
                  <a:pt x="2083068" y="0"/>
                </a:cubicBezTo>
                <a:cubicBezTo>
                  <a:pt x="2314953" y="-21679"/>
                  <a:pt x="2436262" y="29523"/>
                  <a:pt x="2603835" y="0"/>
                </a:cubicBezTo>
                <a:cubicBezTo>
                  <a:pt x="2655540" y="182913"/>
                  <a:pt x="2582121" y="354469"/>
                  <a:pt x="2603835" y="452432"/>
                </a:cubicBezTo>
                <a:cubicBezTo>
                  <a:pt x="2625549" y="550395"/>
                  <a:pt x="2591718" y="800674"/>
                  <a:pt x="2603835" y="923330"/>
                </a:cubicBezTo>
                <a:cubicBezTo>
                  <a:pt x="2491212" y="979063"/>
                  <a:pt x="2324492" y="867685"/>
                  <a:pt x="2109106" y="923330"/>
                </a:cubicBezTo>
                <a:cubicBezTo>
                  <a:pt x="1893720" y="978975"/>
                  <a:pt x="1815680" y="919955"/>
                  <a:pt x="1640416" y="923330"/>
                </a:cubicBezTo>
                <a:cubicBezTo>
                  <a:pt x="1465152" y="926705"/>
                  <a:pt x="1250082" y="876800"/>
                  <a:pt x="1119649" y="923330"/>
                </a:cubicBezTo>
                <a:cubicBezTo>
                  <a:pt x="989216" y="969860"/>
                  <a:pt x="765414" y="874336"/>
                  <a:pt x="572844" y="923330"/>
                </a:cubicBezTo>
                <a:cubicBezTo>
                  <a:pt x="380274" y="972324"/>
                  <a:pt x="164902" y="872314"/>
                  <a:pt x="0" y="923330"/>
                </a:cubicBezTo>
                <a:cubicBezTo>
                  <a:pt x="-8533" y="792990"/>
                  <a:pt x="31037" y="662482"/>
                  <a:pt x="0" y="461665"/>
                </a:cubicBezTo>
                <a:cubicBezTo>
                  <a:pt x="-31037" y="260849"/>
                  <a:pt x="49785" y="175108"/>
                  <a:pt x="0" y="0"/>
                </a:cubicBezTo>
                <a:close/>
              </a:path>
            </a:pathLst>
          </a:cu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Narrow"/>
                <a:ea typeface="Arial Narrow"/>
                <a:cs typeface="Arial Narrow"/>
                <a:sym typeface="Arial Narrow"/>
              </a:rPr>
              <a:t>Voir l’annexe 2 du Guide WASH FIT pour plus d’informations</a:t>
            </a:r>
            <a:endParaRPr b="0" i="0" sz="1600" u="none" cap="none" strike="noStrike">
              <a:solidFill>
                <a:schemeClr val="dk1"/>
              </a:solidFill>
              <a:highlight>
                <a:srgbClr val="FFFF00"/>
              </a:highlight>
              <a:latin typeface="Arial Narrow"/>
              <a:ea typeface="Arial Narrow"/>
              <a:cs typeface="Arial Narrow"/>
              <a:sym typeface="Arial Narrow"/>
            </a:endParaRPr>
          </a:p>
        </p:txBody>
      </p:sp>
      <p:sp>
        <p:nvSpPr>
          <p:cNvPr id="771" name="Google Shape;771;p56"/>
          <p:cNvSpPr txBox="1"/>
          <p:nvPr/>
        </p:nvSpPr>
        <p:spPr>
          <a:xfrm>
            <a:off x="7304049" y="5257913"/>
            <a:ext cx="4697336" cy="1323399"/>
          </a:xfrm>
          <a:prstGeom prst="rect">
            <a:avLst/>
          </a:prstGeom>
          <a:solidFill>
            <a:srgbClr val="FF0066"/>
          </a:solidFill>
          <a:ln cap="flat" cmpd="sng" w="9525">
            <a:solidFill>
              <a:srgbClr val="FF00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En général, l’adaptation est faite par le Ministère de la santé ; tous les partenaires doivent utiliser la même version. </a:t>
            </a:r>
            <a:endParaRPr b="0" i="0" sz="1200" u="none" cap="none" strike="noStrike">
              <a:solidFill>
                <a:srgbClr val="000000"/>
              </a:solidFill>
              <a:latin typeface="Arial"/>
              <a:ea typeface="Arial"/>
              <a:cs typeface="Arial"/>
              <a:sym typeface="Arial"/>
            </a:endParaRPr>
          </a:p>
        </p:txBody>
      </p:sp>
      <p:sp>
        <p:nvSpPr>
          <p:cNvPr id="772" name="Google Shape;772;p5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pic>
        <p:nvPicPr>
          <p:cNvPr id="780" name="Google Shape;780;p57"/>
          <p:cNvPicPr preferRelativeResize="0"/>
          <p:nvPr/>
        </p:nvPicPr>
        <p:blipFill rotWithShape="1">
          <a:blip r:embed="rId3">
            <a:alphaModFix/>
          </a:blip>
          <a:srcRect b="0" l="0" r="0" t="0"/>
          <a:stretch/>
        </p:blipFill>
        <p:spPr>
          <a:xfrm>
            <a:off x="6307934" y="4041386"/>
            <a:ext cx="3957143" cy="2796318"/>
          </a:xfrm>
          <a:prstGeom prst="rect">
            <a:avLst/>
          </a:prstGeom>
          <a:noFill/>
          <a:ln>
            <a:noFill/>
          </a:ln>
        </p:spPr>
      </p:pic>
      <p:sp>
        <p:nvSpPr>
          <p:cNvPr id="781" name="Google Shape;781;p57"/>
          <p:cNvSpPr txBox="1"/>
          <p:nvPr>
            <p:ph idx="1" type="body"/>
          </p:nvPr>
        </p:nvSpPr>
        <p:spPr>
          <a:xfrm>
            <a:off x="275750" y="1617707"/>
            <a:ext cx="9176454" cy="2230802"/>
          </a:xfrm>
          <a:prstGeom prst="rect">
            <a:avLst/>
          </a:prstGeom>
          <a:noFill/>
          <a:ln>
            <a:noFill/>
          </a:ln>
        </p:spPr>
        <p:txBody>
          <a:bodyPr anchorCtr="0" anchor="t" bIns="45700" lIns="91425" spcFirstLastPara="1" rIns="91425" wrap="square" tIns="45700">
            <a:noAutofit/>
          </a:bodyPr>
          <a:lstStyle/>
          <a:p>
            <a:pPr indent="-310976" lvl="0" marL="310976" rtl="0" algn="l">
              <a:lnSpc>
                <a:spcPct val="90000"/>
              </a:lnSpc>
              <a:spcBef>
                <a:spcPts val="0"/>
              </a:spcBef>
              <a:spcAft>
                <a:spcPts val="0"/>
              </a:spcAft>
              <a:buClr>
                <a:srgbClr val="09164D"/>
              </a:buClr>
              <a:buSzPts val="2177"/>
              <a:buFont typeface="Arial"/>
              <a:buChar char="•"/>
            </a:pPr>
            <a:r>
              <a:rPr lang="fr">
                <a:solidFill>
                  <a:srgbClr val="09164D"/>
                </a:solidFill>
                <a:latin typeface="Arial"/>
                <a:ea typeface="Arial"/>
                <a:cs typeface="Arial"/>
                <a:sym typeface="Arial"/>
              </a:rPr>
              <a:t>Établissements ciblés : les très petits établissements de soins de santé primaires situés en zones rurales, aux ressources et capacités extrêmement limitées. La liste d’indicateurs complète s’est avérée trop ambitieuse.</a:t>
            </a:r>
            <a:endParaRPr sz="1800"/>
          </a:p>
          <a:p>
            <a:pPr indent="-310976" lvl="0" marL="310976" rtl="0" algn="l">
              <a:lnSpc>
                <a:spcPct val="90000"/>
              </a:lnSpc>
              <a:spcBef>
                <a:spcPts val="2067"/>
              </a:spcBef>
              <a:spcAft>
                <a:spcPts val="0"/>
              </a:spcAft>
              <a:buClr>
                <a:srgbClr val="09164D"/>
              </a:buClr>
              <a:buSzPts val="2177"/>
              <a:buFont typeface="Arial"/>
              <a:buChar char="•"/>
            </a:pPr>
            <a:r>
              <a:rPr lang="fr">
                <a:solidFill>
                  <a:srgbClr val="09164D"/>
                </a:solidFill>
                <a:latin typeface="Arial"/>
                <a:ea typeface="Arial"/>
                <a:cs typeface="Arial"/>
                <a:sym typeface="Arial"/>
              </a:rPr>
              <a:t>Nombre d’indicateurs réduit de moitié</a:t>
            </a:r>
            <a:endParaRPr sz="1800"/>
          </a:p>
          <a:p>
            <a:pPr indent="-310976" lvl="0" marL="310976" rtl="0" algn="l">
              <a:lnSpc>
                <a:spcPct val="90000"/>
              </a:lnSpc>
              <a:spcBef>
                <a:spcPts val="2067"/>
              </a:spcBef>
              <a:spcAft>
                <a:spcPts val="0"/>
              </a:spcAft>
              <a:buClr>
                <a:srgbClr val="09164D"/>
              </a:buClr>
              <a:buSzPts val="2177"/>
              <a:buFont typeface="Arial"/>
              <a:buChar char="•"/>
            </a:pPr>
            <a:r>
              <a:rPr lang="fr">
                <a:solidFill>
                  <a:srgbClr val="09164D"/>
                </a:solidFill>
                <a:latin typeface="Arial"/>
                <a:ea typeface="Arial"/>
                <a:cs typeface="Arial"/>
                <a:sym typeface="Arial"/>
              </a:rPr>
              <a:t>Utilisation d’illustrations par un artiste local pour présenter les améliorations nécessaires </a:t>
            </a:r>
            <a:endParaRPr>
              <a:solidFill>
                <a:srgbClr val="09164D"/>
              </a:solidFill>
              <a:latin typeface="Arial"/>
              <a:ea typeface="Arial"/>
              <a:cs typeface="Arial"/>
              <a:sym typeface="Arial"/>
            </a:endParaRPr>
          </a:p>
          <a:p>
            <a:pPr indent="-172571" lvl="1" marL="722732" rtl="0" algn="l">
              <a:lnSpc>
                <a:spcPct val="90000"/>
              </a:lnSpc>
              <a:spcBef>
                <a:spcPts val="2067"/>
              </a:spcBef>
              <a:spcAft>
                <a:spcPts val="0"/>
              </a:spcAft>
              <a:buClr>
                <a:srgbClr val="09164D"/>
              </a:buClr>
              <a:buSzPts val="2177"/>
              <a:buFont typeface="Noto Sans Symbols"/>
              <a:buNone/>
            </a:pPr>
            <a:r>
              <a:t/>
            </a:r>
            <a:endParaRPr>
              <a:solidFill>
                <a:srgbClr val="09164D"/>
              </a:solidFill>
              <a:latin typeface="Arial"/>
              <a:ea typeface="Arial"/>
              <a:cs typeface="Arial"/>
              <a:sym typeface="Arial"/>
            </a:endParaRPr>
          </a:p>
          <a:p>
            <a:pPr indent="0" lvl="0" marL="0" rtl="0" algn="l">
              <a:lnSpc>
                <a:spcPct val="90000"/>
              </a:lnSpc>
              <a:spcBef>
                <a:spcPts val="2632"/>
              </a:spcBef>
              <a:spcAft>
                <a:spcPts val="0"/>
              </a:spcAft>
              <a:buClr>
                <a:schemeClr val="dk1"/>
              </a:buClr>
              <a:buSzPts val="2000"/>
              <a:buFont typeface="Arial"/>
              <a:buNone/>
            </a:pPr>
            <a:r>
              <a:t/>
            </a:r>
            <a:endParaRPr sz="1800"/>
          </a:p>
        </p:txBody>
      </p:sp>
      <p:sp>
        <p:nvSpPr>
          <p:cNvPr id="782" name="Google Shape;782;p57"/>
          <p:cNvSpPr txBox="1"/>
          <p:nvPr>
            <p:ph idx="3" type="body"/>
          </p:nvPr>
        </p:nvSpPr>
        <p:spPr>
          <a:xfrm>
            <a:off x="418162" y="64889"/>
            <a:ext cx="4116387" cy="60534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2"/>
              </a:buClr>
              <a:buSzPct val="108108"/>
              <a:buNone/>
            </a:pPr>
            <a:r>
              <a:rPr lang="fr" sz="2400"/>
              <a:t>Exemple dans un pays donné : Mali </a:t>
            </a:r>
            <a:endParaRPr/>
          </a:p>
        </p:txBody>
      </p:sp>
      <p:sp>
        <p:nvSpPr>
          <p:cNvPr id="783" name="Google Shape;783;p57"/>
          <p:cNvSpPr txBox="1"/>
          <p:nvPr>
            <p:ph type="title"/>
          </p:nvPr>
        </p:nvSpPr>
        <p:spPr>
          <a:xfrm>
            <a:off x="-178543" y="859652"/>
            <a:ext cx="11841162" cy="72072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4400"/>
              <a:buFont typeface="Arial Narrow"/>
              <a:buNone/>
            </a:pPr>
            <a:r>
              <a:rPr b="1" i="0" lang="fr" sz="4000" u="none" cap="none" strike="noStrike">
                <a:solidFill>
                  <a:schemeClr val="dk2"/>
                </a:solidFill>
                <a:latin typeface="Arial Narrow"/>
                <a:ea typeface="Arial Narrow"/>
                <a:cs typeface="Arial Narrow"/>
                <a:sym typeface="Arial Narrow"/>
              </a:rPr>
              <a:t>Évaluation simplifiée pour les petits établissements</a:t>
            </a:r>
            <a:br>
              <a:rPr b="1" i="0" lang="fr" sz="4000" u="none" cap="none" strike="noStrike">
                <a:solidFill>
                  <a:schemeClr val="dk2"/>
                </a:solidFill>
                <a:latin typeface="Arial Narrow"/>
                <a:ea typeface="Arial Narrow"/>
                <a:cs typeface="Arial Narrow"/>
                <a:sym typeface="Arial Narrow"/>
              </a:rPr>
            </a:br>
            <a:endParaRPr b="1" i="0" sz="4000" u="none" cap="none" strike="noStrike">
              <a:solidFill>
                <a:schemeClr val="dk2"/>
              </a:solidFill>
              <a:latin typeface="Arial Narrow"/>
              <a:ea typeface="Arial Narrow"/>
              <a:cs typeface="Arial Narrow"/>
              <a:sym typeface="Arial Narrow"/>
            </a:endParaRPr>
          </a:p>
        </p:txBody>
      </p:sp>
      <p:pic>
        <p:nvPicPr>
          <p:cNvPr id="784" name="Google Shape;784;p57"/>
          <p:cNvPicPr preferRelativeResize="0"/>
          <p:nvPr/>
        </p:nvPicPr>
        <p:blipFill rotWithShape="1">
          <a:blip r:embed="rId4">
            <a:alphaModFix/>
          </a:blip>
          <a:srcRect b="0" l="0" r="0" t="0"/>
          <a:stretch/>
        </p:blipFill>
        <p:spPr>
          <a:xfrm>
            <a:off x="10478218" y="5432339"/>
            <a:ext cx="1244969" cy="338480"/>
          </a:xfrm>
          <a:prstGeom prst="rect">
            <a:avLst/>
          </a:prstGeom>
          <a:noFill/>
          <a:ln>
            <a:noFill/>
          </a:ln>
        </p:spPr>
      </p:pic>
      <p:pic>
        <p:nvPicPr>
          <p:cNvPr descr="Résultat de recherche d'images pour &quot;logo Mali&quot;" id="785" name="Google Shape;785;p57"/>
          <p:cNvPicPr preferRelativeResize="0"/>
          <p:nvPr/>
        </p:nvPicPr>
        <p:blipFill rotWithShape="1">
          <a:blip r:embed="rId5">
            <a:alphaModFix/>
          </a:blip>
          <a:srcRect b="0" l="0" r="0" t="0"/>
          <a:stretch/>
        </p:blipFill>
        <p:spPr>
          <a:xfrm>
            <a:off x="10552535" y="2358534"/>
            <a:ext cx="1194436" cy="1181766"/>
          </a:xfrm>
          <a:prstGeom prst="rect">
            <a:avLst/>
          </a:prstGeom>
          <a:noFill/>
          <a:ln>
            <a:noFill/>
          </a:ln>
        </p:spPr>
      </p:pic>
      <p:pic>
        <p:nvPicPr>
          <p:cNvPr id="786" name="Google Shape;786;p57"/>
          <p:cNvPicPr preferRelativeResize="0"/>
          <p:nvPr/>
        </p:nvPicPr>
        <p:blipFill rotWithShape="1">
          <a:blip r:embed="rId6">
            <a:alphaModFix/>
          </a:blip>
          <a:srcRect b="0" l="0" r="0" t="0"/>
          <a:stretch/>
        </p:blipFill>
        <p:spPr>
          <a:xfrm>
            <a:off x="10711685" y="3789317"/>
            <a:ext cx="894963" cy="714128"/>
          </a:xfrm>
          <a:prstGeom prst="rect">
            <a:avLst/>
          </a:prstGeom>
          <a:noFill/>
          <a:ln>
            <a:noFill/>
          </a:ln>
        </p:spPr>
      </p:pic>
      <p:pic>
        <p:nvPicPr>
          <p:cNvPr id="787" name="Google Shape;787;p57"/>
          <p:cNvPicPr preferRelativeResize="0"/>
          <p:nvPr/>
        </p:nvPicPr>
        <p:blipFill rotWithShape="1">
          <a:blip r:embed="rId7">
            <a:alphaModFix/>
          </a:blip>
          <a:srcRect b="0" l="0" r="0" t="0"/>
          <a:stretch/>
        </p:blipFill>
        <p:spPr>
          <a:xfrm>
            <a:off x="10729799" y="4752461"/>
            <a:ext cx="915696" cy="428477"/>
          </a:xfrm>
          <a:prstGeom prst="rect">
            <a:avLst/>
          </a:prstGeom>
          <a:noFill/>
          <a:ln>
            <a:noFill/>
          </a:ln>
        </p:spPr>
      </p:pic>
      <p:sp>
        <p:nvSpPr>
          <p:cNvPr id="788" name="Google Shape;788;p57"/>
          <p:cNvSpPr/>
          <p:nvPr/>
        </p:nvSpPr>
        <p:spPr>
          <a:xfrm>
            <a:off x="546506" y="456119"/>
            <a:ext cx="6632835" cy="334899"/>
          </a:xfrm>
          <a:prstGeom prst="rect">
            <a:avLst/>
          </a:prstGeom>
          <a:noFill/>
          <a:ln>
            <a:noFill/>
          </a:ln>
        </p:spPr>
        <p:txBody>
          <a:bodyPr anchorCtr="0" anchor="ctr" bIns="41450" lIns="82925" spcFirstLastPara="1" rIns="82925" wrap="square" tIns="41450">
            <a:noAutofit/>
          </a:bodyPr>
          <a:lstStyle/>
          <a:p>
            <a:pPr indent="0" lvl="0" marL="0" marR="0" rtl="0" algn="l">
              <a:lnSpc>
                <a:spcPct val="100000"/>
              </a:lnSpc>
              <a:spcBef>
                <a:spcPts val="0"/>
              </a:spcBef>
              <a:spcAft>
                <a:spcPts val="0"/>
              </a:spcAft>
              <a:buClr>
                <a:srgbClr val="000000"/>
              </a:buClr>
              <a:buSzPts val="1632"/>
              <a:buFont typeface="Arial"/>
              <a:buNone/>
            </a:pPr>
            <a:r>
              <a:t/>
            </a:r>
            <a:endParaRPr b="0" i="0" sz="1632" u="none" cap="none" strike="noStrike">
              <a:solidFill>
                <a:schemeClr val="dk1"/>
              </a:solidFill>
              <a:latin typeface="Calibri"/>
              <a:ea typeface="Calibri"/>
              <a:cs typeface="Calibri"/>
              <a:sym typeface="Calibri"/>
            </a:endParaRPr>
          </a:p>
        </p:txBody>
      </p:sp>
      <p:pic>
        <p:nvPicPr>
          <p:cNvPr id="789" name="Google Shape;789;p57"/>
          <p:cNvPicPr preferRelativeResize="0"/>
          <p:nvPr/>
        </p:nvPicPr>
        <p:blipFill rotWithShape="1">
          <a:blip r:embed="rId8">
            <a:alphaModFix/>
          </a:blip>
          <a:srcRect b="0" l="0" r="0" t="0"/>
          <a:stretch/>
        </p:blipFill>
        <p:spPr>
          <a:xfrm>
            <a:off x="464534" y="4017954"/>
            <a:ext cx="4732592" cy="2796318"/>
          </a:xfrm>
          <a:prstGeom prst="rect">
            <a:avLst/>
          </a:prstGeom>
          <a:noFill/>
          <a:ln>
            <a:noFill/>
          </a:ln>
        </p:spPr>
      </p:pic>
      <p:grpSp>
        <p:nvGrpSpPr>
          <p:cNvPr id="790" name="Google Shape;790;p57"/>
          <p:cNvGrpSpPr/>
          <p:nvPr/>
        </p:nvGrpSpPr>
        <p:grpSpPr>
          <a:xfrm>
            <a:off x="10729799" y="59833"/>
            <a:ext cx="1246402" cy="1171184"/>
            <a:chOff x="6769457" y="5116370"/>
            <a:chExt cx="1106024" cy="1171184"/>
          </a:xfrm>
        </p:grpSpPr>
        <p:pic>
          <p:nvPicPr>
            <p:cNvPr descr="Shape&#10;&#10;Description automatically generated with low confidence" id="791" name="Google Shape;791;p57"/>
            <p:cNvPicPr preferRelativeResize="0"/>
            <p:nvPr/>
          </p:nvPicPr>
          <p:blipFill rotWithShape="1">
            <a:blip r:embed="rId9">
              <a:alphaModFix/>
            </a:blip>
            <a:srcRect b="0" l="0" r="0" t="0"/>
            <a:stretch/>
          </p:blipFill>
          <p:spPr>
            <a:xfrm>
              <a:off x="6847514" y="5258958"/>
              <a:ext cx="1027967" cy="935628"/>
            </a:xfrm>
            <a:prstGeom prst="rect">
              <a:avLst/>
            </a:prstGeom>
            <a:noFill/>
            <a:ln>
              <a:noFill/>
            </a:ln>
          </p:spPr>
        </p:pic>
        <p:sp>
          <p:nvSpPr>
            <p:cNvPr id="792" name="Google Shape;792;p57"/>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93" name="Google Shape;793;p5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58"/>
          <p:cNvSpPr txBox="1"/>
          <p:nvPr>
            <p:ph idx="1" type="body"/>
          </p:nvPr>
        </p:nvSpPr>
        <p:spPr>
          <a:xfrm>
            <a:off x="323385" y="1558203"/>
            <a:ext cx="5566241" cy="557728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400"/>
              <a:buFont typeface="Arial"/>
              <a:buChar char="•"/>
            </a:pPr>
            <a:r>
              <a:rPr lang="fr">
                <a:latin typeface="Arial"/>
                <a:ea typeface="Arial"/>
                <a:cs typeface="Arial"/>
                <a:sym typeface="Arial"/>
              </a:rPr>
              <a:t>Inclure un plus grand nombre d’indicateurs</a:t>
            </a:r>
            <a:endParaRPr sz="1800"/>
          </a:p>
          <a:p>
            <a:pPr indent="-342900" lvl="0" marL="342900" rtl="0" algn="l">
              <a:lnSpc>
                <a:spcPct val="90000"/>
              </a:lnSpc>
              <a:spcBef>
                <a:spcPts val="1000"/>
              </a:spcBef>
              <a:spcAft>
                <a:spcPts val="0"/>
              </a:spcAft>
              <a:buClr>
                <a:schemeClr val="dk1"/>
              </a:buClr>
              <a:buSzPts val="2400"/>
              <a:buFont typeface="Arial"/>
              <a:buChar char="•"/>
            </a:pPr>
            <a:r>
              <a:rPr lang="fr">
                <a:latin typeface="Arial"/>
                <a:ea typeface="Arial"/>
                <a:cs typeface="Arial"/>
                <a:sym typeface="Arial"/>
              </a:rPr>
              <a:t>Mettre en œuvre le processus WASH FIT d’abord dans un service ou une unité avant d’évaluer l’établissement dans son ensemble</a:t>
            </a:r>
            <a:endParaRPr sz="1800"/>
          </a:p>
          <a:p>
            <a:pPr indent="0" lvl="1" marL="370482" rtl="0" algn="l">
              <a:lnSpc>
                <a:spcPct val="90000"/>
              </a:lnSpc>
              <a:spcBef>
                <a:spcPts val="500"/>
              </a:spcBef>
              <a:spcAft>
                <a:spcPts val="0"/>
              </a:spcAft>
              <a:buClr>
                <a:srgbClr val="0076AA"/>
              </a:buClr>
              <a:buSzPts val="2400"/>
              <a:buNone/>
            </a:pPr>
            <a:r>
              <a:rPr lang="fr">
                <a:solidFill>
                  <a:srgbClr val="0076AA"/>
                </a:solidFill>
                <a:latin typeface="Arial"/>
                <a:ea typeface="Arial"/>
                <a:cs typeface="Arial"/>
                <a:sym typeface="Arial"/>
              </a:rPr>
              <a:t>🡪 Choisir une unité aux besoins évidents + au personnel motivé </a:t>
            </a:r>
            <a:endParaRPr sz="1800"/>
          </a:p>
          <a:p>
            <a:pPr indent="-342900" lvl="0" marL="342900" rtl="0" algn="l">
              <a:lnSpc>
                <a:spcPct val="90000"/>
              </a:lnSpc>
              <a:spcBef>
                <a:spcPts val="1000"/>
              </a:spcBef>
              <a:spcAft>
                <a:spcPts val="0"/>
              </a:spcAft>
              <a:buClr>
                <a:schemeClr val="dk1"/>
              </a:buClr>
              <a:buSzPts val="2400"/>
              <a:buFont typeface="Arial"/>
              <a:buChar char="•"/>
            </a:pPr>
            <a:r>
              <a:rPr lang="fr">
                <a:latin typeface="Arial"/>
                <a:ea typeface="Arial"/>
                <a:cs typeface="Arial"/>
                <a:sym typeface="Arial"/>
              </a:rPr>
              <a:t>Évaluer plusieurs fois certains indicateurs (p. ex., une fois par service) et établir une moyenne pour chacun </a:t>
            </a:r>
            <a:endParaRPr sz="1800"/>
          </a:p>
          <a:p>
            <a:pPr indent="0" lvl="1" marL="370482" rtl="0" algn="l">
              <a:lnSpc>
                <a:spcPct val="90000"/>
              </a:lnSpc>
              <a:spcBef>
                <a:spcPts val="500"/>
              </a:spcBef>
              <a:spcAft>
                <a:spcPts val="0"/>
              </a:spcAft>
              <a:buClr>
                <a:srgbClr val="0076AA"/>
              </a:buClr>
              <a:buSzPts val="2400"/>
              <a:buNone/>
            </a:pPr>
            <a:r>
              <a:rPr lang="fr">
                <a:solidFill>
                  <a:srgbClr val="0076AA"/>
                </a:solidFill>
                <a:latin typeface="Arial"/>
                <a:ea typeface="Arial"/>
                <a:cs typeface="Arial"/>
                <a:sym typeface="Arial"/>
              </a:rPr>
              <a:t>🡪 Permet de repérer les services aux performances médiocres et de mieux répartir les ressources </a:t>
            </a:r>
            <a:endParaRPr sz="1800"/>
          </a:p>
          <a:p>
            <a:pPr indent="-310976" lvl="0" marL="310976" rtl="0" algn="l">
              <a:lnSpc>
                <a:spcPct val="90000"/>
              </a:lnSpc>
              <a:spcBef>
                <a:spcPts val="1000"/>
              </a:spcBef>
              <a:spcAft>
                <a:spcPts val="0"/>
              </a:spcAft>
              <a:buClr>
                <a:schemeClr val="dk1"/>
              </a:buClr>
              <a:buSzPts val="2400"/>
              <a:buNone/>
            </a:pPr>
            <a:r>
              <a:t/>
            </a:r>
            <a:endParaRPr>
              <a:latin typeface="Arial"/>
              <a:ea typeface="Arial"/>
              <a:cs typeface="Arial"/>
              <a:sym typeface="Arial"/>
            </a:endParaRPr>
          </a:p>
        </p:txBody>
      </p:sp>
      <p:sp>
        <p:nvSpPr>
          <p:cNvPr id="800" name="Google Shape;800;p5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solidFill>
                  <a:srgbClr val="000000"/>
                </a:solidFill>
              </a:rPr>
              <a:t>‹#›</a:t>
            </a:fld>
            <a:endParaRPr sz="900">
              <a:solidFill>
                <a:srgbClr val="000000"/>
              </a:solidFill>
            </a:endParaRPr>
          </a:p>
        </p:txBody>
      </p:sp>
      <p:sp>
        <p:nvSpPr>
          <p:cNvPr id="801" name="Google Shape;801;p58"/>
          <p:cNvSpPr txBox="1"/>
          <p:nvPr>
            <p:ph type="title"/>
          </p:nvPr>
        </p:nvSpPr>
        <p:spPr>
          <a:xfrm>
            <a:off x="838199" y="365125"/>
            <a:ext cx="1051560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4400"/>
              <a:buFont typeface="Arial Narrow"/>
              <a:buNone/>
            </a:pPr>
            <a:r>
              <a:rPr b="1" i="0" lang="fr" sz="4000" u="none" cap="none" strike="noStrike">
                <a:solidFill>
                  <a:srgbClr val="00B0F0"/>
                </a:solidFill>
                <a:latin typeface="Arial Narrow"/>
                <a:ea typeface="Arial Narrow"/>
                <a:cs typeface="Arial Narrow"/>
                <a:sym typeface="Arial Narrow"/>
              </a:rPr>
              <a:t>Hôpitaux et grands établissements </a:t>
            </a:r>
            <a:endParaRPr b="0" i="0" sz="1200" u="none" cap="none" strike="noStrike">
              <a:solidFill>
                <a:srgbClr val="000000"/>
              </a:solidFill>
              <a:latin typeface="Arial"/>
              <a:ea typeface="Arial"/>
              <a:cs typeface="Arial"/>
              <a:sym typeface="Arial"/>
            </a:endParaRPr>
          </a:p>
        </p:txBody>
      </p:sp>
      <p:pic>
        <p:nvPicPr>
          <p:cNvPr descr="A picture containing text, person&#10;&#10;Description automatically generated" id="802" name="Google Shape;802;p58"/>
          <p:cNvPicPr preferRelativeResize="0"/>
          <p:nvPr/>
        </p:nvPicPr>
        <p:blipFill rotWithShape="1">
          <a:blip r:embed="rId3">
            <a:alphaModFix/>
          </a:blip>
          <a:srcRect b="0" l="0" r="0" t="0"/>
          <a:stretch/>
        </p:blipFill>
        <p:spPr>
          <a:xfrm>
            <a:off x="6728404" y="2276209"/>
            <a:ext cx="5039850" cy="3363552"/>
          </a:xfrm>
          <a:prstGeom prst="rect">
            <a:avLst/>
          </a:prstGeom>
          <a:noFill/>
          <a:ln>
            <a:noFill/>
          </a:ln>
        </p:spPr>
      </p:pic>
      <p:sp>
        <p:nvSpPr>
          <p:cNvPr id="803" name="Google Shape;803;p58"/>
          <p:cNvSpPr txBox="1"/>
          <p:nvPr/>
        </p:nvSpPr>
        <p:spPr>
          <a:xfrm>
            <a:off x="6828765" y="5867361"/>
            <a:ext cx="5181098"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fr" sz="1800" u="none" cap="none" strike="noStrike">
                <a:solidFill>
                  <a:schemeClr val="lt1"/>
                </a:solidFill>
                <a:latin typeface="Arial"/>
                <a:ea typeface="Arial"/>
                <a:cs typeface="Arial"/>
                <a:sym typeface="Arial"/>
              </a:rPr>
              <a:t>Les maternités sont souvent mal desservies : y mettre en place le processus WASH FIT en priorité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59"/>
          <p:cNvSpPr txBox="1"/>
          <p:nvPr>
            <p:ph idx="1" type="body"/>
          </p:nvPr>
        </p:nvSpPr>
        <p:spPr>
          <a:xfrm>
            <a:off x="363034" y="1917088"/>
            <a:ext cx="5732965" cy="557728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09164D"/>
              </a:buClr>
              <a:buSzPts val="2200"/>
              <a:buFont typeface="Arial"/>
              <a:buChar char="•"/>
            </a:pPr>
            <a:r>
              <a:rPr b="0" lang="fr">
                <a:solidFill>
                  <a:srgbClr val="09164D"/>
                </a:solidFill>
                <a:latin typeface="Arial"/>
                <a:ea typeface="Arial"/>
                <a:cs typeface="Arial"/>
                <a:sym typeface="Arial"/>
              </a:rPr>
              <a:t>Prêter une attention particulière aux salles d’accouchement, au service de soins néonatals et aux salles de soins postnatals</a:t>
            </a:r>
            <a:endParaRPr sz="1800"/>
          </a:p>
          <a:p>
            <a:pPr indent="-342900" lvl="0" marL="342900" rtl="0" algn="l">
              <a:lnSpc>
                <a:spcPct val="100000"/>
              </a:lnSpc>
              <a:spcBef>
                <a:spcPts val="0"/>
              </a:spcBef>
              <a:spcAft>
                <a:spcPts val="0"/>
              </a:spcAft>
              <a:buClr>
                <a:srgbClr val="09164D"/>
              </a:buClr>
              <a:buSzPts val="2200"/>
              <a:buFont typeface="Arial"/>
              <a:buChar char="•"/>
            </a:pPr>
            <a:r>
              <a:rPr b="0" lang="fr">
                <a:solidFill>
                  <a:srgbClr val="09164D"/>
                </a:solidFill>
                <a:latin typeface="Arial"/>
                <a:ea typeface="Arial"/>
                <a:cs typeface="Arial"/>
                <a:sym typeface="Arial"/>
              </a:rPr>
              <a:t>S’assurer de l’existence d’infrastructures et installations réservées aux femmes (p. ex., toilettes, gestion de l’hygiène menstruelle) </a:t>
            </a:r>
            <a:endParaRPr sz="1800"/>
          </a:p>
          <a:p>
            <a:pPr indent="-342900" lvl="0" marL="342900" rtl="0" algn="l">
              <a:lnSpc>
                <a:spcPct val="100000"/>
              </a:lnSpc>
              <a:spcBef>
                <a:spcPts val="0"/>
              </a:spcBef>
              <a:spcAft>
                <a:spcPts val="0"/>
              </a:spcAft>
              <a:buClr>
                <a:srgbClr val="09164D"/>
              </a:buClr>
              <a:buSzPts val="2200"/>
              <a:buFont typeface="Arial"/>
              <a:buChar char="•"/>
            </a:pPr>
            <a:r>
              <a:rPr b="0" lang="fr">
                <a:solidFill>
                  <a:srgbClr val="09164D"/>
                </a:solidFill>
                <a:latin typeface="Arial"/>
                <a:ea typeface="Arial"/>
                <a:cs typeface="Arial"/>
                <a:sym typeface="Arial"/>
              </a:rPr>
              <a:t>Vérifier l’accessibilité des services </a:t>
            </a:r>
            <a:endParaRPr b="0">
              <a:solidFill>
                <a:srgbClr val="09164D"/>
              </a:solidFill>
              <a:latin typeface="Arial"/>
              <a:ea typeface="Arial"/>
              <a:cs typeface="Arial"/>
              <a:sym typeface="Arial"/>
            </a:endParaRPr>
          </a:p>
          <a:p>
            <a:pPr indent="-342900" lvl="0" marL="342900" rtl="0" algn="l">
              <a:lnSpc>
                <a:spcPct val="100000"/>
              </a:lnSpc>
              <a:spcBef>
                <a:spcPts val="0"/>
              </a:spcBef>
              <a:spcAft>
                <a:spcPts val="0"/>
              </a:spcAft>
              <a:buClr>
                <a:srgbClr val="09164D"/>
              </a:buClr>
              <a:buSzPts val="2200"/>
              <a:buFont typeface="Arial"/>
              <a:buChar char="•"/>
            </a:pPr>
            <a:r>
              <a:rPr b="0" lang="fr">
                <a:solidFill>
                  <a:srgbClr val="09164D"/>
                </a:solidFill>
                <a:latin typeface="Arial"/>
                <a:ea typeface="Arial"/>
                <a:cs typeface="Arial"/>
                <a:sym typeface="Arial"/>
              </a:rPr>
              <a:t>Discuter avec les agents de santé et la direction de l’établissement afin de comprendre et de remettre en cause les attitudes néfastes et discriminatoires contre certains groupes</a:t>
            </a:r>
            <a:endParaRPr sz="1800"/>
          </a:p>
          <a:p>
            <a:pPr indent="-342900" lvl="0" marL="342900" rtl="0" algn="l">
              <a:lnSpc>
                <a:spcPct val="100000"/>
              </a:lnSpc>
              <a:spcBef>
                <a:spcPts val="0"/>
              </a:spcBef>
              <a:spcAft>
                <a:spcPts val="0"/>
              </a:spcAft>
              <a:buClr>
                <a:srgbClr val="09164D"/>
              </a:buClr>
              <a:buSzPts val="2200"/>
              <a:buFont typeface="Arial"/>
              <a:buChar char="•"/>
            </a:pPr>
            <a:r>
              <a:rPr b="0" lang="fr">
                <a:solidFill>
                  <a:srgbClr val="09164D"/>
                </a:solidFill>
                <a:latin typeface="Arial"/>
                <a:ea typeface="Arial"/>
                <a:cs typeface="Arial"/>
                <a:sym typeface="Arial"/>
              </a:rPr>
              <a:t>Reconnaître que certains membres du personnel peuvent ne pas oser mettre en avant les problèmes en raison d’un déséquilibre de pouvoir</a:t>
            </a:r>
            <a:endParaRPr b="0">
              <a:solidFill>
                <a:srgbClr val="09164D"/>
              </a:solidFill>
            </a:endParaRPr>
          </a:p>
        </p:txBody>
      </p:sp>
      <p:sp>
        <p:nvSpPr>
          <p:cNvPr id="812" name="Google Shape;812;p59"/>
          <p:cNvSpPr txBox="1"/>
          <p:nvPr>
            <p:ph type="title"/>
          </p:nvPr>
        </p:nvSpPr>
        <p:spPr>
          <a:xfrm>
            <a:off x="676431" y="284793"/>
            <a:ext cx="1051560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4400"/>
              <a:buFont typeface="Arial Narrow"/>
              <a:buNone/>
            </a:pPr>
            <a:r>
              <a:rPr b="1" i="0" lang="fr" sz="4000" u="none" cap="none" strike="noStrike">
                <a:solidFill>
                  <a:srgbClr val="00B0F0"/>
                </a:solidFill>
                <a:latin typeface="Arial Narrow"/>
                <a:ea typeface="Arial Narrow"/>
                <a:cs typeface="Arial Narrow"/>
                <a:sym typeface="Arial Narrow"/>
              </a:rPr>
              <a:t>Évaluer l’égalité des genres et l’intégration des personnes handicapées</a:t>
            </a:r>
            <a:endParaRPr b="0" i="0" sz="1200" u="none" cap="none" strike="noStrike">
              <a:solidFill>
                <a:srgbClr val="000000"/>
              </a:solidFill>
              <a:latin typeface="Arial"/>
              <a:ea typeface="Arial"/>
              <a:cs typeface="Arial"/>
              <a:sym typeface="Arial"/>
            </a:endParaRPr>
          </a:p>
        </p:txBody>
      </p:sp>
      <p:pic>
        <p:nvPicPr>
          <p:cNvPr descr="(c) WHO/Sebastian Liste&#10;" id="813" name="Google Shape;813;p59"/>
          <p:cNvPicPr preferRelativeResize="0"/>
          <p:nvPr/>
        </p:nvPicPr>
        <p:blipFill rotWithShape="1">
          <a:blip r:embed="rId3">
            <a:alphaModFix/>
          </a:blip>
          <a:srcRect b="0" l="0" r="0" t="0"/>
          <a:stretch/>
        </p:blipFill>
        <p:spPr>
          <a:xfrm>
            <a:off x="7481929" y="3871033"/>
            <a:ext cx="4281609" cy="2854406"/>
          </a:xfrm>
          <a:prstGeom prst="rect">
            <a:avLst/>
          </a:prstGeom>
          <a:noFill/>
          <a:ln>
            <a:noFill/>
          </a:ln>
        </p:spPr>
      </p:pic>
      <p:sp>
        <p:nvSpPr>
          <p:cNvPr id="814" name="Google Shape;814;p59"/>
          <p:cNvSpPr txBox="1"/>
          <p:nvPr/>
        </p:nvSpPr>
        <p:spPr>
          <a:xfrm rot="-5400000">
            <a:off x="10758844" y="5722757"/>
            <a:ext cx="2311009"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chemeClr val="lt1"/>
                </a:solidFill>
                <a:latin typeface="Arial"/>
                <a:ea typeface="Arial"/>
                <a:cs typeface="Arial"/>
                <a:sym typeface="Arial"/>
              </a:rPr>
              <a:t>© OMS/Sebastian Liste</a:t>
            </a:r>
            <a:endParaRPr b="0" i="0" sz="1200" u="none" cap="none" strike="noStrike">
              <a:solidFill>
                <a:schemeClr val="lt1"/>
              </a:solidFill>
              <a:latin typeface="Arial"/>
              <a:ea typeface="Arial"/>
              <a:cs typeface="Arial"/>
              <a:sym typeface="Arial"/>
            </a:endParaRPr>
          </a:p>
        </p:txBody>
      </p:sp>
      <p:pic>
        <p:nvPicPr>
          <p:cNvPr id="815" name="Google Shape;815;p59"/>
          <p:cNvPicPr preferRelativeResize="0"/>
          <p:nvPr/>
        </p:nvPicPr>
        <p:blipFill rotWithShape="1">
          <a:blip r:embed="rId4">
            <a:alphaModFix/>
          </a:blip>
          <a:srcRect b="0" l="0" r="0" t="0"/>
          <a:stretch/>
        </p:blipFill>
        <p:spPr>
          <a:xfrm>
            <a:off x="9588336" y="1404529"/>
            <a:ext cx="2175202" cy="2175202"/>
          </a:xfrm>
          <a:prstGeom prst="rect">
            <a:avLst/>
          </a:prstGeom>
          <a:noFill/>
          <a:ln>
            <a:noFill/>
          </a:ln>
        </p:spPr>
      </p:pic>
      <p:sp>
        <p:nvSpPr>
          <p:cNvPr id="816" name="Google Shape;816;p5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838200" y="129845"/>
            <a:ext cx="10515600" cy="94965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000"/>
              <a:t>Activités destinées à briser la glace : « Juste une minute »</a:t>
            </a:r>
            <a:endParaRPr sz="4000"/>
          </a:p>
        </p:txBody>
      </p:sp>
      <p:sp>
        <p:nvSpPr>
          <p:cNvPr id="206" name="Google Shape;206;p24"/>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solidFill>
                  <a:srgbClr val="000000"/>
                </a:solidFill>
              </a:rPr>
              <a:t>‹#›</a:t>
            </a:fld>
            <a:endParaRPr sz="900">
              <a:solidFill>
                <a:srgbClr val="000000"/>
              </a:solidFill>
            </a:endParaRPr>
          </a:p>
        </p:txBody>
      </p:sp>
      <p:sp>
        <p:nvSpPr>
          <p:cNvPr id="207" name="Google Shape;207;p24"/>
          <p:cNvSpPr txBox="1"/>
          <p:nvPr>
            <p:ph idx="1" type="body"/>
          </p:nvPr>
        </p:nvSpPr>
        <p:spPr>
          <a:xfrm>
            <a:off x="625831" y="1276649"/>
            <a:ext cx="10515600" cy="365125"/>
          </a:xfrm>
          <a:prstGeom prst="rect">
            <a:avLst/>
          </a:prstGeom>
          <a:solidFill>
            <a:schemeClr val="dk1"/>
          </a:solidFill>
          <a:ln>
            <a:noFill/>
          </a:ln>
        </p:spPr>
        <p:txBody>
          <a:bodyPr anchorCtr="0" anchor="t" bIns="45700" lIns="91425" spcFirstLastPara="1" rIns="91425" wrap="square" tIns="45700">
            <a:normAutofit/>
          </a:bodyPr>
          <a:lstStyle/>
          <a:p>
            <a:pPr indent="-310976" lvl="0" marL="310976" rtl="0" algn="l">
              <a:lnSpc>
                <a:spcPct val="90000"/>
              </a:lnSpc>
              <a:spcBef>
                <a:spcPts val="0"/>
              </a:spcBef>
              <a:spcAft>
                <a:spcPts val="0"/>
              </a:spcAft>
              <a:buClr>
                <a:schemeClr val="lt1"/>
              </a:buClr>
              <a:buSzPts val="1800"/>
              <a:buNone/>
            </a:pPr>
            <a:r>
              <a:rPr lang="fr"/>
              <a:t>Tournez-vous vers votre voisin ou voisine.</a:t>
            </a:r>
            <a:endParaRPr sz="1600"/>
          </a:p>
        </p:txBody>
      </p:sp>
      <p:grpSp>
        <p:nvGrpSpPr>
          <p:cNvPr id="208" name="Google Shape;208;p24"/>
          <p:cNvGrpSpPr/>
          <p:nvPr/>
        </p:nvGrpSpPr>
        <p:grpSpPr>
          <a:xfrm>
            <a:off x="10625364" y="3297438"/>
            <a:ext cx="1458601" cy="1673592"/>
            <a:chOff x="10513379" y="275913"/>
            <a:chExt cx="1458677" cy="1673679"/>
          </a:xfrm>
        </p:grpSpPr>
        <p:pic>
          <p:nvPicPr>
            <p:cNvPr id="209" name="Google Shape;209;p24"/>
            <p:cNvPicPr preferRelativeResize="0"/>
            <p:nvPr/>
          </p:nvPicPr>
          <p:blipFill rotWithShape="1">
            <a:blip r:embed="rId3">
              <a:alphaModFix/>
            </a:blip>
            <a:srcRect b="0" l="0" r="0" t="0"/>
            <a:stretch/>
          </p:blipFill>
          <p:spPr>
            <a:xfrm>
              <a:off x="10727487" y="275913"/>
              <a:ext cx="1030462" cy="1030462"/>
            </a:xfrm>
            <a:prstGeom prst="rect">
              <a:avLst/>
            </a:prstGeom>
            <a:noFill/>
            <a:ln>
              <a:noFill/>
            </a:ln>
          </p:spPr>
        </p:pic>
        <p:sp>
          <p:nvSpPr>
            <p:cNvPr id="210" name="Google Shape;210;p24"/>
            <p:cNvSpPr txBox="1"/>
            <p:nvPr/>
          </p:nvSpPr>
          <p:spPr>
            <a:xfrm>
              <a:off x="10513379" y="139658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400"/>
                <a:buFont typeface="Arial"/>
                <a:buNone/>
              </a:pPr>
              <a:r>
                <a:rPr b="0" i="0" lang="fr" sz="2400" u="none" cap="none" strike="noStrike">
                  <a:solidFill>
                    <a:srgbClr val="002060"/>
                  </a:solidFill>
                  <a:latin typeface="Arial"/>
                  <a:ea typeface="Arial"/>
                  <a:cs typeface="Arial"/>
                  <a:sym typeface="Arial"/>
                </a:rPr>
                <a:t>3-5 min</a:t>
              </a:r>
              <a:endParaRPr b="0" i="0" sz="1200" u="none" cap="none" strike="noStrike">
                <a:solidFill>
                  <a:srgbClr val="000000"/>
                </a:solidFill>
                <a:latin typeface="Arial"/>
                <a:ea typeface="Arial"/>
                <a:cs typeface="Arial"/>
                <a:sym typeface="Arial"/>
              </a:endParaRPr>
            </a:p>
          </p:txBody>
        </p:sp>
      </p:grpSp>
      <p:grpSp>
        <p:nvGrpSpPr>
          <p:cNvPr id="211" name="Google Shape;211;p24"/>
          <p:cNvGrpSpPr/>
          <p:nvPr/>
        </p:nvGrpSpPr>
        <p:grpSpPr>
          <a:xfrm>
            <a:off x="10783909" y="1924661"/>
            <a:ext cx="1161098" cy="1171184"/>
            <a:chOff x="9555224" y="5116370"/>
            <a:chExt cx="1161098" cy="1171184"/>
          </a:xfrm>
        </p:grpSpPr>
        <p:pic>
          <p:nvPicPr>
            <p:cNvPr descr="Shape&#10;&#10;Description automatically generated with low confidence" id="212" name="Google Shape;212;p24"/>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213" name="Google Shape;213;p24"/>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sp>
        <p:nvSpPr>
          <p:cNvPr id="214" name="Google Shape;214;p24"/>
          <p:cNvSpPr txBox="1"/>
          <p:nvPr/>
        </p:nvSpPr>
        <p:spPr>
          <a:xfrm>
            <a:off x="625831" y="1834509"/>
            <a:ext cx="10069551" cy="4093388"/>
          </a:xfrm>
          <a:prstGeom prst="rect">
            <a:avLst/>
          </a:prstGeom>
          <a:noFill/>
          <a:ln>
            <a:noFill/>
          </a:ln>
        </p:spPr>
        <p:txBody>
          <a:bodyPr anchorCtr="0" anchor="t" bIns="45700" lIns="91425" spcFirstLastPara="1" rIns="91425" wrap="square" tIns="45700">
            <a:spAutoFit/>
          </a:bodyPr>
          <a:lstStyle/>
          <a:p>
            <a:pPr indent="-310976" lvl="0" marL="310976" marR="0" rtl="0" algn="l">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a:ea typeface="Arial"/>
                <a:cs typeface="Arial"/>
                <a:sym typeface="Arial"/>
              </a:rPr>
              <a:t>L’un d’entre vous doit expliquer le point suivant à l’autre, pendant </a:t>
            </a:r>
            <a:r>
              <a:rPr b="0" i="0" lang="fr" sz="2000" u="sng" cap="none" strike="noStrike">
                <a:solidFill>
                  <a:schemeClr val="dk1"/>
                </a:solidFill>
                <a:latin typeface="Arial"/>
                <a:ea typeface="Arial"/>
                <a:cs typeface="Arial"/>
                <a:sym typeface="Arial"/>
              </a:rPr>
              <a:t>une minute :</a:t>
            </a:r>
            <a:endParaRPr b="0" i="0" sz="12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000000"/>
              </a:buClr>
              <a:buSzPts val="2000"/>
              <a:buFont typeface="Arial"/>
              <a:buNone/>
            </a:pPr>
            <a:r>
              <a:t/>
            </a:r>
            <a:endParaRPr b="0" i="0" sz="2000" u="sng" cap="none" strike="noStrike">
              <a:solidFill>
                <a:srgbClr val="D4B01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D4B01A"/>
                </a:solidFill>
                <a:latin typeface="Arial"/>
                <a:ea typeface="Arial"/>
                <a:cs typeface="Arial"/>
                <a:sym typeface="Arial"/>
              </a:rPr>
              <a:t>Pourquoi des services WASH adéquats sont-ils importants dans les établissements de santé ?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a:ea typeface="Arial"/>
                <a:cs typeface="Arial"/>
                <a:sym typeface="Arial"/>
              </a:rPr>
              <a:t>Essayez de NE PAS :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59147" lvl="0" marL="259147" marR="0" rtl="0" algn="l">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a:ea typeface="Arial"/>
                <a:cs typeface="Arial"/>
                <a:sym typeface="Arial"/>
              </a:rPr>
              <a:t>Hésiter (euh… hum… alors…)</a:t>
            </a:r>
            <a:endParaRPr b="0" i="0" sz="1200" u="none" cap="none" strike="noStrike">
              <a:solidFill>
                <a:srgbClr val="000000"/>
              </a:solidFill>
              <a:latin typeface="Arial"/>
              <a:ea typeface="Arial"/>
              <a:cs typeface="Arial"/>
              <a:sym typeface="Arial"/>
            </a:endParaRPr>
          </a:p>
          <a:p>
            <a:pPr indent="-259147" lvl="0" marL="259147" marR="0" rtl="0" algn="l">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a:ea typeface="Arial"/>
                <a:cs typeface="Arial"/>
                <a:sym typeface="Arial"/>
              </a:rPr>
              <a:t>Dévier du sujet (discutez uniquement de la question posée) </a:t>
            </a:r>
            <a:endParaRPr b="0" i="0" sz="1200" u="none" cap="none" strike="noStrike">
              <a:solidFill>
                <a:srgbClr val="000000"/>
              </a:solidFill>
              <a:latin typeface="Arial"/>
              <a:ea typeface="Arial"/>
              <a:cs typeface="Arial"/>
              <a:sym typeface="Arial"/>
            </a:endParaRPr>
          </a:p>
          <a:p>
            <a:pPr indent="-259147" lvl="0" marL="259147" marR="0" rtl="0" algn="l">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a:ea typeface="Arial"/>
                <a:cs typeface="Arial"/>
                <a:sym typeface="Arial"/>
              </a:rPr>
              <a:t>Vous répéter/réutiliser des mots que vous avez déjà employés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a:ea typeface="Arial"/>
                <a:cs typeface="Arial"/>
                <a:sym typeface="Arial"/>
              </a:rPr>
              <a:t>Si vous hésitez, déviez du sujet ou vous répétez, passez le relais à votre partenaire qui devra à son tour répondre à la question.</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60"/>
          <p:cNvSpPr txBox="1"/>
          <p:nvPr>
            <p:ph idx="1" type="body"/>
          </p:nvPr>
        </p:nvSpPr>
        <p:spPr>
          <a:xfrm>
            <a:off x="839788" y="1483111"/>
            <a:ext cx="5076825" cy="2101827"/>
          </a:xfrm>
          <a:prstGeom prst="rect">
            <a:avLst/>
          </a:prstGeom>
          <a:noFill/>
          <a:ln>
            <a:noFill/>
          </a:ln>
        </p:spPr>
        <p:txBody>
          <a:bodyPr anchorCtr="0" anchor="t" bIns="45700" lIns="91425" spcFirstLastPara="1" rIns="91425" wrap="square" tIns="45700">
            <a:normAutofit/>
          </a:bodyPr>
          <a:lstStyle/>
          <a:p>
            <a:pPr indent="-310976" lvl="0" marL="310976" rtl="0" algn="l">
              <a:lnSpc>
                <a:spcPct val="90000"/>
              </a:lnSpc>
              <a:spcBef>
                <a:spcPts val="0"/>
              </a:spcBef>
              <a:spcAft>
                <a:spcPts val="0"/>
              </a:spcAft>
              <a:buClr>
                <a:srgbClr val="09164D"/>
              </a:buClr>
              <a:buSzPts val="2000"/>
              <a:buFont typeface="Arial"/>
              <a:buChar char="•"/>
            </a:pPr>
            <a:r>
              <a:rPr lang="fr" sz="1800">
                <a:solidFill>
                  <a:srgbClr val="09164D"/>
                </a:solidFill>
                <a:latin typeface="Arial"/>
                <a:ea typeface="Arial"/>
                <a:cs typeface="Arial"/>
                <a:sym typeface="Arial"/>
              </a:rPr>
              <a:t>Peut être calculée pour l’établissement entier, par service ou par domaine </a:t>
            </a:r>
            <a:r>
              <a:rPr lang="fr" sz="1800">
                <a:solidFill>
                  <a:srgbClr val="FF00FF"/>
                </a:solidFill>
                <a:latin typeface="Arial"/>
                <a:ea typeface="Arial"/>
                <a:cs typeface="Arial"/>
                <a:sym typeface="Arial"/>
              </a:rPr>
              <a:t> </a:t>
            </a:r>
            <a:endParaRPr sz="1800"/>
          </a:p>
          <a:p>
            <a:pPr indent="-310976" lvl="0" marL="310976" rtl="0" algn="l">
              <a:lnSpc>
                <a:spcPct val="90000"/>
              </a:lnSpc>
              <a:spcBef>
                <a:spcPts val="1000"/>
              </a:spcBef>
              <a:spcAft>
                <a:spcPts val="0"/>
              </a:spcAft>
              <a:buClr>
                <a:srgbClr val="09164D"/>
              </a:buClr>
              <a:buSzPts val="2000"/>
              <a:buFont typeface="Arial"/>
              <a:buChar char="•"/>
            </a:pPr>
            <a:r>
              <a:rPr lang="fr" sz="1800">
                <a:solidFill>
                  <a:srgbClr val="09164D"/>
                </a:solidFill>
                <a:latin typeface="Arial"/>
                <a:ea typeface="Arial"/>
                <a:cs typeface="Arial"/>
                <a:sym typeface="Arial"/>
              </a:rPr>
              <a:t>Permet d’évaluer les progrès au fil du temps</a:t>
            </a:r>
            <a:endParaRPr sz="1800"/>
          </a:p>
          <a:p>
            <a:pPr indent="-310976" lvl="0" marL="310976" rtl="0" algn="l">
              <a:lnSpc>
                <a:spcPct val="90000"/>
              </a:lnSpc>
              <a:spcBef>
                <a:spcPts val="1000"/>
              </a:spcBef>
              <a:spcAft>
                <a:spcPts val="0"/>
              </a:spcAft>
              <a:buClr>
                <a:srgbClr val="09164D"/>
              </a:buClr>
              <a:buSzPts val="2000"/>
              <a:buFont typeface="Arial"/>
              <a:buChar char="•"/>
            </a:pPr>
            <a:r>
              <a:rPr lang="fr" sz="1800">
                <a:solidFill>
                  <a:srgbClr val="09164D"/>
                </a:solidFill>
                <a:latin typeface="Arial"/>
                <a:ea typeface="Arial"/>
                <a:cs typeface="Arial"/>
                <a:sym typeface="Arial"/>
              </a:rPr>
              <a:t>Permet de comparer les établissements entre eux</a:t>
            </a:r>
            <a:endParaRPr sz="1800"/>
          </a:p>
          <a:p>
            <a:pPr indent="0" lvl="0" marL="0" rtl="0" algn="l">
              <a:lnSpc>
                <a:spcPct val="90000"/>
              </a:lnSpc>
              <a:spcBef>
                <a:spcPts val="1000"/>
              </a:spcBef>
              <a:spcAft>
                <a:spcPts val="0"/>
              </a:spcAft>
              <a:buClr>
                <a:schemeClr val="dk1"/>
              </a:buClr>
              <a:buSzPts val="2000"/>
              <a:buNone/>
            </a:pPr>
            <a:r>
              <a:t/>
            </a:r>
            <a:endParaRPr sz="1800"/>
          </a:p>
        </p:txBody>
      </p:sp>
      <p:sp>
        <p:nvSpPr>
          <p:cNvPr id="825" name="Google Shape;825;p60"/>
          <p:cNvSpPr txBox="1"/>
          <p:nvPr>
            <p:ph idx="2" type="body"/>
          </p:nvPr>
        </p:nvSpPr>
        <p:spPr>
          <a:xfrm>
            <a:off x="446049" y="4498629"/>
            <a:ext cx="11385395" cy="180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t/>
            </a:r>
            <a:endParaRPr b="0" sz="1800">
              <a:latin typeface="Arial"/>
              <a:ea typeface="Arial"/>
              <a:cs typeface="Arial"/>
              <a:sym typeface="Arial"/>
            </a:endParaRPr>
          </a:p>
          <a:p>
            <a:pPr indent="0" lvl="0" marL="0" rtl="0" algn="l">
              <a:lnSpc>
                <a:spcPct val="90000"/>
              </a:lnSpc>
              <a:spcBef>
                <a:spcPts val="1000"/>
              </a:spcBef>
              <a:spcAft>
                <a:spcPts val="0"/>
              </a:spcAft>
              <a:buClr>
                <a:schemeClr val="lt1"/>
              </a:buClr>
              <a:buSzPts val="2000"/>
              <a:buNone/>
            </a:pPr>
            <a:r>
              <a:rPr b="0" lang="fr" sz="1800">
                <a:latin typeface="Arial"/>
                <a:ea typeface="Arial"/>
                <a:cs typeface="Arial"/>
                <a:sym typeface="Arial"/>
              </a:rPr>
              <a:t>&gt; 75 % 		Bien 		L’établissement a de bonnes pratiques, mais doit continuer à s’améliorer 				pour répondre aux exigences minimales</a:t>
            </a:r>
            <a:endParaRPr sz="1100"/>
          </a:p>
          <a:p>
            <a:pPr indent="0" lvl="0" marL="0" rtl="0" algn="l">
              <a:lnSpc>
                <a:spcPct val="90000"/>
              </a:lnSpc>
              <a:spcBef>
                <a:spcPts val="1000"/>
              </a:spcBef>
              <a:spcAft>
                <a:spcPts val="0"/>
              </a:spcAft>
              <a:buClr>
                <a:schemeClr val="lt1"/>
              </a:buClr>
              <a:buSzPts val="2000"/>
              <a:buNone/>
            </a:pPr>
            <a:r>
              <a:rPr b="0" lang="fr" sz="1800">
                <a:latin typeface="Arial"/>
                <a:ea typeface="Arial"/>
                <a:cs typeface="Arial"/>
                <a:sym typeface="Arial"/>
              </a:rPr>
              <a:t>67-75 %		Moyen 		Des efforts supplémentaires et un entretien continu sont nécessaires </a:t>
            </a:r>
            <a:endParaRPr sz="1100"/>
          </a:p>
          <a:p>
            <a:pPr indent="0" lvl="0" marL="0" rtl="0" algn="l">
              <a:lnSpc>
                <a:spcPct val="90000"/>
              </a:lnSpc>
              <a:spcBef>
                <a:spcPts val="1000"/>
              </a:spcBef>
              <a:spcAft>
                <a:spcPts val="0"/>
              </a:spcAft>
              <a:buClr>
                <a:schemeClr val="lt1"/>
              </a:buClr>
              <a:buSzPts val="2000"/>
              <a:buNone/>
            </a:pPr>
            <a:r>
              <a:rPr b="0" lang="fr" sz="1800">
                <a:latin typeface="Arial"/>
                <a:ea typeface="Arial"/>
                <a:cs typeface="Arial"/>
                <a:sym typeface="Arial"/>
              </a:rPr>
              <a:t>&lt; 67 %  		Médiocre 	Des efforts et ressources considérables sont nécessaires pour améliorer 				la situation, mauvaise qualité des soins </a:t>
            </a:r>
            <a:endParaRPr sz="1100"/>
          </a:p>
          <a:p>
            <a:pPr indent="-287417" lvl="0" marL="414417" rtl="0" algn="l">
              <a:lnSpc>
                <a:spcPct val="90000"/>
              </a:lnSpc>
              <a:spcBef>
                <a:spcPts val="400"/>
              </a:spcBef>
              <a:spcAft>
                <a:spcPts val="0"/>
              </a:spcAft>
              <a:buClr>
                <a:srgbClr val="002060"/>
              </a:buClr>
              <a:buSzPts val="2000"/>
              <a:buFont typeface="Arial"/>
              <a:buNone/>
            </a:pPr>
            <a:r>
              <a:t/>
            </a:r>
            <a:endParaRPr b="0" sz="1800">
              <a:latin typeface="Arial"/>
              <a:ea typeface="Arial"/>
              <a:cs typeface="Arial"/>
              <a:sym typeface="Arial"/>
            </a:endParaRPr>
          </a:p>
          <a:p>
            <a:pPr indent="0" lvl="0" marL="0" rtl="0" algn="l">
              <a:lnSpc>
                <a:spcPct val="90000"/>
              </a:lnSpc>
              <a:spcBef>
                <a:spcPts val="1000"/>
              </a:spcBef>
              <a:spcAft>
                <a:spcPts val="0"/>
              </a:spcAft>
              <a:buClr>
                <a:schemeClr val="lt1"/>
              </a:buClr>
              <a:buSzPts val="2000"/>
              <a:buFont typeface="Arial"/>
              <a:buNone/>
            </a:pPr>
            <a:r>
              <a:t/>
            </a:r>
            <a:endParaRPr b="0" sz="1800"/>
          </a:p>
        </p:txBody>
      </p:sp>
      <p:sp>
        <p:nvSpPr>
          <p:cNvPr id="826" name="Google Shape;826;p60"/>
          <p:cNvSpPr txBox="1"/>
          <p:nvPr>
            <p:ph type="title"/>
          </p:nvPr>
        </p:nvSpPr>
        <p:spPr>
          <a:xfrm>
            <a:off x="446049" y="4038600"/>
            <a:ext cx="10909339" cy="503776"/>
          </a:xfrm>
          <a:prstGeom prst="rect">
            <a:avLst/>
          </a:prstGeom>
          <a:solidFill>
            <a:schemeClr val="dk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Times New Roman"/>
              <a:buNone/>
            </a:pPr>
            <a:r>
              <a:rPr lang="fr" sz="2000"/>
              <a:t>Seuils suggérés</a:t>
            </a:r>
            <a:endParaRPr sz="1200"/>
          </a:p>
        </p:txBody>
      </p:sp>
      <p:sp>
        <p:nvSpPr>
          <p:cNvPr id="827" name="Google Shape;827;p60"/>
          <p:cNvSpPr/>
          <p:nvPr/>
        </p:nvSpPr>
        <p:spPr>
          <a:xfrm>
            <a:off x="3671422" y="2136847"/>
            <a:ext cx="4849156" cy="949359"/>
          </a:xfrm>
          <a:prstGeom prst="rect">
            <a:avLst/>
          </a:prstGeom>
          <a:noFill/>
          <a:ln>
            <a:noFill/>
          </a:ln>
        </p:spPr>
        <p:txBody>
          <a:bodyPr anchorCtr="0" anchor="t" bIns="47250" lIns="94550" spcFirstLastPara="1" rIns="94550" wrap="square" tIns="47250">
            <a:noAutofit/>
          </a:bodyPr>
          <a:lstStyle/>
          <a:p>
            <a:pPr indent="-250910" lvl="0" marL="354542" marR="0" rtl="0" algn="l">
              <a:lnSpc>
                <a:spcPct val="100000"/>
              </a:lnSpc>
              <a:spcBef>
                <a:spcPts val="0"/>
              </a:spcBef>
              <a:spcAft>
                <a:spcPts val="0"/>
              </a:spcAft>
              <a:buClr>
                <a:srgbClr val="DE2414"/>
              </a:buClr>
              <a:buSzPts val="1632"/>
              <a:buFont typeface="Noto Sans Symbols"/>
              <a:buNone/>
            </a:pPr>
            <a:r>
              <a:t/>
            </a:r>
            <a:endParaRPr b="0" i="0" sz="1600" u="none" cap="none" strike="noStrike">
              <a:solidFill>
                <a:srgbClr val="000000"/>
              </a:solidFill>
              <a:latin typeface="Arial"/>
              <a:ea typeface="Arial"/>
              <a:cs typeface="Arial"/>
              <a:sym typeface="Arial"/>
            </a:endParaRPr>
          </a:p>
          <a:p>
            <a:pPr indent="-250910" lvl="0" marL="354542" marR="0" rtl="0" algn="l">
              <a:lnSpc>
                <a:spcPct val="100000"/>
              </a:lnSpc>
              <a:spcBef>
                <a:spcPts val="326"/>
              </a:spcBef>
              <a:spcAft>
                <a:spcPts val="0"/>
              </a:spcAft>
              <a:buClr>
                <a:srgbClr val="DE2414"/>
              </a:buClr>
              <a:buSzPts val="1632"/>
              <a:buFont typeface="Noto Sans Symbols"/>
              <a:buNone/>
            </a:pPr>
            <a:r>
              <a:t/>
            </a:r>
            <a:endParaRPr b="0" i="0" sz="1600" u="none" cap="none" strike="noStrike">
              <a:solidFill>
                <a:srgbClr val="000000"/>
              </a:solidFill>
              <a:latin typeface="Arial"/>
              <a:ea typeface="Arial"/>
              <a:cs typeface="Arial"/>
              <a:sym typeface="Arial"/>
            </a:endParaRPr>
          </a:p>
          <a:p>
            <a:pPr indent="-250910" lvl="0" marL="354542" marR="0" rtl="0" algn="l">
              <a:lnSpc>
                <a:spcPct val="100000"/>
              </a:lnSpc>
              <a:spcBef>
                <a:spcPts val="326"/>
              </a:spcBef>
              <a:spcAft>
                <a:spcPts val="0"/>
              </a:spcAft>
              <a:buClr>
                <a:srgbClr val="DE2414"/>
              </a:buClr>
              <a:buSzPts val="1632"/>
              <a:buFont typeface="Noto Sans Symbols"/>
              <a:buNone/>
            </a:pPr>
            <a:r>
              <a:t/>
            </a:r>
            <a:endParaRPr b="0" i="0" sz="1600" u="none" cap="none" strike="noStrike">
              <a:solidFill>
                <a:srgbClr val="000000"/>
              </a:solidFill>
              <a:latin typeface="Trebuchet MS"/>
              <a:ea typeface="Trebuchet MS"/>
              <a:cs typeface="Trebuchet MS"/>
              <a:sym typeface="Trebuchet MS"/>
            </a:endParaRPr>
          </a:p>
        </p:txBody>
      </p:sp>
      <p:sp>
        <p:nvSpPr>
          <p:cNvPr id="828" name="Google Shape;828;p60"/>
          <p:cNvSpPr txBox="1"/>
          <p:nvPr/>
        </p:nvSpPr>
        <p:spPr>
          <a:xfrm>
            <a:off x="6905166" y="1785421"/>
            <a:ext cx="4773846" cy="101562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sng" cap="none" strike="noStrike">
                <a:solidFill>
                  <a:schemeClr val="dk1"/>
                </a:solidFill>
                <a:latin typeface="Arial"/>
                <a:ea typeface="Arial"/>
                <a:cs typeface="Arial"/>
                <a:sym typeface="Arial"/>
              </a:rPr>
              <a:t>Note de tous les indicateurs évalués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a:ea typeface="Arial"/>
                <a:cs typeface="Arial"/>
                <a:sym typeface="Arial"/>
              </a:rPr>
              <a:t>Note maximale possible </a:t>
            </a:r>
            <a:r>
              <a:rPr b="0" i="1" lang="fr" sz="2000" u="none" cap="none" strike="noStrike">
                <a:solidFill>
                  <a:schemeClr val="dk1"/>
                </a:solidFill>
                <a:latin typeface="Arial"/>
                <a:ea typeface="Arial"/>
                <a:cs typeface="Arial"/>
                <a:sym typeface="Arial"/>
              </a:rPr>
              <a:t>[nombre d’indicateurs évalués x 2]</a:t>
            </a:r>
            <a:endParaRPr b="0" i="0" sz="1200" u="none" cap="none" strike="noStrike">
              <a:solidFill>
                <a:srgbClr val="000000"/>
              </a:solidFill>
              <a:latin typeface="Arial"/>
              <a:ea typeface="Arial"/>
              <a:cs typeface="Arial"/>
              <a:sym typeface="Arial"/>
            </a:endParaRPr>
          </a:p>
        </p:txBody>
      </p:sp>
      <p:sp>
        <p:nvSpPr>
          <p:cNvPr id="829" name="Google Shape;829;p60"/>
          <p:cNvSpPr txBox="1"/>
          <p:nvPr/>
        </p:nvSpPr>
        <p:spPr>
          <a:xfrm>
            <a:off x="658813" y="268990"/>
            <a:ext cx="1051560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0064"/>
              </a:buClr>
              <a:buSzPts val="4400"/>
              <a:buFont typeface="Arial Narrow"/>
              <a:buNone/>
            </a:pPr>
            <a:r>
              <a:rPr b="1" i="0" lang="fr" sz="4000" u="none" cap="none" strike="noStrike">
                <a:solidFill>
                  <a:srgbClr val="FF0064"/>
                </a:solidFill>
                <a:latin typeface="Arial Narrow"/>
                <a:ea typeface="Arial Narrow"/>
                <a:cs typeface="Arial Narrow"/>
                <a:sym typeface="Arial Narrow"/>
              </a:rPr>
              <a:t>Note WASH FIT de l’établissement </a:t>
            </a:r>
            <a:endParaRPr b="0" i="0" sz="1200" u="none" cap="none" strike="noStrike">
              <a:solidFill>
                <a:srgbClr val="000000"/>
              </a:solidFill>
              <a:latin typeface="Arial"/>
              <a:ea typeface="Arial"/>
              <a:cs typeface="Arial"/>
              <a:sym typeface="Arial"/>
            </a:endParaRPr>
          </a:p>
        </p:txBody>
      </p:sp>
      <p:sp>
        <p:nvSpPr>
          <p:cNvPr id="830" name="Google Shape;830;p60"/>
          <p:cNvSpPr txBox="1"/>
          <p:nvPr/>
        </p:nvSpPr>
        <p:spPr>
          <a:xfrm>
            <a:off x="6905167" y="1159078"/>
            <a:ext cx="4773846" cy="503776"/>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Times New Roman"/>
              <a:buNone/>
            </a:pPr>
            <a:r>
              <a:rPr b="1" i="0" lang="fr" sz="2000" u="none" cap="none" strike="noStrike">
                <a:solidFill>
                  <a:schemeClr val="lt1"/>
                </a:solidFill>
                <a:latin typeface="Arial"/>
                <a:ea typeface="Arial"/>
                <a:cs typeface="Arial"/>
                <a:sym typeface="Arial"/>
              </a:rPr>
              <a:t>Comment la calculer ? </a:t>
            </a:r>
            <a:endParaRPr b="0" i="0" sz="1200" u="none" cap="none" strike="noStrike">
              <a:solidFill>
                <a:srgbClr val="000000"/>
              </a:solidFill>
              <a:latin typeface="Arial"/>
              <a:ea typeface="Arial"/>
              <a:cs typeface="Arial"/>
              <a:sym typeface="Arial"/>
            </a:endParaRPr>
          </a:p>
        </p:txBody>
      </p:sp>
      <p:sp>
        <p:nvSpPr>
          <p:cNvPr id="831" name="Google Shape;831;p6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61"/>
          <p:cNvSpPr txBox="1"/>
          <p:nvPr>
            <p:ph type="title"/>
          </p:nvPr>
        </p:nvSpPr>
        <p:spPr>
          <a:xfrm>
            <a:off x="588996" y="231188"/>
            <a:ext cx="10515600" cy="7143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Arial Narrow"/>
              <a:buNone/>
            </a:pPr>
            <a:r>
              <a:rPr lang="fr" sz="3600"/>
              <a:t>Note WASH FIT et visualisation des données au Kenya</a:t>
            </a:r>
            <a:endParaRPr sz="3600"/>
          </a:p>
        </p:txBody>
      </p:sp>
      <p:sp>
        <p:nvSpPr>
          <p:cNvPr id="840" name="Google Shape;840;p6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841" name="Google Shape;841;p61"/>
          <p:cNvSpPr txBox="1"/>
          <p:nvPr>
            <p:ph idx="1" type="body"/>
          </p:nvPr>
        </p:nvSpPr>
        <p:spPr>
          <a:xfrm>
            <a:off x="838199" y="1042219"/>
            <a:ext cx="5092602" cy="577031"/>
          </a:xfrm>
          <a:prstGeom prst="rect">
            <a:avLst/>
          </a:prstGeom>
          <a:solidFill>
            <a:schemeClr val="dk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14"/>
              <a:buFont typeface="Arial"/>
              <a:buNone/>
            </a:pPr>
            <a:r>
              <a:rPr lang="fr" sz="1814"/>
              <a:t>Comparaison de 16 hôpitaux de district au Kenya</a:t>
            </a:r>
            <a:endParaRPr/>
          </a:p>
          <a:p>
            <a:pPr indent="-195787" lvl="0" marL="310976" rtl="0" algn="l">
              <a:lnSpc>
                <a:spcPct val="90000"/>
              </a:lnSpc>
              <a:spcBef>
                <a:spcPts val="1000"/>
              </a:spcBef>
              <a:spcAft>
                <a:spcPts val="0"/>
              </a:spcAft>
              <a:buClr>
                <a:schemeClr val="lt1"/>
              </a:buClr>
              <a:buSzPts val="1814"/>
              <a:buFont typeface="Noto Sans Symbols"/>
              <a:buNone/>
            </a:pPr>
            <a:r>
              <a:t/>
            </a:r>
            <a:endParaRPr sz="1814">
              <a:solidFill>
                <a:schemeClr val="dk1"/>
              </a:solidFill>
            </a:endParaRPr>
          </a:p>
          <a:p>
            <a:pPr indent="0" lvl="0" marL="0" rtl="0" algn="l">
              <a:lnSpc>
                <a:spcPct val="90000"/>
              </a:lnSpc>
              <a:spcBef>
                <a:spcPts val="1000"/>
              </a:spcBef>
              <a:spcAft>
                <a:spcPts val="0"/>
              </a:spcAft>
              <a:buClr>
                <a:schemeClr val="lt1"/>
              </a:buClr>
              <a:buSzPts val="1800"/>
              <a:buFont typeface="Arial"/>
              <a:buNone/>
            </a:pPr>
            <a:r>
              <a:t/>
            </a:r>
            <a:endParaRPr>
              <a:solidFill>
                <a:schemeClr val="dk1"/>
              </a:solidFill>
            </a:endParaRPr>
          </a:p>
        </p:txBody>
      </p:sp>
      <p:sp>
        <p:nvSpPr>
          <p:cNvPr id="842" name="Google Shape;842;p61"/>
          <p:cNvSpPr txBox="1"/>
          <p:nvPr>
            <p:ph idx="4" type="body"/>
          </p:nvPr>
        </p:nvSpPr>
        <p:spPr>
          <a:xfrm>
            <a:off x="6261198" y="1778000"/>
            <a:ext cx="5092602" cy="251522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fr" sz="1800">
                <a:solidFill>
                  <a:schemeClr val="dk1"/>
                </a:solidFill>
              </a:rPr>
              <a:t>% d’indicateurs ayant reçu la note 0, 1 ou 2 dans quatre domaines</a:t>
            </a:r>
            <a:endParaRPr sz="1800"/>
          </a:p>
          <a:p>
            <a:pPr indent="-342900" lvl="0" marL="342900" rtl="0" algn="l">
              <a:lnSpc>
                <a:spcPct val="90000"/>
              </a:lnSpc>
              <a:spcBef>
                <a:spcPts val="1000"/>
              </a:spcBef>
              <a:spcAft>
                <a:spcPts val="0"/>
              </a:spcAft>
              <a:buClr>
                <a:schemeClr val="dk1"/>
              </a:buClr>
              <a:buSzPts val="2000"/>
              <a:buFont typeface="Arial"/>
              <a:buChar char="•"/>
            </a:pPr>
            <a:r>
              <a:rPr lang="fr" sz="1800">
                <a:solidFill>
                  <a:schemeClr val="dk1"/>
                </a:solidFill>
              </a:rPr>
              <a:t>Domaine le mieux noté = l’eau</a:t>
            </a:r>
            <a:endParaRPr sz="1800"/>
          </a:p>
          <a:p>
            <a:pPr indent="-342900" lvl="0" marL="342900" rtl="0" algn="l">
              <a:lnSpc>
                <a:spcPct val="90000"/>
              </a:lnSpc>
              <a:spcBef>
                <a:spcPts val="1000"/>
              </a:spcBef>
              <a:spcAft>
                <a:spcPts val="0"/>
              </a:spcAft>
              <a:buClr>
                <a:schemeClr val="dk1"/>
              </a:buClr>
              <a:buSzPts val="2000"/>
              <a:buFont typeface="Arial"/>
              <a:buChar char="•"/>
            </a:pPr>
            <a:r>
              <a:rPr lang="fr" sz="1800">
                <a:solidFill>
                  <a:schemeClr val="dk1"/>
                </a:solidFill>
              </a:rPr>
              <a:t>Permet aux pouvoirs/décideurs publics de comparer les performances entre les établissements </a:t>
            </a:r>
            <a:endParaRPr sz="1800"/>
          </a:p>
          <a:p>
            <a:pPr indent="-342900" lvl="0" marL="342900" rtl="0" algn="l">
              <a:lnSpc>
                <a:spcPct val="90000"/>
              </a:lnSpc>
              <a:spcBef>
                <a:spcPts val="1000"/>
              </a:spcBef>
              <a:spcAft>
                <a:spcPts val="0"/>
              </a:spcAft>
              <a:buClr>
                <a:schemeClr val="dk1"/>
              </a:buClr>
              <a:buSzPts val="2000"/>
              <a:buFont typeface="Arial"/>
              <a:buChar char="•"/>
            </a:pPr>
            <a:r>
              <a:rPr lang="fr" sz="1800">
                <a:solidFill>
                  <a:schemeClr val="dk1"/>
                </a:solidFill>
              </a:rPr>
              <a:t> Suscite l’intérêt du personnel et l’encourage à poursuivre ses efforts sur la durée</a:t>
            </a:r>
            <a:endParaRPr sz="1800"/>
          </a:p>
        </p:txBody>
      </p:sp>
      <p:pic>
        <p:nvPicPr>
          <p:cNvPr id="843" name="Google Shape;843;p61"/>
          <p:cNvPicPr preferRelativeResize="0"/>
          <p:nvPr>
            <p:ph idx="2" type="chart"/>
          </p:nvPr>
        </p:nvPicPr>
        <p:blipFill rotWithShape="1">
          <a:blip r:embed="rId3">
            <a:alphaModFix/>
          </a:blip>
          <a:srcRect b="0" l="0" r="0" t="0"/>
          <a:stretch/>
        </p:blipFill>
        <p:spPr>
          <a:xfrm>
            <a:off x="922303" y="1778000"/>
            <a:ext cx="4924493" cy="4579938"/>
          </a:xfrm>
          <a:prstGeom prst="rect">
            <a:avLst/>
          </a:prstGeom>
          <a:noFill/>
          <a:ln>
            <a:noFill/>
          </a:ln>
        </p:spPr>
      </p:pic>
      <p:grpSp>
        <p:nvGrpSpPr>
          <p:cNvPr id="844" name="Google Shape;844;p61"/>
          <p:cNvGrpSpPr/>
          <p:nvPr/>
        </p:nvGrpSpPr>
        <p:grpSpPr>
          <a:xfrm>
            <a:off x="10571586" y="249283"/>
            <a:ext cx="1246402" cy="1171184"/>
            <a:chOff x="6769457" y="5116370"/>
            <a:chExt cx="1106024" cy="1171184"/>
          </a:xfrm>
        </p:grpSpPr>
        <p:pic>
          <p:nvPicPr>
            <p:cNvPr descr="Shape&#10;&#10;Description automatically generated with low confidence" id="845" name="Google Shape;845;p61"/>
            <p:cNvPicPr preferRelativeResize="0"/>
            <p:nvPr/>
          </p:nvPicPr>
          <p:blipFill rotWithShape="1">
            <a:blip r:embed="rId4">
              <a:alphaModFix/>
            </a:blip>
            <a:srcRect b="0" l="0" r="0" t="0"/>
            <a:stretch/>
          </p:blipFill>
          <p:spPr>
            <a:xfrm>
              <a:off x="6847514" y="5258958"/>
              <a:ext cx="1027967" cy="935628"/>
            </a:xfrm>
            <a:prstGeom prst="rect">
              <a:avLst/>
            </a:prstGeom>
            <a:noFill/>
            <a:ln>
              <a:noFill/>
            </a:ln>
          </p:spPr>
        </p:pic>
        <p:sp>
          <p:nvSpPr>
            <p:cNvPr id="846" name="Google Shape;846;p61"/>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47" name="Google Shape;847;p61"/>
          <p:cNvSpPr txBox="1"/>
          <p:nvPr/>
        </p:nvSpPr>
        <p:spPr>
          <a:xfrm>
            <a:off x="6366449" y="4902517"/>
            <a:ext cx="4812827" cy="10047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fr" sz="1800" u="none" cap="none" strike="noStrike">
                <a:solidFill>
                  <a:schemeClr val="dk1"/>
                </a:solidFill>
                <a:latin typeface="Arial"/>
                <a:ea typeface="Arial"/>
                <a:cs typeface="Arial"/>
                <a:sym typeface="Arial"/>
              </a:rPr>
              <a:t>Répond aux exigences </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0" i="0" lang="fr" sz="1800" u="none" cap="none" strike="noStrike">
                <a:solidFill>
                  <a:schemeClr val="dk1"/>
                </a:solidFill>
                <a:latin typeface="Arial"/>
                <a:ea typeface="Arial"/>
                <a:cs typeface="Arial"/>
                <a:sym typeface="Arial"/>
              </a:rPr>
              <a:t>Répond en partie aux exigences </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0" i="0" lang="fr" sz="1800" u="none" cap="none" strike="noStrike">
                <a:solidFill>
                  <a:schemeClr val="dk1"/>
                </a:solidFill>
                <a:latin typeface="Arial"/>
                <a:ea typeface="Arial"/>
                <a:cs typeface="Arial"/>
                <a:sym typeface="Arial"/>
              </a:rPr>
              <a:t>Ne répond pas aux exigences </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8" name="Google Shape;848;p61"/>
          <p:cNvSpPr/>
          <p:nvPr/>
        </p:nvSpPr>
        <p:spPr>
          <a:xfrm>
            <a:off x="6196359" y="4913668"/>
            <a:ext cx="165198" cy="193590"/>
          </a:xfrm>
          <a:prstGeom prst="rect">
            <a:avLst/>
          </a:prstGeom>
          <a:solidFill>
            <a:srgbClr val="0064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9" name="Google Shape;849;p61"/>
          <p:cNvSpPr/>
          <p:nvPr/>
        </p:nvSpPr>
        <p:spPr>
          <a:xfrm>
            <a:off x="6193230" y="5286439"/>
            <a:ext cx="165198" cy="193590"/>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0" name="Google Shape;850;p61"/>
          <p:cNvSpPr/>
          <p:nvPr/>
        </p:nvSpPr>
        <p:spPr>
          <a:xfrm>
            <a:off x="6204381" y="5596852"/>
            <a:ext cx="165198" cy="193590"/>
          </a:xfrm>
          <a:prstGeom prst="rect">
            <a:avLst/>
          </a:prstGeom>
          <a:solidFill>
            <a:srgbClr val="8B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62"/>
          <p:cNvSpPr txBox="1"/>
          <p:nvPr>
            <p:ph idx="1" type="body"/>
          </p:nvPr>
        </p:nvSpPr>
        <p:spPr>
          <a:xfrm>
            <a:off x="835103" y="1951463"/>
            <a:ext cx="5076825" cy="499060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2060"/>
              </a:buClr>
              <a:buSzPts val="2177"/>
              <a:buNone/>
            </a:pPr>
            <a:r>
              <a:rPr lang="fr" sz="2177">
                <a:solidFill>
                  <a:srgbClr val="002060"/>
                </a:solidFill>
              </a:rPr>
              <a:t>En petits groupes, examinez les photos figurant sur la diapositive suivante : </a:t>
            </a:r>
            <a:endParaRPr/>
          </a:p>
          <a:p>
            <a:pPr indent="0" lvl="0" marL="0" rtl="0" algn="just">
              <a:lnSpc>
                <a:spcPct val="90000"/>
              </a:lnSpc>
              <a:spcBef>
                <a:spcPts val="0"/>
              </a:spcBef>
              <a:spcAft>
                <a:spcPts val="0"/>
              </a:spcAft>
              <a:buClr>
                <a:schemeClr val="dk1"/>
              </a:buClr>
              <a:buSzPts val="2177"/>
              <a:buNone/>
            </a:pPr>
            <a:r>
              <a:t/>
            </a:r>
            <a:endParaRPr sz="2177">
              <a:solidFill>
                <a:srgbClr val="002060"/>
              </a:solidFill>
            </a:endParaRPr>
          </a:p>
          <a:p>
            <a:pPr indent="-310976" lvl="0" marL="310976" rtl="0" algn="l">
              <a:lnSpc>
                <a:spcPct val="100000"/>
              </a:lnSpc>
              <a:spcBef>
                <a:spcPts val="0"/>
              </a:spcBef>
              <a:spcAft>
                <a:spcPts val="0"/>
              </a:spcAft>
              <a:buClr>
                <a:srgbClr val="002060"/>
              </a:buClr>
              <a:buSzPts val="2177"/>
              <a:buNone/>
            </a:pPr>
            <a:r>
              <a:rPr lang="fr" sz="2177">
                <a:solidFill>
                  <a:srgbClr val="002060"/>
                </a:solidFill>
              </a:rPr>
              <a:t>Quels sont les normes/les indicateurs pertinents ? </a:t>
            </a:r>
            <a:endParaRPr/>
          </a:p>
          <a:p>
            <a:pPr indent="-310976" lvl="0" marL="310976" rtl="0" algn="l">
              <a:lnSpc>
                <a:spcPct val="100000"/>
              </a:lnSpc>
              <a:spcBef>
                <a:spcPts val="0"/>
              </a:spcBef>
              <a:spcAft>
                <a:spcPts val="0"/>
              </a:spcAft>
              <a:buClr>
                <a:srgbClr val="002060"/>
              </a:buClr>
              <a:buSzPts val="2177"/>
              <a:buNone/>
            </a:pPr>
            <a:r>
              <a:rPr lang="fr" sz="2177">
                <a:solidFill>
                  <a:srgbClr val="002060"/>
                </a:solidFill>
              </a:rPr>
              <a:t>Que </a:t>
            </a:r>
            <a:r>
              <a:rPr b="1" lang="fr" sz="2177">
                <a:solidFill>
                  <a:srgbClr val="D4B01A"/>
                </a:solidFill>
              </a:rPr>
              <a:t>FEREZ-VOUS</a:t>
            </a:r>
            <a:r>
              <a:rPr lang="fr" sz="2177">
                <a:solidFill>
                  <a:srgbClr val="002060"/>
                </a:solidFill>
              </a:rPr>
              <a:t> pour obtenir des informations à cet endroit ? </a:t>
            </a:r>
            <a:endParaRPr/>
          </a:p>
          <a:p>
            <a:pPr indent="-310976" lvl="0" marL="310976" rtl="0" algn="l">
              <a:lnSpc>
                <a:spcPct val="100000"/>
              </a:lnSpc>
              <a:spcBef>
                <a:spcPts val="0"/>
              </a:spcBef>
              <a:spcAft>
                <a:spcPts val="0"/>
              </a:spcAft>
              <a:buClr>
                <a:srgbClr val="002060"/>
              </a:buClr>
              <a:buSzPts val="2177"/>
              <a:buNone/>
            </a:pPr>
            <a:r>
              <a:rPr lang="fr" sz="2177">
                <a:solidFill>
                  <a:srgbClr val="002060"/>
                </a:solidFill>
              </a:rPr>
              <a:t>Que </a:t>
            </a:r>
            <a:r>
              <a:rPr b="1" lang="fr" sz="2177">
                <a:solidFill>
                  <a:srgbClr val="D4B01A"/>
                </a:solidFill>
              </a:rPr>
              <a:t>DEMANDEREZ-VOUS</a:t>
            </a:r>
            <a:r>
              <a:rPr lang="fr" sz="2177">
                <a:solidFill>
                  <a:srgbClr val="002060"/>
                </a:solidFill>
              </a:rPr>
              <a:t> pour obtenir ces informations ? </a:t>
            </a:r>
            <a:r>
              <a:rPr b="1" lang="fr" sz="2177">
                <a:solidFill>
                  <a:srgbClr val="D4B01A"/>
                </a:solidFill>
              </a:rPr>
              <a:t>À QUI</a:t>
            </a:r>
            <a:r>
              <a:rPr lang="fr" sz="2177">
                <a:solidFill>
                  <a:srgbClr val="002060"/>
                </a:solidFill>
              </a:rPr>
              <a:t> vous adresserez-vous ?</a:t>
            </a:r>
            <a:endParaRPr/>
          </a:p>
          <a:p>
            <a:pPr indent="-310976" lvl="0" marL="310976" rtl="0" algn="l">
              <a:lnSpc>
                <a:spcPct val="100000"/>
              </a:lnSpc>
              <a:spcBef>
                <a:spcPts val="0"/>
              </a:spcBef>
              <a:spcAft>
                <a:spcPts val="0"/>
              </a:spcAft>
              <a:buClr>
                <a:srgbClr val="002060"/>
              </a:buClr>
              <a:buSzPts val="2177"/>
              <a:buNone/>
            </a:pPr>
            <a:r>
              <a:rPr lang="fr" sz="2177">
                <a:solidFill>
                  <a:srgbClr val="002060"/>
                </a:solidFill>
              </a:rPr>
              <a:t>Quelles difficultés pourriez-vous rencontrer dans le cadre de l’évaluation ?  </a:t>
            </a:r>
            <a:endParaRPr/>
          </a:p>
          <a:p>
            <a:pPr indent="-310976" lvl="0" marL="310976" rtl="0" algn="just">
              <a:lnSpc>
                <a:spcPct val="150000"/>
              </a:lnSpc>
              <a:spcBef>
                <a:spcPts val="0"/>
              </a:spcBef>
              <a:spcAft>
                <a:spcPts val="0"/>
              </a:spcAft>
              <a:buClr>
                <a:schemeClr val="dk1"/>
              </a:buClr>
              <a:buSzPts val="2177"/>
              <a:buNone/>
            </a:pPr>
            <a:r>
              <a:t/>
            </a:r>
            <a:endParaRPr sz="2177">
              <a:solidFill>
                <a:srgbClr val="002060"/>
              </a:solidFill>
            </a:endParaRPr>
          </a:p>
          <a:p>
            <a:pPr indent="0" lvl="0" marL="0" rtl="0" algn="just">
              <a:lnSpc>
                <a:spcPct val="90000"/>
              </a:lnSpc>
              <a:spcBef>
                <a:spcPts val="0"/>
              </a:spcBef>
              <a:spcAft>
                <a:spcPts val="0"/>
              </a:spcAft>
              <a:buClr>
                <a:schemeClr val="dk1"/>
              </a:buClr>
              <a:buSzPts val="2177"/>
              <a:buNone/>
            </a:pPr>
            <a:r>
              <a:t/>
            </a:r>
            <a:endParaRPr sz="2177">
              <a:solidFill>
                <a:srgbClr val="002060"/>
              </a:solidFill>
            </a:endParaRPr>
          </a:p>
        </p:txBody>
      </p:sp>
      <p:sp>
        <p:nvSpPr>
          <p:cNvPr id="859" name="Google Shape;859;p62"/>
          <p:cNvSpPr txBox="1"/>
          <p:nvPr>
            <p:ph type="title"/>
          </p:nvPr>
        </p:nvSpPr>
        <p:spPr>
          <a:xfrm>
            <a:off x="401415" y="319088"/>
            <a:ext cx="871091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4400"/>
              <a:buFont typeface="Arial Narrow"/>
              <a:buNone/>
            </a:pPr>
            <a:r>
              <a:rPr b="1" i="0" lang="fr" sz="4400" u="none" cap="none" strike="noStrike">
                <a:solidFill>
                  <a:srgbClr val="00B0F0"/>
                </a:solidFill>
                <a:latin typeface="Arial Narrow"/>
                <a:ea typeface="Arial Narrow"/>
                <a:cs typeface="Arial Narrow"/>
                <a:sym typeface="Arial Narrow"/>
              </a:rPr>
              <a:t>Exercice de groupe : Cette illustration répond-elle aux exigences ? </a:t>
            </a:r>
            <a:endParaRPr b="0" i="0" sz="1400" u="none" cap="none" strike="noStrike">
              <a:solidFill>
                <a:srgbClr val="000000"/>
              </a:solidFill>
              <a:latin typeface="Arial"/>
              <a:ea typeface="Arial"/>
              <a:cs typeface="Arial"/>
              <a:sym typeface="Arial"/>
            </a:endParaRPr>
          </a:p>
        </p:txBody>
      </p:sp>
      <p:grpSp>
        <p:nvGrpSpPr>
          <p:cNvPr id="860" name="Google Shape;860;p62"/>
          <p:cNvGrpSpPr/>
          <p:nvPr/>
        </p:nvGrpSpPr>
        <p:grpSpPr>
          <a:xfrm>
            <a:off x="10490698" y="283097"/>
            <a:ext cx="1139327" cy="1165986"/>
            <a:chOff x="9555224" y="5116370"/>
            <a:chExt cx="1161098" cy="1171184"/>
          </a:xfrm>
        </p:grpSpPr>
        <p:pic>
          <p:nvPicPr>
            <p:cNvPr descr="Shape&#10;&#10;Description automatically generated with low confidence" id="861" name="Google Shape;861;p62"/>
            <p:cNvPicPr preferRelativeResize="0"/>
            <p:nvPr/>
          </p:nvPicPr>
          <p:blipFill rotWithShape="1">
            <a:blip r:embed="rId3">
              <a:alphaModFix/>
            </a:blip>
            <a:srcRect b="0" l="0" r="0" t="0"/>
            <a:stretch/>
          </p:blipFill>
          <p:spPr>
            <a:xfrm>
              <a:off x="9623552" y="5313519"/>
              <a:ext cx="1004243" cy="847983"/>
            </a:xfrm>
            <a:prstGeom prst="rect">
              <a:avLst/>
            </a:prstGeom>
            <a:noFill/>
            <a:ln>
              <a:noFill/>
            </a:ln>
          </p:spPr>
        </p:pic>
        <p:sp>
          <p:nvSpPr>
            <p:cNvPr id="862" name="Google Shape;862;p62"/>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863" name="Google Shape;863;p62"/>
          <p:cNvPicPr preferRelativeResize="0"/>
          <p:nvPr/>
        </p:nvPicPr>
        <p:blipFill rotWithShape="1">
          <a:blip r:embed="rId4">
            <a:alphaModFix/>
          </a:blip>
          <a:srcRect b="0" l="0" r="0" t="0"/>
          <a:stretch/>
        </p:blipFill>
        <p:spPr>
          <a:xfrm>
            <a:off x="7323370" y="3941704"/>
            <a:ext cx="4523863" cy="1867841"/>
          </a:xfrm>
          <a:prstGeom prst="rect">
            <a:avLst/>
          </a:prstGeom>
          <a:noFill/>
          <a:ln>
            <a:noFill/>
          </a:ln>
          <a:effectLst>
            <a:outerShdw blurRad="292100" rotWithShape="0" algn="tl" dir="2700000" dist="139700">
              <a:srgbClr val="333333">
                <a:alpha val="64313"/>
              </a:srgbClr>
            </a:outerShdw>
          </a:effectLst>
        </p:spPr>
      </p:pic>
      <p:sp>
        <p:nvSpPr>
          <p:cNvPr id="864" name="Google Shape;864;p62"/>
          <p:cNvSpPr txBox="1"/>
          <p:nvPr/>
        </p:nvSpPr>
        <p:spPr>
          <a:xfrm>
            <a:off x="6979724" y="5981660"/>
            <a:ext cx="48675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Consultez l’outil d’évaluation WASH FIT pour la liste complète d’indicateurs. </a:t>
            </a:r>
            <a:endParaRPr b="0" i="0" sz="1800" u="none" cap="none" strike="noStrike">
              <a:solidFill>
                <a:schemeClr val="lt1"/>
              </a:solidFill>
              <a:latin typeface="Arial"/>
              <a:ea typeface="Arial"/>
              <a:cs typeface="Arial"/>
              <a:sym typeface="Arial"/>
            </a:endParaRPr>
          </a:p>
        </p:txBody>
      </p:sp>
      <p:pic>
        <p:nvPicPr>
          <p:cNvPr descr="A picture containing text, cup, coffee, orange&#10;&#10;Description automatically generated" id="865" name="Google Shape;865;p62"/>
          <p:cNvPicPr preferRelativeResize="0"/>
          <p:nvPr/>
        </p:nvPicPr>
        <p:blipFill rotWithShape="1">
          <a:blip r:embed="rId5">
            <a:alphaModFix/>
          </a:blip>
          <a:srcRect b="0" l="0" r="0" t="0"/>
          <a:stretch/>
        </p:blipFill>
        <p:spPr>
          <a:xfrm>
            <a:off x="8401161" y="2352081"/>
            <a:ext cx="1732815" cy="1299612"/>
          </a:xfrm>
          <a:prstGeom prst="rect">
            <a:avLst/>
          </a:prstGeom>
          <a:noFill/>
          <a:ln>
            <a:noFill/>
          </a:ln>
        </p:spPr>
      </p:pic>
      <p:pic>
        <p:nvPicPr>
          <p:cNvPr descr="A picture containing ground, outdoor, sky, dirt&#10;&#10;Description automatically generated" id="866" name="Google Shape;866;p62"/>
          <p:cNvPicPr preferRelativeResize="0"/>
          <p:nvPr/>
        </p:nvPicPr>
        <p:blipFill rotWithShape="1">
          <a:blip r:embed="rId6">
            <a:alphaModFix/>
          </a:blip>
          <a:srcRect b="0" l="0" r="0" t="0"/>
          <a:stretch/>
        </p:blipFill>
        <p:spPr>
          <a:xfrm>
            <a:off x="10154856" y="2318926"/>
            <a:ext cx="1949418" cy="1299612"/>
          </a:xfrm>
          <a:prstGeom prst="rect">
            <a:avLst/>
          </a:prstGeom>
          <a:noFill/>
          <a:ln>
            <a:noFill/>
          </a:ln>
        </p:spPr>
      </p:pic>
      <p:pic>
        <p:nvPicPr>
          <p:cNvPr id="867" name="Google Shape;867;p62"/>
          <p:cNvPicPr preferRelativeResize="0"/>
          <p:nvPr/>
        </p:nvPicPr>
        <p:blipFill rotWithShape="1">
          <a:blip r:embed="rId7">
            <a:alphaModFix/>
          </a:blip>
          <a:srcRect b="0" l="0" r="0" t="0"/>
          <a:stretch/>
        </p:blipFill>
        <p:spPr>
          <a:xfrm>
            <a:off x="6595439" y="2355998"/>
            <a:ext cx="1735427" cy="1299613"/>
          </a:xfrm>
          <a:prstGeom prst="rect">
            <a:avLst/>
          </a:prstGeom>
          <a:noFill/>
          <a:ln>
            <a:noFill/>
          </a:ln>
        </p:spPr>
      </p:pic>
      <p:sp>
        <p:nvSpPr>
          <p:cNvPr id="868" name="Google Shape;868;p62"/>
          <p:cNvSpPr txBox="1"/>
          <p:nvPr/>
        </p:nvSpPr>
        <p:spPr>
          <a:xfrm>
            <a:off x="7481585" y="1678932"/>
            <a:ext cx="45238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a:ea typeface="Arial"/>
                <a:cs typeface="Arial"/>
                <a:sym typeface="Arial"/>
              </a:rPr>
              <a:t>(photos agrandies disponibles sur la diapositive suivante)</a:t>
            </a:r>
            <a:endParaRPr b="0" i="0" sz="1400" u="none" cap="none" strike="noStrike">
              <a:solidFill>
                <a:srgbClr val="000000"/>
              </a:solidFill>
              <a:latin typeface="Arial"/>
              <a:ea typeface="Arial"/>
              <a:cs typeface="Arial"/>
              <a:sym typeface="Arial"/>
            </a:endParaRPr>
          </a:p>
        </p:txBody>
      </p:sp>
      <p:grpSp>
        <p:nvGrpSpPr>
          <p:cNvPr id="869" name="Google Shape;869;p62"/>
          <p:cNvGrpSpPr/>
          <p:nvPr/>
        </p:nvGrpSpPr>
        <p:grpSpPr>
          <a:xfrm>
            <a:off x="8996336" y="270136"/>
            <a:ext cx="1458601" cy="1555738"/>
            <a:chOff x="10495498" y="275913"/>
            <a:chExt cx="1458677" cy="1555819"/>
          </a:xfrm>
        </p:grpSpPr>
        <p:pic>
          <p:nvPicPr>
            <p:cNvPr id="870" name="Google Shape;870;p62"/>
            <p:cNvPicPr preferRelativeResize="0"/>
            <p:nvPr/>
          </p:nvPicPr>
          <p:blipFill rotWithShape="1">
            <a:blip r:embed="rId8">
              <a:alphaModFix/>
            </a:blip>
            <a:srcRect b="0" l="0" r="0" t="0"/>
            <a:stretch/>
          </p:blipFill>
          <p:spPr>
            <a:xfrm>
              <a:off x="10727487" y="275913"/>
              <a:ext cx="1030462" cy="1030462"/>
            </a:xfrm>
            <a:prstGeom prst="rect">
              <a:avLst/>
            </a:prstGeom>
            <a:noFill/>
            <a:ln>
              <a:noFill/>
            </a:ln>
          </p:spPr>
        </p:pic>
        <p:sp>
          <p:nvSpPr>
            <p:cNvPr id="871" name="Google Shape;871;p62"/>
            <p:cNvSpPr txBox="1"/>
            <p:nvPr/>
          </p:nvSpPr>
          <p:spPr>
            <a:xfrm>
              <a:off x="10495498" y="12787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5 min</a:t>
              </a:r>
              <a:endParaRPr b="0" i="0" sz="1400" u="none" cap="none" strike="noStrike">
                <a:solidFill>
                  <a:srgbClr val="000000"/>
                </a:solidFill>
                <a:latin typeface="Arial"/>
                <a:ea typeface="Arial"/>
                <a:cs typeface="Arial"/>
                <a:sym typeface="Arial"/>
              </a:endParaRPr>
            </a:p>
          </p:txBody>
        </p:sp>
      </p:grpSp>
      <p:sp>
        <p:nvSpPr>
          <p:cNvPr id="872" name="Google Shape;872;p6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descr="A picture containing text, cup, coffee, orange&#10;&#10;Description automatically generated" id="878" name="Google Shape;878;p63"/>
          <p:cNvPicPr preferRelativeResize="0"/>
          <p:nvPr/>
        </p:nvPicPr>
        <p:blipFill rotWithShape="1">
          <a:blip r:embed="rId3">
            <a:alphaModFix/>
          </a:blip>
          <a:srcRect b="0" l="0" r="0" t="0"/>
          <a:stretch/>
        </p:blipFill>
        <p:spPr>
          <a:xfrm>
            <a:off x="0" y="0"/>
            <a:ext cx="4293219" cy="3219914"/>
          </a:xfrm>
          <a:prstGeom prst="rect">
            <a:avLst/>
          </a:prstGeom>
          <a:noFill/>
          <a:ln>
            <a:noFill/>
          </a:ln>
          <a:effectLst>
            <a:outerShdw blurRad="190500" rotWithShape="0" algn="tl">
              <a:srgbClr val="000000">
                <a:alpha val="69411"/>
              </a:srgbClr>
            </a:outerShdw>
          </a:effectLst>
        </p:spPr>
      </p:pic>
      <p:pic>
        <p:nvPicPr>
          <p:cNvPr descr="A picture containing ground, outdoor, sky, dirt&#10;&#10;Description automatically generated" id="879" name="Google Shape;879;p63"/>
          <p:cNvPicPr preferRelativeResize="0"/>
          <p:nvPr/>
        </p:nvPicPr>
        <p:blipFill rotWithShape="1">
          <a:blip r:embed="rId4">
            <a:alphaModFix/>
          </a:blip>
          <a:srcRect b="0" l="0" r="0" t="0"/>
          <a:stretch/>
        </p:blipFill>
        <p:spPr>
          <a:xfrm>
            <a:off x="881751" y="3429000"/>
            <a:ext cx="4902272" cy="3268181"/>
          </a:xfrm>
          <a:prstGeom prst="rect">
            <a:avLst/>
          </a:prstGeom>
          <a:noFill/>
          <a:ln>
            <a:noFill/>
          </a:ln>
          <a:effectLst>
            <a:outerShdw blurRad="190500" rotWithShape="0" algn="tl">
              <a:srgbClr val="000000">
                <a:alpha val="69411"/>
              </a:srgbClr>
            </a:outerShdw>
          </a:effectLst>
        </p:spPr>
      </p:pic>
      <p:pic>
        <p:nvPicPr>
          <p:cNvPr id="880" name="Google Shape;880;p63"/>
          <p:cNvPicPr preferRelativeResize="0"/>
          <p:nvPr/>
        </p:nvPicPr>
        <p:blipFill rotWithShape="1">
          <a:blip r:embed="rId5">
            <a:alphaModFix/>
          </a:blip>
          <a:srcRect b="0" l="0" r="0" t="0"/>
          <a:stretch/>
        </p:blipFill>
        <p:spPr>
          <a:xfrm>
            <a:off x="4672063" y="0"/>
            <a:ext cx="4395463" cy="3291641"/>
          </a:xfrm>
          <a:prstGeom prst="rect">
            <a:avLst/>
          </a:prstGeom>
          <a:noFill/>
          <a:ln>
            <a:noFill/>
          </a:ln>
          <a:effectLst>
            <a:outerShdw blurRad="190500" rotWithShape="0" algn="tl">
              <a:srgbClr val="000000">
                <a:alpha val="69411"/>
              </a:srgbClr>
            </a:outerShdw>
          </a:effectLst>
        </p:spPr>
      </p:pic>
      <p:sp>
        <p:nvSpPr>
          <p:cNvPr id="881" name="Google Shape;881;p63"/>
          <p:cNvSpPr txBox="1"/>
          <p:nvPr>
            <p:ph idx="1" type="body"/>
          </p:nvPr>
        </p:nvSpPr>
        <p:spPr>
          <a:xfrm>
            <a:off x="6932996" y="4032599"/>
            <a:ext cx="4269059" cy="2060981"/>
          </a:xfrm>
          <a:prstGeom prst="rect">
            <a:avLst/>
          </a:prstGeom>
          <a:noFill/>
          <a:ln>
            <a:noFill/>
          </a:ln>
        </p:spPr>
        <p:txBody>
          <a:bodyPr anchorCtr="0" anchor="t" bIns="45700" lIns="91425" spcFirstLastPara="1" rIns="91425" wrap="square" tIns="45700">
            <a:noAutofit/>
          </a:bodyPr>
          <a:lstStyle/>
          <a:p>
            <a:pPr indent="-414635" lvl="0" marL="414635" rtl="0" algn="l">
              <a:lnSpc>
                <a:spcPct val="90000"/>
              </a:lnSpc>
              <a:spcBef>
                <a:spcPts val="0"/>
              </a:spcBef>
              <a:spcAft>
                <a:spcPts val="0"/>
              </a:spcAft>
              <a:buClr>
                <a:schemeClr val="dk1"/>
              </a:buClr>
              <a:buSzPts val="2000"/>
              <a:buAutoNum type="arabicPeriod"/>
            </a:pPr>
            <a:r>
              <a:rPr lang="fr"/>
              <a:t>Poubelles de tri des déchets aux points de prestation de soins ambulatoires </a:t>
            </a:r>
            <a:endParaRPr/>
          </a:p>
          <a:p>
            <a:pPr indent="-287635" lvl="0" marL="414635" rtl="0" algn="l">
              <a:lnSpc>
                <a:spcPct val="90000"/>
              </a:lnSpc>
              <a:spcBef>
                <a:spcPts val="1000"/>
              </a:spcBef>
              <a:spcAft>
                <a:spcPts val="0"/>
              </a:spcAft>
              <a:buClr>
                <a:schemeClr val="dk1"/>
              </a:buClr>
              <a:buSzPts val="2000"/>
              <a:buNone/>
            </a:pPr>
            <a:r>
              <a:t/>
            </a:r>
            <a:endParaRPr/>
          </a:p>
          <a:p>
            <a:pPr indent="-414635" lvl="0" marL="414635" rtl="0" algn="l">
              <a:lnSpc>
                <a:spcPct val="90000"/>
              </a:lnSpc>
              <a:spcBef>
                <a:spcPts val="1000"/>
              </a:spcBef>
              <a:spcAft>
                <a:spcPts val="0"/>
              </a:spcAft>
              <a:buClr>
                <a:schemeClr val="dk1"/>
              </a:buClr>
              <a:buSzPts val="2000"/>
              <a:buAutoNum type="arabicPeriod"/>
            </a:pPr>
            <a:r>
              <a:rPr lang="fr"/>
              <a:t>Approvisionnement en eau sur site </a:t>
            </a:r>
            <a:endParaRPr/>
          </a:p>
          <a:p>
            <a:pPr indent="-287635" lvl="0" marL="414635" rtl="0" algn="l">
              <a:lnSpc>
                <a:spcPct val="90000"/>
              </a:lnSpc>
              <a:spcBef>
                <a:spcPts val="1000"/>
              </a:spcBef>
              <a:spcAft>
                <a:spcPts val="0"/>
              </a:spcAft>
              <a:buClr>
                <a:schemeClr val="dk1"/>
              </a:buClr>
              <a:buSzPts val="2000"/>
              <a:buNone/>
            </a:pPr>
            <a:r>
              <a:t/>
            </a:r>
            <a:endParaRPr/>
          </a:p>
          <a:p>
            <a:pPr indent="-414635" lvl="0" marL="414635" rtl="0" algn="l">
              <a:lnSpc>
                <a:spcPct val="90000"/>
              </a:lnSpc>
              <a:spcBef>
                <a:spcPts val="1000"/>
              </a:spcBef>
              <a:spcAft>
                <a:spcPts val="0"/>
              </a:spcAft>
              <a:buClr>
                <a:schemeClr val="dk1"/>
              </a:buClr>
              <a:buSzPts val="2000"/>
              <a:buAutoNum type="arabicPeriod"/>
            </a:pPr>
            <a:r>
              <a:rPr lang="fr"/>
              <a:t>Toilettes réservées aux femmes </a:t>
            </a:r>
            <a:endParaRPr/>
          </a:p>
          <a:p>
            <a:pPr indent="0" lvl="0" marL="0" rtl="0" algn="l">
              <a:lnSpc>
                <a:spcPct val="90000"/>
              </a:lnSpc>
              <a:spcBef>
                <a:spcPts val="1000"/>
              </a:spcBef>
              <a:spcAft>
                <a:spcPts val="0"/>
              </a:spcAft>
              <a:buClr>
                <a:schemeClr val="dk1"/>
              </a:buClr>
              <a:buSzPts val="2000"/>
              <a:buFont typeface="Arial"/>
              <a:buNone/>
            </a:pPr>
            <a:r>
              <a:t/>
            </a:r>
            <a:endParaRPr/>
          </a:p>
        </p:txBody>
      </p:sp>
      <p:sp>
        <p:nvSpPr>
          <p:cNvPr id="882" name="Google Shape;882;p6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883" name="Google Shape;883;p63"/>
          <p:cNvGrpSpPr/>
          <p:nvPr/>
        </p:nvGrpSpPr>
        <p:grpSpPr>
          <a:xfrm>
            <a:off x="10490698" y="283097"/>
            <a:ext cx="1139327" cy="1165986"/>
            <a:chOff x="9555224" y="5116370"/>
            <a:chExt cx="1161098" cy="1171184"/>
          </a:xfrm>
        </p:grpSpPr>
        <p:pic>
          <p:nvPicPr>
            <p:cNvPr descr="Shape&#10;&#10;Description automatically generated with low confidence" id="884" name="Google Shape;884;p63"/>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885" name="Google Shape;885;p63"/>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64"/>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894" name="Google Shape;894;p64"/>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895" name="Google Shape;895;p64"/>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sp>
        <p:nvSpPr>
          <p:cNvPr id="896" name="Google Shape;896;p64"/>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Gears with solid fill" id="897" name="Google Shape;897;p64"/>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grpSp>
        <p:nvGrpSpPr>
          <p:cNvPr id="898" name="Google Shape;898;p64"/>
          <p:cNvGrpSpPr/>
          <p:nvPr/>
        </p:nvGrpSpPr>
        <p:grpSpPr>
          <a:xfrm>
            <a:off x="8327998" y="4739418"/>
            <a:ext cx="2925927" cy="1668205"/>
            <a:chOff x="8921977" y="4073362"/>
            <a:chExt cx="2926080" cy="1668292"/>
          </a:xfrm>
        </p:grpSpPr>
        <p:sp>
          <p:nvSpPr>
            <p:cNvPr id="899" name="Google Shape;899;p64"/>
            <p:cNvSpPr txBox="1"/>
            <p:nvPr/>
          </p:nvSpPr>
          <p:spPr>
            <a:xfrm>
              <a:off x="8921977" y="4073362"/>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00AFF3"/>
                  </a:solidFill>
                  <a:latin typeface="Arial"/>
                  <a:ea typeface="Arial"/>
                  <a:cs typeface="Arial"/>
                  <a:sym typeface="Arial"/>
                </a:rPr>
                <a:t>Étape 3</a:t>
              </a:r>
              <a:endParaRPr b="0" i="0" sz="1400" u="none" cap="none" strike="noStrike">
                <a:solidFill>
                  <a:srgbClr val="000000"/>
                </a:solidFill>
                <a:latin typeface="Arial"/>
                <a:ea typeface="Arial"/>
                <a:cs typeface="Arial"/>
                <a:sym typeface="Arial"/>
              </a:endParaRPr>
            </a:p>
          </p:txBody>
        </p:sp>
        <p:sp>
          <p:nvSpPr>
            <p:cNvPr id="900" name="Google Shape;900;p64"/>
            <p:cNvSpPr txBox="1"/>
            <p:nvPr/>
          </p:nvSpPr>
          <p:spPr>
            <a:xfrm>
              <a:off x="8921977" y="4532542"/>
              <a:ext cx="2926080" cy="12091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7F7F7F"/>
                  </a:solidFill>
                  <a:latin typeface="Arial"/>
                  <a:ea typeface="Arial"/>
                  <a:cs typeface="Arial"/>
                  <a:sym typeface="Arial"/>
                </a:rPr>
                <a:t>Procéder à une évaluation des risques afin de déterminer et de hiérarchiser les points à améliorer</a:t>
              </a:r>
              <a:endParaRPr b="0" i="0" sz="1400" u="none" cap="none" strike="noStrike">
                <a:solidFill>
                  <a:srgbClr val="000000"/>
                </a:solidFill>
                <a:latin typeface="Arial"/>
                <a:ea typeface="Arial"/>
                <a:cs typeface="Arial"/>
                <a:sym typeface="Arial"/>
              </a:endParaRPr>
            </a:p>
          </p:txBody>
        </p:sp>
      </p:grpSp>
      <p:grpSp>
        <p:nvGrpSpPr>
          <p:cNvPr id="901" name="Google Shape;901;p64"/>
          <p:cNvGrpSpPr/>
          <p:nvPr/>
        </p:nvGrpSpPr>
        <p:grpSpPr>
          <a:xfrm>
            <a:off x="455902" y="4903589"/>
            <a:ext cx="2925927" cy="1389026"/>
            <a:chOff x="332936" y="4652314"/>
            <a:chExt cx="2926080" cy="1389099"/>
          </a:xfrm>
        </p:grpSpPr>
        <p:sp>
          <p:nvSpPr>
            <p:cNvPr id="902" name="Google Shape;902;p64"/>
            <p:cNvSpPr txBox="1"/>
            <p:nvPr/>
          </p:nvSpPr>
          <p:spPr>
            <a:xfrm>
              <a:off x="332936" y="4652314"/>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4</a:t>
              </a:r>
              <a:endParaRPr b="0" i="0" sz="1400" u="none" cap="none" strike="noStrike">
                <a:solidFill>
                  <a:srgbClr val="000000"/>
                </a:solidFill>
                <a:latin typeface="Arial"/>
                <a:ea typeface="Arial"/>
                <a:cs typeface="Arial"/>
                <a:sym typeface="Arial"/>
              </a:endParaRPr>
            </a:p>
          </p:txBody>
        </p:sp>
        <p:sp>
          <p:nvSpPr>
            <p:cNvPr id="903" name="Google Shape;903;p64"/>
            <p:cNvSpPr txBox="1"/>
            <p:nvPr/>
          </p:nvSpPr>
          <p:spPr>
            <a:xfrm>
              <a:off x="332936" y="5111494"/>
              <a:ext cx="2926080" cy="929919"/>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Élaborer un plan d’action progressif et le mettre en œuvre </a:t>
              </a:r>
              <a:endParaRPr b="0" i="0" sz="1400" u="none" cap="none" strike="noStrike">
                <a:solidFill>
                  <a:srgbClr val="000000"/>
                </a:solidFill>
                <a:latin typeface="Arial"/>
                <a:ea typeface="Arial"/>
                <a:cs typeface="Arial"/>
                <a:sym typeface="Arial"/>
              </a:endParaRPr>
            </a:p>
          </p:txBody>
        </p:sp>
      </p:grpSp>
      <p:grpSp>
        <p:nvGrpSpPr>
          <p:cNvPr id="904" name="Google Shape;904;p64"/>
          <p:cNvGrpSpPr/>
          <p:nvPr/>
        </p:nvGrpSpPr>
        <p:grpSpPr>
          <a:xfrm>
            <a:off x="7519494" y="513797"/>
            <a:ext cx="2925927" cy="1389027"/>
            <a:chOff x="8921977" y="1466701"/>
            <a:chExt cx="2926080" cy="1389098"/>
          </a:xfrm>
        </p:grpSpPr>
        <p:sp>
          <p:nvSpPr>
            <p:cNvPr id="905" name="Google Shape;905;p64"/>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1</a:t>
              </a:r>
              <a:endParaRPr b="0" i="0" sz="1400" u="none" cap="none" strike="noStrike">
                <a:solidFill>
                  <a:srgbClr val="000000"/>
                </a:solidFill>
                <a:latin typeface="Arial"/>
                <a:ea typeface="Arial"/>
                <a:cs typeface="Arial"/>
                <a:sym typeface="Arial"/>
              </a:endParaRPr>
            </a:p>
          </p:txBody>
        </p:sp>
        <p:sp>
          <p:nvSpPr>
            <p:cNvPr id="906" name="Google Shape;906;p64"/>
            <p:cNvSpPr txBox="1"/>
            <p:nvPr/>
          </p:nvSpPr>
          <p:spPr>
            <a:xfrm>
              <a:off x="8921977" y="1925881"/>
              <a:ext cx="2926080" cy="92991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Mettre en place l’équipe, la former et documenter le processus décisionnel </a:t>
              </a:r>
              <a:endParaRPr b="0" i="0" sz="1400" u="none" cap="none" strike="noStrike">
                <a:solidFill>
                  <a:srgbClr val="000000"/>
                </a:solidFill>
                <a:latin typeface="Arial"/>
                <a:ea typeface="Arial"/>
                <a:cs typeface="Arial"/>
                <a:sym typeface="Arial"/>
              </a:endParaRPr>
            </a:p>
          </p:txBody>
        </p:sp>
      </p:grpSp>
      <p:grpSp>
        <p:nvGrpSpPr>
          <p:cNvPr id="907" name="Google Shape;907;p64"/>
          <p:cNvGrpSpPr/>
          <p:nvPr/>
        </p:nvGrpSpPr>
        <p:grpSpPr>
          <a:xfrm>
            <a:off x="9210821" y="2392137"/>
            <a:ext cx="2771637" cy="1389027"/>
            <a:chOff x="8921977" y="1466700"/>
            <a:chExt cx="2926080" cy="1389100"/>
          </a:xfrm>
        </p:grpSpPr>
        <p:sp>
          <p:nvSpPr>
            <p:cNvPr id="908" name="Google Shape;908;p64"/>
            <p:cNvSpPr txBox="1"/>
            <p:nvPr/>
          </p:nvSpPr>
          <p:spPr>
            <a:xfrm>
              <a:off x="8921977" y="1466700"/>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2</a:t>
              </a:r>
              <a:endParaRPr b="0" i="0" sz="1400" u="none" cap="none" strike="noStrike">
                <a:solidFill>
                  <a:srgbClr val="000000"/>
                </a:solidFill>
                <a:latin typeface="Arial"/>
                <a:ea typeface="Arial"/>
                <a:cs typeface="Arial"/>
                <a:sym typeface="Arial"/>
              </a:endParaRPr>
            </a:p>
          </p:txBody>
        </p:sp>
        <p:sp>
          <p:nvSpPr>
            <p:cNvPr id="909" name="Google Shape;909;p64"/>
            <p:cNvSpPr txBox="1"/>
            <p:nvPr/>
          </p:nvSpPr>
          <p:spPr>
            <a:xfrm>
              <a:off x="8921977" y="1925881"/>
              <a:ext cx="2926080" cy="929919"/>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 l’établissement </a:t>
              </a:r>
              <a:endParaRPr b="0" i="0" sz="1400" u="none" cap="none" strike="noStrike">
                <a:solidFill>
                  <a:srgbClr val="000000"/>
                </a:solidFill>
                <a:latin typeface="Arial"/>
                <a:ea typeface="Arial"/>
                <a:cs typeface="Arial"/>
                <a:sym typeface="Arial"/>
              </a:endParaRPr>
            </a:p>
          </p:txBody>
        </p:sp>
      </p:grpSp>
      <p:grpSp>
        <p:nvGrpSpPr>
          <p:cNvPr id="910" name="Google Shape;910;p64"/>
          <p:cNvGrpSpPr/>
          <p:nvPr/>
        </p:nvGrpSpPr>
        <p:grpSpPr>
          <a:xfrm>
            <a:off x="455902" y="2674757"/>
            <a:ext cx="2463824" cy="1109847"/>
            <a:chOff x="8921977" y="1466701"/>
            <a:chExt cx="2926080" cy="1109905"/>
          </a:xfrm>
        </p:grpSpPr>
        <p:sp>
          <p:nvSpPr>
            <p:cNvPr id="911" name="Google Shape;911;p64"/>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5</a:t>
              </a:r>
              <a:endParaRPr b="0" i="0" sz="1400" u="none" cap="none" strike="noStrike">
                <a:solidFill>
                  <a:srgbClr val="000000"/>
                </a:solidFill>
                <a:latin typeface="Arial"/>
                <a:ea typeface="Arial"/>
                <a:cs typeface="Arial"/>
                <a:sym typeface="Arial"/>
              </a:endParaRPr>
            </a:p>
          </p:txBody>
        </p:sp>
        <p:sp>
          <p:nvSpPr>
            <p:cNvPr id="912" name="Google Shape;912;p64"/>
            <p:cNvSpPr txBox="1"/>
            <p:nvPr/>
          </p:nvSpPr>
          <p:spPr>
            <a:xfrm>
              <a:off x="8921977" y="1925881"/>
              <a:ext cx="2926080" cy="650725"/>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Contrôler, réviser, adapter, améliorer </a:t>
              </a:r>
              <a:endParaRPr b="0" i="0" sz="1400" u="none" cap="none" strike="noStrike">
                <a:solidFill>
                  <a:srgbClr val="000000"/>
                </a:solidFill>
                <a:latin typeface="Arial"/>
                <a:ea typeface="Arial"/>
                <a:cs typeface="Arial"/>
                <a:sym typeface="Arial"/>
              </a:endParaRPr>
            </a:p>
          </p:txBody>
        </p:sp>
      </p:grpSp>
      <p:pic>
        <p:nvPicPr>
          <p:cNvPr descr="Group outline" id="913" name="Google Shape;913;p64"/>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914" name="Google Shape;914;p64"/>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915" name="Google Shape;915;p64"/>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00AFF3"/>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A black rectangle with a black background&#10;&#10;Description automatically generated with low confidence" id="916" name="Google Shape;916;p64"/>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917" name="Google Shape;917;p64"/>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id="918" name="Google Shape;918;p64"/>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sp>
        <p:nvSpPr>
          <p:cNvPr id="919" name="Google Shape;919;p6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65"/>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None/>
            </a:pPr>
            <a:r>
              <a:rPr b="1" lang="fr" sz="4000">
                <a:solidFill>
                  <a:srgbClr val="00AFF3"/>
                </a:solidFill>
              </a:rPr>
              <a:t>Étape 3 : </a:t>
            </a:r>
            <a:r>
              <a:rPr lang="fr" sz="4000">
                <a:solidFill>
                  <a:srgbClr val="00B0F0"/>
                </a:solidFill>
              </a:rPr>
              <a:t>Procéder à une évaluation des risques afin de déterminer et de hiérarchiser les points à améliorer</a:t>
            </a:r>
            <a:endParaRPr sz="4000"/>
          </a:p>
        </p:txBody>
      </p:sp>
      <p:sp>
        <p:nvSpPr>
          <p:cNvPr id="926" name="Google Shape;926;p65"/>
          <p:cNvSpPr/>
          <p:nvPr/>
        </p:nvSpPr>
        <p:spPr>
          <a:xfrm>
            <a:off x="312547" y="1823385"/>
            <a:ext cx="7459853" cy="20053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09164D"/>
                </a:solidFill>
                <a:latin typeface="Arial"/>
                <a:ea typeface="Arial"/>
                <a:cs typeface="Arial"/>
                <a:sym typeface="Arial"/>
              </a:rPr>
              <a:t>Produits</a:t>
            </a:r>
            <a:endParaRPr b="0" i="0" sz="12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800" u="none" cap="none" strike="noStrike">
                <a:solidFill>
                  <a:schemeClr val="dk1"/>
                </a:solidFill>
                <a:latin typeface="Arial"/>
                <a:ea typeface="Arial"/>
                <a:cs typeface="Arial"/>
                <a:sym typeface="Arial"/>
              </a:rPr>
              <a:t>Liste des problèmes et lacunes mis en évidence par l’évaluation de l’établissement </a:t>
            </a:r>
            <a:endParaRPr b="0" i="0" sz="12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800" u="none" cap="none" strike="noStrike">
                <a:solidFill>
                  <a:schemeClr val="dk1"/>
                </a:solidFill>
                <a:latin typeface="Arial"/>
                <a:ea typeface="Arial"/>
                <a:cs typeface="Arial"/>
                <a:sym typeface="Arial"/>
              </a:rPr>
              <a:t>Identification des risques associés à chaque problème, notés selon leur degré de gravité </a:t>
            </a:r>
            <a:endParaRPr b="0" i="0" sz="12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800" u="none" cap="none" strike="noStrike">
                <a:solidFill>
                  <a:schemeClr val="dk1"/>
                </a:solidFill>
                <a:latin typeface="Arial"/>
                <a:ea typeface="Arial"/>
                <a:cs typeface="Arial"/>
                <a:sym typeface="Arial"/>
              </a:rPr>
              <a:t>Hiérarchisation des problèmes en fonction de leur degré de priorité </a:t>
            </a:r>
            <a:endParaRPr b="0" i="0" sz="1200" u="none" cap="none" strike="noStrike">
              <a:solidFill>
                <a:srgbClr val="000000"/>
              </a:solidFill>
              <a:latin typeface="Arial"/>
              <a:ea typeface="Arial"/>
              <a:cs typeface="Arial"/>
              <a:sym typeface="Arial"/>
            </a:endParaRPr>
          </a:p>
        </p:txBody>
      </p:sp>
      <p:sp>
        <p:nvSpPr>
          <p:cNvPr id="927" name="Google Shape;927;p65"/>
          <p:cNvSpPr/>
          <p:nvPr/>
        </p:nvSpPr>
        <p:spPr>
          <a:xfrm>
            <a:off x="7218484" y="3999232"/>
            <a:ext cx="4569529" cy="911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a:ea typeface="Arial"/>
                <a:cs typeface="Arial"/>
                <a:sym typeface="Arial"/>
              </a:rPr>
              <a:t>Outils connexes </a:t>
            </a:r>
            <a:endParaRPr b="0" i="0" sz="1200" u="none" cap="none" strike="noStrike">
              <a:solidFill>
                <a:srgbClr val="000000"/>
              </a:solidFill>
              <a:latin typeface="Arial"/>
              <a:ea typeface="Arial"/>
              <a:cs typeface="Arial"/>
              <a:sym typeface="Arial"/>
            </a:endParaRPr>
          </a:p>
          <a:p>
            <a:pPr indent="-310976" lvl="0" marL="310976" marR="0" rtl="0" algn="l">
              <a:lnSpc>
                <a:spcPct val="115000"/>
              </a:lnSpc>
              <a:spcBef>
                <a:spcPts val="0"/>
              </a:spcBef>
              <a:spcAft>
                <a:spcPts val="0"/>
              </a:spcAft>
              <a:buClr>
                <a:schemeClr val="lt1"/>
              </a:buClr>
              <a:buSzPts val="2400"/>
              <a:buFont typeface="Noto Sans Symbols"/>
              <a:buChar char="∙"/>
            </a:pPr>
            <a:r>
              <a:rPr b="0" i="0" lang="fr" sz="2000" u="none" cap="none" strike="noStrike">
                <a:solidFill>
                  <a:schemeClr val="lt1"/>
                </a:solidFill>
                <a:latin typeface="Arial"/>
                <a:ea typeface="Arial"/>
                <a:cs typeface="Arial"/>
                <a:sym typeface="Arial"/>
              </a:rPr>
              <a:t>Évaluation des risques </a:t>
            </a:r>
            <a:endParaRPr b="0" i="0" sz="1200" u="none" cap="none" strike="noStrike">
              <a:solidFill>
                <a:srgbClr val="000000"/>
              </a:solidFill>
              <a:latin typeface="Arial"/>
              <a:ea typeface="Arial"/>
              <a:cs typeface="Arial"/>
              <a:sym typeface="Arial"/>
            </a:endParaRPr>
          </a:p>
        </p:txBody>
      </p:sp>
      <p:sp>
        <p:nvSpPr>
          <p:cNvPr id="928" name="Google Shape;928;p6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929" name="Google Shape;929;p65"/>
          <p:cNvSpPr/>
          <p:nvPr/>
        </p:nvSpPr>
        <p:spPr>
          <a:xfrm>
            <a:off x="403986" y="3770603"/>
            <a:ext cx="5997191" cy="36136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9164D"/>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2000"/>
              <a:buFont typeface="Arial"/>
              <a:buNone/>
            </a:pPr>
            <a:r>
              <a:rPr b="1" i="0" lang="fr" sz="2000" u="none" cap="none" strike="noStrike">
                <a:solidFill>
                  <a:srgbClr val="09164D"/>
                </a:solidFill>
                <a:latin typeface="Arial"/>
                <a:ea typeface="Arial"/>
                <a:cs typeface="Arial"/>
                <a:sym typeface="Arial"/>
              </a:rPr>
              <a:t>Tâches</a:t>
            </a:r>
            <a:r>
              <a:rPr b="0" i="0" lang="fr" sz="2000" u="none" cap="none" strike="noStrike">
                <a:solidFill>
                  <a:srgbClr val="09164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rgbClr val="09164D"/>
              </a:buClr>
              <a:buSzPts val="1800"/>
              <a:buFont typeface="Arial"/>
              <a:buChar char="•"/>
            </a:pPr>
            <a:r>
              <a:rPr b="0" i="0" lang="fr" sz="1600" u="none" cap="none" strike="noStrike">
                <a:solidFill>
                  <a:schemeClr val="dk1"/>
                </a:solidFill>
                <a:latin typeface="Arial"/>
                <a:ea typeface="Arial"/>
                <a:cs typeface="Arial"/>
                <a:sym typeface="Arial"/>
              </a:rPr>
              <a:t>Examiner les résultats de l’évaluation et identifier les indicateurs qui ne répondent pas aux exigences (dans l’établissement entier, par service ou par domaine) et qui présentent des problèmes ou lacunes</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rgbClr val="09164D"/>
              </a:buClr>
              <a:buSzPts val="1800"/>
              <a:buFont typeface="Arial"/>
              <a:buChar char="•"/>
            </a:pPr>
            <a:r>
              <a:rPr b="0" i="0" lang="fr" sz="1600" u="none" cap="none" strike="noStrike">
                <a:solidFill>
                  <a:schemeClr val="dk1"/>
                </a:solidFill>
                <a:latin typeface="Arial"/>
                <a:ea typeface="Arial"/>
                <a:cs typeface="Arial"/>
                <a:sym typeface="Arial"/>
              </a:rPr>
              <a:t>Déterminer le niveau de risque associé à chaque problème</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rgbClr val="09164D"/>
              </a:buClr>
              <a:buSzPts val="1800"/>
              <a:buFont typeface="Arial"/>
              <a:buChar char="•"/>
            </a:pPr>
            <a:r>
              <a:rPr b="0" i="0" lang="fr" sz="1600" u="none" cap="none" strike="noStrike">
                <a:solidFill>
                  <a:schemeClr val="dk1"/>
                </a:solidFill>
                <a:latin typeface="Arial"/>
                <a:ea typeface="Arial"/>
                <a:cs typeface="Arial"/>
                <a:sym typeface="Arial"/>
              </a:rPr>
              <a:t>Classer les problèmes en fonction de leur note de risque afin de hiérarchiser les améliorations à apporter</a:t>
            </a:r>
            <a:endParaRPr b="0" i="0" sz="2000" u="none" cap="none" strike="noStrike">
              <a:solidFill>
                <a:srgbClr val="09164D"/>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2000"/>
              <a:buFont typeface="Arial"/>
              <a:buNone/>
            </a:pPr>
            <a:r>
              <a:t/>
            </a:r>
            <a:endParaRPr b="0" i="0" sz="2000" u="none" cap="none" strike="noStrike">
              <a:solidFill>
                <a:srgbClr val="09164D"/>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66"/>
          <p:cNvSpPr txBox="1"/>
          <p:nvPr>
            <p:ph type="title"/>
          </p:nvPr>
        </p:nvSpPr>
        <p:spPr>
          <a:xfrm>
            <a:off x="838199" y="135108"/>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Calculer la note de risque</a:t>
            </a:r>
            <a:endParaRPr/>
          </a:p>
        </p:txBody>
      </p:sp>
      <p:sp>
        <p:nvSpPr>
          <p:cNvPr id="936" name="Google Shape;936;p6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aphicFrame>
        <p:nvGraphicFramePr>
          <p:cNvPr id="937" name="Google Shape;937;p66"/>
          <p:cNvGraphicFramePr/>
          <p:nvPr/>
        </p:nvGraphicFramePr>
        <p:xfrm>
          <a:off x="352444" y="902803"/>
          <a:ext cx="3000000" cy="3000000"/>
        </p:xfrm>
        <a:graphic>
          <a:graphicData uri="http://schemas.openxmlformats.org/drawingml/2006/table">
            <a:tbl>
              <a:tblPr>
                <a:noFill/>
                <a:tableStyleId>{DBCA2BFE-FA22-4A57-95F1-CF3327ED1F3B}</a:tableStyleId>
              </a:tblPr>
              <a:tblGrid>
                <a:gridCol w="1695400"/>
                <a:gridCol w="2451100"/>
                <a:gridCol w="7340600"/>
              </a:tblGrid>
              <a:tr h="224300">
                <a:tc>
                  <a:txBody>
                    <a:bodyPr/>
                    <a:lstStyle/>
                    <a:p>
                      <a:pPr indent="0" lvl="0" marL="0" marR="0" rtl="0" algn="l">
                        <a:lnSpc>
                          <a:spcPct val="115000"/>
                        </a:lnSpc>
                        <a:spcBef>
                          <a:spcPts val="0"/>
                        </a:spcBef>
                        <a:spcAft>
                          <a:spcPts val="0"/>
                        </a:spcAft>
                        <a:buClr>
                          <a:srgbClr val="000000"/>
                        </a:buClr>
                        <a:buSzPts val="1600"/>
                        <a:buFont typeface="Arial"/>
                        <a:buNone/>
                      </a:pPr>
                      <a:r>
                        <a:rPr b="1" lang="fr" sz="1600" u="none" cap="none" strike="noStrike">
                          <a:solidFill>
                            <a:schemeClr val="lt1"/>
                          </a:solidFill>
                          <a:latin typeface="Arial"/>
                          <a:ea typeface="Arial"/>
                          <a:cs typeface="Arial"/>
                          <a:sym typeface="Arial"/>
                        </a:rPr>
                        <a:t>Catégorie</a:t>
                      </a:r>
                      <a:endParaRPr sz="1200" u="none" cap="none" strike="noStrike"/>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600"/>
                        <a:buFont typeface="Arial"/>
                        <a:buNone/>
                      </a:pPr>
                      <a:r>
                        <a:rPr b="1" lang="fr" sz="1600" u="none" cap="none" strike="noStrike">
                          <a:solidFill>
                            <a:schemeClr val="lt1"/>
                          </a:solidFill>
                          <a:latin typeface="Arial"/>
                          <a:ea typeface="Arial"/>
                          <a:cs typeface="Arial"/>
                          <a:sym typeface="Arial"/>
                        </a:rPr>
                        <a:t>Note</a:t>
                      </a:r>
                      <a:endParaRPr sz="1600" u="none" cap="none" strike="noStrike">
                        <a:solidFill>
                          <a:schemeClr val="lt1"/>
                        </a:solidFill>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600"/>
                        <a:buFont typeface="Arial"/>
                        <a:buNone/>
                      </a:pPr>
                      <a:r>
                        <a:rPr b="1" lang="fr" sz="1600" u="none" cap="none" strike="noStrike">
                          <a:solidFill>
                            <a:schemeClr val="lt1"/>
                          </a:solidFill>
                          <a:latin typeface="Arial"/>
                          <a:ea typeface="Arial"/>
                          <a:cs typeface="Arial"/>
                          <a:sym typeface="Arial"/>
                        </a:rPr>
                        <a:t>Description</a:t>
                      </a:r>
                      <a:endParaRPr sz="1600" u="none" cap="none" strike="noStrike">
                        <a:solidFill>
                          <a:schemeClr val="lt1"/>
                        </a:solidFill>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r>
              <a:tr h="575700">
                <a:tc rowSpan="3">
                  <a:txBody>
                    <a:bodyPr/>
                    <a:lstStyle/>
                    <a:p>
                      <a:pPr indent="0" lvl="0" marL="0" marR="0" rtl="0" algn="l">
                        <a:lnSpc>
                          <a:spcPct val="115000"/>
                        </a:lnSpc>
                        <a:spcBef>
                          <a:spcPts val="0"/>
                        </a:spcBef>
                        <a:spcAft>
                          <a:spcPts val="0"/>
                        </a:spcAft>
                        <a:buClr>
                          <a:srgbClr val="000000"/>
                        </a:buClr>
                        <a:buSzPts val="1800"/>
                        <a:buFont typeface="Arial"/>
                        <a:buNone/>
                      </a:pPr>
                      <a:r>
                        <a:rPr b="1" lang="fr" sz="1800" u="none" cap="none" strike="noStrike">
                          <a:latin typeface="Arial"/>
                          <a:ea typeface="Arial"/>
                          <a:cs typeface="Arial"/>
                          <a:sym typeface="Arial"/>
                        </a:rPr>
                        <a:t>Gravité des conséquences pour les utilisateurs et l’environnement </a:t>
                      </a:r>
                      <a:endParaRPr sz="18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0-3 = faible </a:t>
                      </a:r>
                      <a:endParaRPr sz="16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Aucune incidence majeure sur la santé et aucune intervention urgente n’est requise, mais des améliorations sont nécessaires pour répondre aux exigences et offrir des soins de meilleure qualité. </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9950">
                <a:tc vMerge="1"/>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4-6 = moyenne</a:t>
                      </a:r>
                      <a:endParaRPr sz="16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Incidence possible sur la santé, inconfort résultant de services inadéquats (p. ex., mauvaises odeurs, mauvaises conditions de travail, risque de blessures sans gravité), impact sur le moral et les performances du personnel, ou impact sur l’environnement</a:t>
                      </a:r>
                      <a:r>
                        <a:rPr lang="fr" sz="1200" u="none" cap="none" strike="noStrike">
                          <a:latin typeface="Arial"/>
                          <a:ea typeface="Arial"/>
                          <a:cs typeface="Arial"/>
                          <a:sym typeface="Arial"/>
                        </a:rPr>
                        <a:t>.</a:t>
                      </a:r>
                      <a:r>
                        <a:rPr lang="fr"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27100">
                <a:tc vMerge="1"/>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7-10 = élevée</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Le personnel, les patients et les visiteurs peuvent être victimes de blessures, contracter des maladies ou des infections ; le personnel peut se voir dans l’incapacité de fournir des services essentiels. Le problème menace la dignité et la sécurité de l’ensemble des utilisateurs. Risque élevé de contamination de l’environnement et d’impact sur les communautés proches.</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4300">
                <a:tc rowSpan="3">
                  <a:txBody>
                    <a:bodyPr/>
                    <a:lstStyle/>
                    <a:p>
                      <a:pPr indent="0" lvl="0" marL="0" marR="0" rtl="0" algn="l">
                        <a:lnSpc>
                          <a:spcPct val="115000"/>
                        </a:lnSpc>
                        <a:spcBef>
                          <a:spcPts val="0"/>
                        </a:spcBef>
                        <a:spcAft>
                          <a:spcPts val="0"/>
                        </a:spcAft>
                        <a:buClr>
                          <a:srgbClr val="000000"/>
                        </a:buClr>
                        <a:buSzPts val="1800"/>
                        <a:buFont typeface="Arial"/>
                        <a:buNone/>
                      </a:pPr>
                      <a:r>
                        <a:rPr b="1" lang="fr" sz="1800" u="none" cap="none" strike="noStrike">
                          <a:latin typeface="Arial"/>
                          <a:ea typeface="Arial"/>
                          <a:cs typeface="Arial"/>
                          <a:sym typeface="Arial"/>
                        </a:rPr>
                        <a:t>Probabilité de survenance </a:t>
                      </a:r>
                      <a:endParaRPr sz="18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0-3 = possible, mais rare</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Le problème peut se produire, mais seulement à de rares occasions.</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4300">
                <a:tc vMerge="1"/>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4-6 = probabilité moyenne</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Le problème peut se produire.</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1425">
                <a:tc vMerge="1"/>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7-10 = forte probabilité</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fr" sz="1600" u="none" cap="none" strike="noStrike">
                          <a:latin typeface="Arial"/>
                          <a:ea typeface="Arial"/>
                          <a:cs typeface="Arial"/>
                          <a:sym typeface="Arial"/>
                        </a:rPr>
                        <a:t>Le problème est permanent et a une probabilité de survenance élevée.</a:t>
                      </a:r>
                      <a:endParaRPr sz="1600" u="none" cap="none" strike="noStrike">
                        <a:latin typeface="Arial"/>
                        <a:ea typeface="Arial"/>
                        <a:cs typeface="Arial"/>
                        <a:sym typeface="Arial"/>
                      </a:endParaRPr>
                    </a:p>
                  </a:txBody>
                  <a:tcPr marT="0" marB="0" marR="45825" marL="4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6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946" name="Google Shape;946;p67"/>
          <p:cNvSpPr txBox="1"/>
          <p:nvPr>
            <p:ph idx="2" type="body"/>
          </p:nvPr>
        </p:nvSpPr>
        <p:spPr>
          <a:xfrm>
            <a:off x="847727" y="4743728"/>
            <a:ext cx="10507661" cy="1803400"/>
          </a:xfrm>
          <a:prstGeom prst="rect">
            <a:avLst/>
          </a:prstGeom>
          <a:noFill/>
          <a:ln>
            <a:noFill/>
          </a:ln>
        </p:spPr>
        <p:txBody>
          <a:bodyPr anchorCtr="0" anchor="t" bIns="45700" lIns="91425" spcFirstLastPara="1" rIns="91425" wrap="square" tIns="45700">
            <a:normAutofit/>
          </a:bodyPr>
          <a:lstStyle/>
          <a:p>
            <a:pPr indent="-310976" lvl="0" marL="310976" rtl="0" algn="l">
              <a:lnSpc>
                <a:spcPct val="90000"/>
              </a:lnSpc>
              <a:spcBef>
                <a:spcPts val="0"/>
              </a:spcBef>
              <a:spcAft>
                <a:spcPts val="0"/>
              </a:spcAft>
              <a:buClr>
                <a:schemeClr val="lt1"/>
              </a:buClr>
              <a:buSzPts val="2000"/>
              <a:buFont typeface="Arial"/>
              <a:buChar char="•"/>
            </a:pPr>
            <a:r>
              <a:rPr b="0" lang="fr" sz="2000">
                <a:latin typeface="Arial"/>
                <a:ea typeface="Arial"/>
                <a:cs typeface="Arial"/>
                <a:sym typeface="Arial"/>
              </a:rPr>
              <a:t>L’outil Excel calculera la note globale automatiquement</a:t>
            </a:r>
            <a:endParaRPr/>
          </a:p>
          <a:p>
            <a:pPr indent="-310976" lvl="0" marL="310976" rtl="0" algn="l">
              <a:lnSpc>
                <a:spcPct val="90000"/>
              </a:lnSpc>
              <a:spcBef>
                <a:spcPts val="1000"/>
              </a:spcBef>
              <a:spcAft>
                <a:spcPts val="0"/>
              </a:spcAft>
              <a:buClr>
                <a:schemeClr val="lt1"/>
              </a:buClr>
              <a:buSzPts val="2000"/>
              <a:buFont typeface="Arial"/>
              <a:buChar char="•"/>
            </a:pPr>
            <a:r>
              <a:rPr b="0" lang="fr" sz="2000">
                <a:latin typeface="Arial"/>
                <a:ea typeface="Arial"/>
                <a:cs typeface="Arial"/>
                <a:sym typeface="Arial"/>
              </a:rPr>
              <a:t>Éviter d’attribuer la note « risque élevé » à tous les éléments </a:t>
            </a:r>
            <a:endParaRPr/>
          </a:p>
          <a:p>
            <a:pPr indent="-310976" lvl="0" marL="310976" rtl="0" algn="l">
              <a:lnSpc>
                <a:spcPct val="90000"/>
              </a:lnSpc>
              <a:spcBef>
                <a:spcPts val="1000"/>
              </a:spcBef>
              <a:spcAft>
                <a:spcPts val="0"/>
              </a:spcAft>
              <a:buClr>
                <a:schemeClr val="lt1"/>
              </a:buClr>
              <a:buSzPts val="2000"/>
              <a:buFont typeface="Arial"/>
              <a:buChar char="•"/>
            </a:pPr>
            <a:r>
              <a:rPr b="0" lang="fr" sz="2000">
                <a:latin typeface="Arial"/>
                <a:ea typeface="Arial"/>
                <a:cs typeface="Arial"/>
                <a:sym typeface="Arial"/>
              </a:rPr>
              <a:t>D’autres méthodes d’évaluation des risques peuvent être élaborées par l’équipe </a:t>
            </a:r>
            <a:endParaRPr/>
          </a:p>
        </p:txBody>
      </p:sp>
      <p:sp>
        <p:nvSpPr>
          <p:cNvPr id="947" name="Google Shape;947;p67"/>
          <p:cNvSpPr txBox="1"/>
          <p:nvPr>
            <p:ph type="title"/>
          </p:nvPr>
        </p:nvSpPr>
        <p:spPr>
          <a:xfrm>
            <a:off x="737414" y="4010593"/>
            <a:ext cx="11233110" cy="529364"/>
          </a:xfrm>
          <a:prstGeom prst="rect">
            <a:avLst/>
          </a:prstGeom>
          <a:solidFill>
            <a:schemeClr val="l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Font typeface="Arial"/>
              <a:buNone/>
            </a:pPr>
            <a:r>
              <a:rPr lang="fr" sz="2000"/>
              <a:t>Autres conseils </a:t>
            </a:r>
            <a:endParaRPr/>
          </a:p>
        </p:txBody>
      </p:sp>
      <p:graphicFrame>
        <p:nvGraphicFramePr>
          <p:cNvPr id="948" name="Google Shape;948;p67"/>
          <p:cNvGraphicFramePr/>
          <p:nvPr/>
        </p:nvGraphicFramePr>
        <p:xfrm>
          <a:off x="1352550" y="1415223"/>
          <a:ext cx="3000000" cy="3000000"/>
        </p:xfrm>
        <a:graphic>
          <a:graphicData uri="http://schemas.openxmlformats.org/drawingml/2006/table">
            <a:tbl>
              <a:tblPr>
                <a:noFill/>
                <a:tableStyleId>{DBCA2BFE-FA22-4A57-95F1-CF3327ED1F3B}</a:tableStyleId>
              </a:tblPr>
              <a:tblGrid>
                <a:gridCol w="5001425"/>
                <a:gridCol w="5001425"/>
              </a:tblGrid>
              <a:tr h="254000">
                <a:tc>
                  <a:txBody>
                    <a:bodyPr/>
                    <a:lstStyle/>
                    <a:p>
                      <a:pPr indent="0" lvl="0" marL="0" marR="0" rtl="0" algn="l">
                        <a:lnSpc>
                          <a:spcPct val="115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0-7 = risque faible</a:t>
                      </a:r>
                      <a:endParaRPr sz="20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l">
                        <a:lnSpc>
                          <a:spcPct val="115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Risque minimal pour les personnes ou l’environnement.</a:t>
                      </a:r>
                      <a:endParaRPr sz="20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54000">
                <a:tc>
                  <a:txBody>
                    <a:bodyPr/>
                    <a:lstStyle/>
                    <a:p>
                      <a:pPr indent="0" lvl="0" marL="0" marR="0" rtl="0" algn="l">
                        <a:lnSpc>
                          <a:spcPct val="115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8-14 = risque moyen</a:t>
                      </a:r>
                      <a:endParaRPr sz="20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Risque moyen pour les personnes et/ou l’environnement.</a:t>
                      </a:r>
                      <a:endParaRPr sz="20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r h="254000">
                <a:tc>
                  <a:txBody>
                    <a:bodyPr/>
                    <a:lstStyle/>
                    <a:p>
                      <a:pPr indent="0" lvl="0" marL="0" marR="0" rtl="0" algn="l">
                        <a:lnSpc>
                          <a:spcPct val="115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15-20 = risque élevé</a:t>
                      </a:r>
                      <a:endParaRPr sz="20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0000"/>
                    </a:solidFill>
                  </a:tcPr>
                </a:tc>
                <a:tc>
                  <a:txBody>
                    <a:bodyPr/>
                    <a:lstStyle/>
                    <a:p>
                      <a:pPr indent="0" lvl="0" marL="0" marR="0" rtl="0" algn="l">
                        <a:lnSpc>
                          <a:spcPct val="115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Risque élevé pour les personnes et/ou l’environnement</a:t>
                      </a:r>
                      <a:endParaRPr sz="20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0000"/>
                    </a:solidFill>
                  </a:tcPr>
                </a:tc>
              </a:tr>
            </a:tbl>
          </a:graphicData>
        </a:graphic>
      </p:graphicFrame>
      <p:sp>
        <p:nvSpPr>
          <p:cNvPr id="949" name="Google Shape;949;p67"/>
          <p:cNvSpPr txBox="1"/>
          <p:nvPr/>
        </p:nvSpPr>
        <p:spPr>
          <a:xfrm>
            <a:off x="1016000" y="135108"/>
            <a:ext cx="982345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chemeClr val="dk2"/>
                </a:solidFill>
                <a:latin typeface="Arial Narrow"/>
                <a:ea typeface="Arial Narrow"/>
                <a:cs typeface="Arial Narrow"/>
                <a:sym typeface="Arial Narrow"/>
              </a:rPr>
              <a:t>Note globale de risque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id="957" name="Google Shape;957;p68"/>
          <p:cNvPicPr preferRelativeResize="0"/>
          <p:nvPr/>
        </p:nvPicPr>
        <p:blipFill rotWithShape="1">
          <a:blip r:embed="rId3">
            <a:alphaModFix/>
          </a:blip>
          <a:srcRect b="0" l="0" r="0" t="0"/>
          <a:stretch/>
        </p:blipFill>
        <p:spPr>
          <a:xfrm>
            <a:off x="6953567" y="1295793"/>
            <a:ext cx="3574037" cy="4492779"/>
          </a:xfrm>
          <a:prstGeom prst="rect">
            <a:avLst/>
          </a:prstGeom>
          <a:noFill/>
          <a:ln>
            <a:noFill/>
          </a:ln>
          <a:effectLst>
            <a:outerShdw blurRad="292100" rotWithShape="0" algn="tl" dir="2700000" dist="139700">
              <a:srgbClr val="333333">
                <a:alpha val="64313"/>
              </a:srgbClr>
            </a:outerShdw>
          </a:effectLst>
        </p:spPr>
      </p:pic>
      <p:pic>
        <p:nvPicPr>
          <p:cNvPr descr="A tiled floor&#10;&#10;Description generated with high confidence" id="958" name="Google Shape;958;p68"/>
          <p:cNvPicPr preferRelativeResize="0"/>
          <p:nvPr/>
        </p:nvPicPr>
        <p:blipFill rotWithShape="1">
          <a:blip r:embed="rId4">
            <a:alphaModFix/>
          </a:blip>
          <a:srcRect b="0" l="0" r="0" t="0"/>
          <a:stretch/>
        </p:blipFill>
        <p:spPr>
          <a:xfrm>
            <a:off x="713915" y="1299621"/>
            <a:ext cx="5541893" cy="3117315"/>
          </a:xfrm>
          <a:prstGeom prst="rect">
            <a:avLst/>
          </a:prstGeom>
          <a:noFill/>
          <a:ln>
            <a:noFill/>
          </a:ln>
          <a:effectLst>
            <a:outerShdw blurRad="292100" rotWithShape="0" algn="tl" dir="2700000" dist="139700">
              <a:srgbClr val="333333">
                <a:alpha val="64313"/>
              </a:srgbClr>
            </a:outerShdw>
          </a:effectLst>
        </p:spPr>
      </p:pic>
      <p:sp>
        <p:nvSpPr>
          <p:cNvPr id="959" name="Google Shape;959;p68"/>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a:solidFill>
                  <a:srgbClr val="00B0F0"/>
                </a:solidFill>
              </a:rPr>
              <a:t>Autre méthode utilisée en Indonésie</a:t>
            </a:r>
            <a:endParaRPr/>
          </a:p>
        </p:txBody>
      </p:sp>
      <p:sp>
        <p:nvSpPr>
          <p:cNvPr id="960" name="Google Shape;960;p68"/>
          <p:cNvSpPr txBox="1"/>
          <p:nvPr>
            <p:ph idx="1" type="body"/>
          </p:nvPr>
        </p:nvSpPr>
        <p:spPr>
          <a:xfrm>
            <a:off x="838200" y="4627756"/>
            <a:ext cx="4903839" cy="1865120"/>
          </a:xfrm>
          <a:prstGeom prst="rect">
            <a:avLst/>
          </a:prstGeom>
          <a:solidFill>
            <a:schemeClr val="dk1"/>
          </a:solidFill>
          <a:ln>
            <a:noFill/>
          </a:ln>
        </p:spPr>
        <p:txBody>
          <a:bodyPr anchorCtr="0" anchor="t" bIns="45700" lIns="91425" spcFirstLastPara="1" rIns="91425" wrap="square" tIns="45700">
            <a:normAutofit fontScale="92500" lnSpcReduction="20000"/>
          </a:bodyPr>
          <a:lstStyle/>
          <a:p>
            <a:pPr indent="-310976" lvl="0" marL="310976" rtl="0" algn="l">
              <a:lnSpc>
                <a:spcPct val="90000"/>
              </a:lnSpc>
              <a:spcBef>
                <a:spcPts val="0"/>
              </a:spcBef>
              <a:spcAft>
                <a:spcPts val="0"/>
              </a:spcAft>
              <a:buClr>
                <a:schemeClr val="lt1"/>
              </a:buClr>
              <a:buSzPct val="108108"/>
              <a:buFont typeface="Arial"/>
              <a:buChar char="•"/>
            </a:pPr>
            <a:r>
              <a:rPr lang="fr" sz="2000">
                <a:solidFill>
                  <a:schemeClr val="lt1"/>
                </a:solidFill>
              </a:rPr>
              <a:t>Le personnel note l’ensemble des problèmes relevés sur des morceaux de papier</a:t>
            </a:r>
            <a:endParaRPr/>
          </a:p>
          <a:p>
            <a:pPr indent="-310976" lvl="0" marL="310976" rtl="0" algn="l">
              <a:lnSpc>
                <a:spcPct val="90000"/>
              </a:lnSpc>
              <a:spcBef>
                <a:spcPts val="1000"/>
              </a:spcBef>
              <a:spcAft>
                <a:spcPts val="0"/>
              </a:spcAft>
              <a:buClr>
                <a:schemeClr val="lt1"/>
              </a:buClr>
              <a:buSzPct val="108108"/>
              <a:buFont typeface="Arial"/>
              <a:buChar char="•"/>
            </a:pPr>
            <a:r>
              <a:rPr lang="fr" sz="2000">
                <a:solidFill>
                  <a:schemeClr val="lt1"/>
                </a:solidFill>
              </a:rPr>
              <a:t>Il classe ensuite ces problèmes selon le degré de risque/priorité</a:t>
            </a:r>
            <a:endParaRPr/>
          </a:p>
          <a:p>
            <a:pPr indent="-310976" lvl="0" marL="310976" rtl="0" algn="l">
              <a:lnSpc>
                <a:spcPct val="90000"/>
              </a:lnSpc>
              <a:spcBef>
                <a:spcPts val="1000"/>
              </a:spcBef>
              <a:spcAft>
                <a:spcPts val="0"/>
              </a:spcAft>
              <a:buClr>
                <a:schemeClr val="lt1"/>
              </a:buClr>
              <a:buSzPct val="108108"/>
              <a:buFont typeface="Arial"/>
              <a:buChar char="•"/>
            </a:pPr>
            <a:r>
              <a:rPr lang="fr" sz="2000">
                <a:solidFill>
                  <a:schemeClr val="lt1"/>
                </a:solidFill>
              </a:rPr>
              <a:t>Les critères de classement sont choisis par le personnel lui-même</a:t>
            </a:r>
            <a:endParaRPr/>
          </a:p>
          <a:p>
            <a:pPr indent="0" lvl="0" marL="0" rtl="0" algn="l">
              <a:lnSpc>
                <a:spcPct val="90000"/>
              </a:lnSpc>
              <a:spcBef>
                <a:spcPts val="1000"/>
              </a:spcBef>
              <a:spcAft>
                <a:spcPts val="0"/>
              </a:spcAft>
              <a:buClr>
                <a:schemeClr val="dk1"/>
              </a:buClr>
              <a:buSzPct val="108108"/>
              <a:buFont typeface="Arial"/>
              <a:buNone/>
            </a:pPr>
            <a:r>
              <a:t/>
            </a:r>
            <a:endParaRPr>
              <a:solidFill>
                <a:schemeClr val="lt1"/>
              </a:solidFill>
            </a:endParaRPr>
          </a:p>
        </p:txBody>
      </p:sp>
      <p:grpSp>
        <p:nvGrpSpPr>
          <p:cNvPr id="961" name="Google Shape;961;p68"/>
          <p:cNvGrpSpPr/>
          <p:nvPr/>
        </p:nvGrpSpPr>
        <p:grpSpPr>
          <a:xfrm>
            <a:off x="10571586" y="249283"/>
            <a:ext cx="1246402" cy="1171184"/>
            <a:chOff x="6769457" y="5116370"/>
            <a:chExt cx="1106024" cy="1171184"/>
          </a:xfrm>
        </p:grpSpPr>
        <p:pic>
          <p:nvPicPr>
            <p:cNvPr descr="Shape&#10;&#10;Description automatically generated with low confidence" id="962" name="Google Shape;962;p68"/>
            <p:cNvPicPr preferRelativeResize="0"/>
            <p:nvPr/>
          </p:nvPicPr>
          <p:blipFill rotWithShape="1">
            <a:blip r:embed="rId5">
              <a:alphaModFix/>
            </a:blip>
            <a:srcRect b="0" l="0" r="0" t="0"/>
            <a:stretch/>
          </p:blipFill>
          <p:spPr>
            <a:xfrm>
              <a:off x="6847514" y="5258958"/>
              <a:ext cx="1027967" cy="935628"/>
            </a:xfrm>
            <a:prstGeom prst="rect">
              <a:avLst/>
            </a:prstGeom>
            <a:noFill/>
            <a:ln>
              <a:noFill/>
            </a:ln>
          </p:spPr>
        </p:pic>
        <p:sp>
          <p:nvSpPr>
            <p:cNvPr id="963" name="Google Shape;963;p68"/>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64" name="Google Shape;964;p6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69"/>
          <p:cNvSpPr txBox="1"/>
          <p:nvPr>
            <p:ph idx="1" type="body"/>
          </p:nvPr>
        </p:nvSpPr>
        <p:spPr>
          <a:xfrm>
            <a:off x="657587" y="2223429"/>
            <a:ext cx="5076825" cy="5577285"/>
          </a:xfrm>
          <a:prstGeom prst="rect">
            <a:avLst/>
          </a:prstGeom>
          <a:noFill/>
          <a:ln>
            <a:noFill/>
          </a:ln>
        </p:spPr>
        <p:txBody>
          <a:bodyPr anchorCtr="0" anchor="t" bIns="45700" lIns="91425" spcFirstLastPara="1" rIns="91425" wrap="square" tIns="45700">
            <a:normAutofit/>
          </a:bodyPr>
          <a:lstStyle/>
          <a:p>
            <a:pPr indent="-310976" lvl="0" marL="310976" rtl="0" algn="l">
              <a:lnSpc>
                <a:spcPct val="90000"/>
              </a:lnSpc>
              <a:spcBef>
                <a:spcPts val="0"/>
              </a:spcBef>
              <a:spcAft>
                <a:spcPts val="0"/>
              </a:spcAft>
              <a:buClr>
                <a:schemeClr val="dk1"/>
              </a:buClr>
              <a:buSzPts val="2177"/>
              <a:buNone/>
            </a:pPr>
            <a:r>
              <a:rPr lang="fr" sz="2177"/>
              <a:t>De nouveaux problèmes surviendront, chacun présentant des risques propres</a:t>
            </a:r>
            <a:endParaRPr/>
          </a:p>
          <a:p>
            <a:pPr indent="-310976" lvl="0" marL="310976" rtl="0" algn="l">
              <a:lnSpc>
                <a:spcPct val="90000"/>
              </a:lnSpc>
              <a:spcBef>
                <a:spcPts val="1000"/>
              </a:spcBef>
              <a:spcAft>
                <a:spcPts val="0"/>
              </a:spcAft>
              <a:buClr>
                <a:schemeClr val="dk1"/>
              </a:buClr>
              <a:buSzPts val="2177"/>
              <a:buNone/>
            </a:pPr>
            <a:r>
              <a:t/>
            </a:r>
            <a:endParaRPr sz="2177"/>
          </a:p>
          <a:p>
            <a:pPr indent="-310976" lvl="0" marL="310976" rtl="0" algn="l">
              <a:lnSpc>
                <a:spcPct val="90000"/>
              </a:lnSpc>
              <a:spcBef>
                <a:spcPts val="1000"/>
              </a:spcBef>
              <a:spcAft>
                <a:spcPts val="0"/>
              </a:spcAft>
              <a:buClr>
                <a:schemeClr val="dk1"/>
              </a:buClr>
              <a:buSzPts val="2177"/>
              <a:buNone/>
            </a:pPr>
            <a:r>
              <a:rPr lang="fr" sz="2177"/>
              <a:t>De nouveaux risques peuvent être attribués à des problèmes existants</a:t>
            </a:r>
            <a:endParaRPr/>
          </a:p>
          <a:p>
            <a:pPr indent="-310976" lvl="1" marL="681458" rtl="0" algn="l">
              <a:lnSpc>
                <a:spcPct val="90000"/>
              </a:lnSpc>
              <a:spcBef>
                <a:spcPts val="500"/>
              </a:spcBef>
              <a:spcAft>
                <a:spcPts val="0"/>
              </a:spcAft>
              <a:buClr>
                <a:srgbClr val="898A9B"/>
              </a:buClr>
              <a:buSzPts val="2177"/>
              <a:buNone/>
            </a:pPr>
            <a:r>
              <a:t/>
            </a:r>
            <a:endParaRPr i="1" sz="2177">
              <a:latin typeface="Arial"/>
              <a:ea typeface="Arial"/>
              <a:cs typeface="Arial"/>
              <a:sym typeface="Arial"/>
            </a:endParaRPr>
          </a:p>
          <a:p>
            <a:pPr indent="0" lvl="0" marL="0" rtl="0" algn="l">
              <a:lnSpc>
                <a:spcPct val="90000"/>
              </a:lnSpc>
              <a:spcBef>
                <a:spcPts val="1000"/>
              </a:spcBef>
              <a:spcAft>
                <a:spcPts val="0"/>
              </a:spcAft>
              <a:buClr>
                <a:schemeClr val="dk1"/>
              </a:buClr>
              <a:buSzPts val="2177"/>
              <a:buNone/>
            </a:pPr>
            <a:r>
              <a:rPr b="1" lang="fr" sz="2177"/>
              <a:t>Se poser la question suivante lors du calcul de la note de risque : le risque va-t-il augmenter ou diminuer avec le temps ? </a:t>
            </a:r>
            <a:endParaRPr/>
          </a:p>
          <a:p>
            <a:pPr indent="0" lvl="0" marL="0" rtl="0" algn="l">
              <a:lnSpc>
                <a:spcPct val="90000"/>
              </a:lnSpc>
              <a:spcBef>
                <a:spcPts val="1000"/>
              </a:spcBef>
              <a:spcAft>
                <a:spcPts val="0"/>
              </a:spcAft>
              <a:buClr>
                <a:schemeClr val="dk1"/>
              </a:buClr>
              <a:buSzPts val="2177"/>
              <a:buNone/>
            </a:pPr>
            <a:r>
              <a:t/>
            </a:r>
            <a:endParaRPr sz="2177"/>
          </a:p>
        </p:txBody>
      </p:sp>
      <p:sp>
        <p:nvSpPr>
          <p:cNvPr id="973" name="Google Shape;973;p6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974" name="Google Shape;974;p69"/>
          <p:cNvSpPr txBox="1"/>
          <p:nvPr>
            <p:ph type="title"/>
          </p:nvPr>
        </p:nvSpPr>
        <p:spPr>
          <a:xfrm>
            <a:off x="576973" y="199061"/>
            <a:ext cx="10314878" cy="7191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9CDE"/>
              </a:buClr>
              <a:buSzPts val="4400"/>
              <a:buFont typeface="Arial Narrow"/>
              <a:buNone/>
            </a:pPr>
            <a:r>
              <a:rPr b="1" i="0" lang="fr" sz="4400" u="none" cap="none" strike="noStrike">
                <a:solidFill>
                  <a:srgbClr val="009CDE"/>
                </a:solidFill>
                <a:latin typeface="Arial Narrow"/>
                <a:ea typeface="Arial Narrow"/>
                <a:cs typeface="Arial Narrow"/>
                <a:sym typeface="Arial Narrow"/>
              </a:rPr>
              <a:t>Rappel : Les changements climatiques ont un impact sur les risques à long terme</a:t>
            </a:r>
            <a:endParaRPr b="0" i="0" sz="1400" u="none" cap="none" strike="noStrike">
              <a:solidFill>
                <a:srgbClr val="000000"/>
              </a:solidFill>
              <a:latin typeface="Arial"/>
              <a:ea typeface="Arial"/>
              <a:cs typeface="Arial"/>
              <a:sym typeface="Arial"/>
            </a:endParaRPr>
          </a:p>
        </p:txBody>
      </p:sp>
      <p:pic>
        <p:nvPicPr>
          <p:cNvPr descr="A group of people standing outside a building&#10;&#10;Description automatically generated with low confidence" id="975" name="Google Shape;975;p69"/>
          <p:cNvPicPr preferRelativeResize="0"/>
          <p:nvPr/>
        </p:nvPicPr>
        <p:blipFill rotWithShape="1">
          <a:blip r:embed="rId3">
            <a:alphaModFix/>
          </a:blip>
          <a:srcRect b="0" l="0" r="0" t="0"/>
          <a:stretch/>
        </p:blipFill>
        <p:spPr>
          <a:xfrm>
            <a:off x="6756401" y="2705318"/>
            <a:ext cx="4910193" cy="3273462"/>
          </a:xfrm>
          <a:prstGeom prst="rect">
            <a:avLst/>
          </a:prstGeom>
          <a:noFill/>
          <a:ln>
            <a:noFill/>
          </a:ln>
        </p:spPr>
      </p:pic>
      <p:sp>
        <p:nvSpPr>
          <p:cNvPr id="976" name="Google Shape;976;p69"/>
          <p:cNvSpPr txBox="1"/>
          <p:nvPr/>
        </p:nvSpPr>
        <p:spPr>
          <a:xfrm>
            <a:off x="6641838" y="6270896"/>
            <a:ext cx="4910193" cy="5388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51"/>
              <a:buFont typeface="Arial"/>
              <a:buNone/>
            </a:pPr>
            <a:r>
              <a:rPr b="0" i="1" lang="fr" sz="1451" u="none" cap="none" strike="noStrike">
                <a:solidFill>
                  <a:schemeClr val="lt1"/>
                </a:solidFill>
                <a:latin typeface="Arial"/>
                <a:ea typeface="Arial"/>
                <a:cs typeface="Arial"/>
                <a:sym typeface="Arial"/>
              </a:rPr>
              <a:t>Photo : Un établissement de santé inondé au Mozambique après le passage du cyclone Idai </a:t>
            </a:r>
            <a:endParaRPr b="0" i="0" sz="1400" u="none" cap="none" strike="noStrike">
              <a:solidFill>
                <a:srgbClr val="000000"/>
              </a:solidFill>
              <a:latin typeface="Arial"/>
              <a:ea typeface="Arial"/>
              <a:cs typeface="Arial"/>
              <a:sym typeface="Arial"/>
            </a:endParaRPr>
          </a:p>
        </p:txBody>
      </p:sp>
      <p:pic>
        <p:nvPicPr>
          <p:cNvPr id="977" name="Google Shape;977;p69"/>
          <p:cNvPicPr preferRelativeResize="0"/>
          <p:nvPr/>
        </p:nvPicPr>
        <p:blipFill rotWithShape="1">
          <a:blip r:embed="rId4">
            <a:alphaModFix/>
          </a:blip>
          <a:srcRect b="0" l="0" r="0" t="0"/>
          <a:stretch/>
        </p:blipFill>
        <p:spPr>
          <a:xfrm>
            <a:off x="10348333" y="704688"/>
            <a:ext cx="1419396" cy="14497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5"/>
          <p:cNvSpPr txBox="1"/>
          <p:nvPr>
            <p:ph type="ctrTitle"/>
          </p:nvPr>
        </p:nvSpPr>
        <p:spPr>
          <a:xfrm>
            <a:off x="838200" y="316958"/>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7200"/>
              <a:t>Première partie : Contexte</a:t>
            </a:r>
            <a:endParaRPr sz="7200"/>
          </a:p>
        </p:txBody>
      </p:sp>
      <p:sp>
        <p:nvSpPr>
          <p:cNvPr id="221" name="Google Shape;221;p25"/>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A picture containing sky, outdoor, building, house&#10;&#10;Description automatically generated" id="222" name="Google Shape;222;p25"/>
          <p:cNvPicPr preferRelativeResize="0"/>
          <p:nvPr/>
        </p:nvPicPr>
        <p:blipFill rotWithShape="1">
          <a:blip r:embed="rId3">
            <a:alphaModFix/>
          </a:blip>
          <a:srcRect b="0" l="0" r="0" t="0"/>
          <a:stretch/>
        </p:blipFill>
        <p:spPr>
          <a:xfrm>
            <a:off x="6564300" y="2500274"/>
            <a:ext cx="5405825" cy="3728534"/>
          </a:xfrm>
          <a:prstGeom prst="rect">
            <a:avLst/>
          </a:prstGeom>
          <a:noFill/>
          <a:ln>
            <a:noFill/>
          </a:ln>
        </p:spPr>
      </p:pic>
      <p:sp>
        <p:nvSpPr>
          <p:cNvPr id="223" name="Google Shape;223;p25"/>
          <p:cNvSpPr txBox="1"/>
          <p:nvPr/>
        </p:nvSpPr>
        <p:spPr>
          <a:xfrm>
            <a:off x="518288" y="2181225"/>
            <a:ext cx="5929313" cy="2108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fr" sz="2000" u="none" cap="none" strike="noStrike">
                <a:solidFill>
                  <a:schemeClr val="lt1"/>
                </a:solidFill>
                <a:latin typeface="Arial"/>
                <a:ea typeface="Arial"/>
                <a:cs typeface="Arial"/>
                <a:sym typeface="Arial"/>
              </a:rPr>
              <a:t>Qu’est-ce que WASH FIT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000" u="none" cap="none" strike="noStrike">
                <a:solidFill>
                  <a:schemeClr val="lt1"/>
                </a:solidFill>
                <a:latin typeface="Arial"/>
                <a:ea typeface="Arial"/>
                <a:cs typeface="Arial"/>
                <a:sym typeface="Arial"/>
              </a:rPr>
              <a:t>De quelles ressources disposez-vous ?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000" u="none" cap="none" strike="noStrike">
                <a:solidFill>
                  <a:schemeClr val="lt1"/>
                </a:solidFill>
                <a:latin typeface="Arial"/>
                <a:ea typeface="Arial"/>
                <a:cs typeface="Arial"/>
                <a:sym typeface="Arial"/>
              </a:rPr>
              <a:t>Quels sont le but et la portée du processus WASH FIT ?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F2E196"/>
              </a:buClr>
              <a:buSzPts val="2400"/>
              <a:buFont typeface="Arial"/>
              <a:buChar char="•"/>
            </a:pPr>
            <a:r>
              <a:rPr b="0" i="0" lang="fr" sz="2000" u="none" cap="none" strike="noStrike">
                <a:solidFill>
                  <a:srgbClr val="F2E196"/>
                </a:solidFill>
                <a:latin typeface="Arial"/>
                <a:ea typeface="Arial"/>
                <a:cs typeface="Arial"/>
                <a:sym typeface="Arial"/>
              </a:rPr>
              <a:t>Si vous connaissez déjà l’outil WASH FIT, quelles sont les nouveautés de cette deuxième édition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000" u="none" cap="none" strike="noStrike">
                <a:solidFill>
                  <a:schemeClr val="lt1"/>
                </a:solidFill>
                <a:latin typeface="Arial"/>
                <a:ea typeface="Arial"/>
                <a:cs typeface="Arial"/>
                <a:sym typeface="Arial"/>
              </a:rPr>
              <a:t>Quelles parties des établissements sont concernées par le processus WASH FIT ?</a:t>
            </a:r>
            <a:endParaRPr b="0" i="0" sz="12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000" u="none" cap="none" strike="noStrike">
                <a:solidFill>
                  <a:schemeClr val="lt1"/>
                </a:solidFill>
                <a:latin typeface="Arial"/>
                <a:ea typeface="Arial"/>
                <a:cs typeface="Arial"/>
                <a:sym typeface="Arial"/>
              </a:rPr>
              <a:t>Comment le processus WASH FIT peut-il appuyer les initiatives de santé ? </a:t>
            </a:r>
            <a:endParaRPr b="0" i="0" sz="12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7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a:solidFill>
                  <a:srgbClr val="00B0F0"/>
                </a:solidFill>
              </a:rPr>
              <a:t>Déterminer les éléments prioritaires </a:t>
            </a:r>
            <a:endParaRPr/>
          </a:p>
        </p:txBody>
      </p:sp>
      <p:sp>
        <p:nvSpPr>
          <p:cNvPr id="986" name="Google Shape;986;p7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987" name="Google Shape;987;p70"/>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177"/>
              <a:buFont typeface="Arial"/>
              <a:buChar char="•"/>
            </a:pPr>
            <a:r>
              <a:rPr lang="fr" sz="2177"/>
              <a:t>Hiérarchiser les problèmes selon leur note de risque : les notes de risque élevées sont </a:t>
            </a:r>
            <a:r>
              <a:rPr b="1" lang="fr" sz="2177">
                <a:solidFill>
                  <a:srgbClr val="009CDE"/>
                </a:solidFill>
              </a:rPr>
              <a:t>prioritaires</a:t>
            </a:r>
            <a:endParaRPr/>
          </a:p>
          <a:p>
            <a:pPr indent="-342900" lvl="1" marL="713382" rtl="0" algn="l">
              <a:lnSpc>
                <a:spcPct val="90000"/>
              </a:lnSpc>
              <a:spcBef>
                <a:spcPts val="500"/>
              </a:spcBef>
              <a:spcAft>
                <a:spcPts val="0"/>
              </a:spcAft>
              <a:buClr>
                <a:schemeClr val="dk1"/>
              </a:buClr>
              <a:buSzPts val="2177"/>
              <a:buFont typeface="Arial"/>
              <a:buChar char="•"/>
            </a:pPr>
            <a:r>
              <a:rPr lang="fr" sz="2177">
                <a:latin typeface="Arial"/>
                <a:ea typeface="Arial"/>
                <a:cs typeface="Arial"/>
                <a:sym typeface="Arial"/>
              </a:rPr>
              <a:t>Trier ensuite les problèmes par domaine (p. ex., problèmes liés à l’eau) ou par service (p. ex., service des soins ambulatoires) </a:t>
            </a:r>
            <a:endParaRPr/>
          </a:p>
          <a:p>
            <a:pPr indent="-342900" lvl="0" marL="342900" rtl="0" algn="l">
              <a:lnSpc>
                <a:spcPct val="90000"/>
              </a:lnSpc>
              <a:spcBef>
                <a:spcPts val="1000"/>
              </a:spcBef>
              <a:spcAft>
                <a:spcPts val="0"/>
              </a:spcAft>
              <a:buClr>
                <a:schemeClr val="dk1"/>
              </a:buClr>
              <a:buSzPts val="2177"/>
              <a:buFont typeface="Arial"/>
              <a:buChar char="•"/>
            </a:pPr>
            <a:r>
              <a:rPr lang="fr" sz="2177"/>
              <a:t>Prendre des mesures correctives pour les notes de risque plus faibles lorsque les ressources nécessaires sont disponibles </a:t>
            </a:r>
            <a:endParaRPr/>
          </a:p>
          <a:p>
            <a:pPr indent="-342900" lvl="0" marL="342900" rtl="0" algn="l">
              <a:lnSpc>
                <a:spcPct val="90000"/>
              </a:lnSpc>
              <a:spcBef>
                <a:spcPts val="1000"/>
              </a:spcBef>
              <a:spcAft>
                <a:spcPts val="0"/>
              </a:spcAft>
              <a:buClr>
                <a:schemeClr val="dk1"/>
              </a:buClr>
              <a:buSzPts val="2177"/>
              <a:buFont typeface="Arial"/>
              <a:buChar char="•"/>
            </a:pPr>
            <a:r>
              <a:rPr lang="fr" sz="2177"/>
              <a:t>Des améliorations simples/peu coûteuses et immédiates peuvent suffire à résoudre certains problèmes présentant un risque faible  </a:t>
            </a:r>
            <a:endParaRPr/>
          </a:p>
          <a:p>
            <a:pPr indent="-204659" lvl="0" marL="342900" rtl="0" algn="l">
              <a:lnSpc>
                <a:spcPct val="90000"/>
              </a:lnSpc>
              <a:spcBef>
                <a:spcPts val="1000"/>
              </a:spcBef>
              <a:spcAft>
                <a:spcPts val="0"/>
              </a:spcAft>
              <a:buClr>
                <a:schemeClr val="dk1"/>
              </a:buClr>
              <a:buSzPts val="2177"/>
              <a:buFont typeface="Arial"/>
              <a:buNone/>
            </a:pPr>
            <a:r>
              <a:t/>
            </a:r>
            <a:endParaRPr b="1" sz="2177"/>
          </a:p>
          <a:p>
            <a:pPr indent="-204659" lvl="0" marL="342900" rtl="0" algn="l">
              <a:lnSpc>
                <a:spcPct val="90000"/>
              </a:lnSpc>
              <a:spcBef>
                <a:spcPts val="1000"/>
              </a:spcBef>
              <a:spcAft>
                <a:spcPts val="0"/>
              </a:spcAft>
              <a:buClr>
                <a:schemeClr val="dk1"/>
              </a:buClr>
              <a:buSzPts val="2177"/>
              <a:buFont typeface="Arial"/>
              <a:buNone/>
            </a:pPr>
            <a:r>
              <a:t/>
            </a:r>
            <a:endParaRPr sz="2177"/>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71"/>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CDE"/>
              </a:buClr>
              <a:buSzPts val="4400"/>
              <a:buFont typeface="Arial Narrow"/>
              <a:buNone/>
            </a:pPr>
            <a:r>
              <a:rPr lang="fr">
                <a:solidFill>
                  <a:srgbClr val="009CDE"/>
                </a:solidFill>
              </a:rPr>
              <a:t>Hiérarchiser les problèmes selon leur niveau de risque </a:t>
            </a:r>
            <a:endParaRPr/>
          </a:p>
        </p:txBody>
      </p:sp>
      <p:sp>
        <p:nvSpPr>
          <p:cNvPr id="994" name="Google Shape;994;p71"/>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graphicFrame>
        <p:nvGraphicFramePr>
          <p:cNvPr id="995" name="Google Shape;995;p71"/>
          <p:cNvGraphicFramePr/>
          <p:nvPr/>
        </p:nvGraphicFramePr>
        <p:xfrm>
          <a:off x="838200" y="1524748"/>
          <a:ext cx="3000000" cy="3000000"/>
        </p:xfrm>
        <a:graphic>
          <a:graphicData uri="http://schemas.openxmlformats.org/drawingml/2006/table">
            <a:tbl>
              <a:tblPr bandRow="1" firstRow="1">
                <a:noFill/>
                <a:tableStyleId>{249D899C-F4A6-48E7-8C30-C25F38D8DDCA}</a:tableStyleId>
              </a:tblPr>
              <a:tblGrid>
                <a:gridCol w="1752600"/>
                <a:gridCol w="3512000"/>
                <a:gridCol w="2632300"/>
                <a:gridCol w="2632300"/>
              </a:tblGrid>
              <a:tr h="336325">
                <a:tc>
                  <a:txBody>
                    <a:bodyPr/>
                    <a:lstStyle/>
                    <a:p>
                      <a:pPr indent="0" lvl="0" marL="0" marR="0" rtl="0" algn="l">
                        <a:lnSpc>
                          <a:spcPct val="100000"/>
                        </a:lnSpc>
                        <a:spcBef>
                          <a:spcPts val="0"/>
                        </a:spcBef>
                        <a:spcAft>
                          <a:spcPts val="0"/>
                        </a:spcAft>
                        <a:buClr>
                          <a:srgbClr val="000000"/>
                        </a:buClr>
                        <a:buSzPts val="2000"/>
                        <a:buFont typeface="Arial"/>
                        <a:buNone/>
                      </a:pPr>
                      <a:r>
                        <a:rPr b="1" lang="fr" sz="2000" u="none" cap="none" strike="noStrike">
                          <a:solidFill>
                            <a:schemeClr val="lt1"/>
                          </a:solidFill>
                          <a:latin typeface="Arial"/>
                          <a:ea typeface="Arial"/>
                          <a:cs typeface="Arial"/>
                          <a:sym typeface="Arial"/>
                        </a:rPr>
                        <a:t>Risque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fr" sz="2000" u="none" cap="none" strike="noStrike">
                          <a:solidFill>
                            <a:schemeClr val="lt1"/>
                          </a:solidFill>
                          <a:latin typeface="Arial"/>
                          <a:ea typeface="Arial"/>
                          <a:cs typeface="Arial"/>
                          <a:sym typeface="Arial"/>
                        </a:rPr>
                        <a:t>Immédiateté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fr" sz="2000" u="none" cap="none" strike="noStrike">
                          <a:solidFill>
                            <a:schemeClr val="lt1"/>
                          </a:solidFill>
                          <a:latin typeface="Arial"/>
                          <a:ea typeface="Arial"/>
                          <a:cs typeface="Arial"/>
                          <a:sym typeface="Arial"/>
                        </a:rPr>
                        <a:t>Action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fr" sz="2000" u="none" cap="none" strike="noStrike">
                          <a:solidFill>
                            <a:schemeClr val="lt1"/>
                          </a:solidFill>
                          <a:latin typeface="Arial"/>
                          <a:ea typeface="Arial"/>
                          <a:cs typeface="Arial"/>
                          <a:sym typeface="Arial"/>
                        </a:rPr>
                        <a:t>Coût de l’inaction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829300">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FAIBLE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(0-7)</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Résoudre en fonction des ressources disponibles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Priorité faible, mais souvent plus facile à régler</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solidFill>
                            <a:schemeClr val="dk1"/>
                          </a:solidFill>
                          <a:latin typeface="Arial"/>
                          <a:ea typeface="Arial"/>
                          <a:cs typeface="Arial"/>
                          <a:sym typeface="Arial"/>
                        </a:rPr>
                        <a:t>Aucune action particulière ou mesures peu coûteuses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solidFill>
                            <a:schemeClr val="dk1"/>
                          </a:solidFill>
                          <a:latin typeface="Arial"/>
                          <a:ea typeface="Arial"/>
                          <a:cs typeface="Arial"/>
                          <a:sym typeface="Arial"/>
                        </a:rPr>
                        <a:t>Ne pas agir n’aura vraisemblablement pas d’incidence financière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r>
              <a:tr h="829300">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MOYEN</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(8-14)</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Action nécessaire, mais de moindre urgence que les problèmes à risque élevé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Agir rapidement pour éviter que le risque n’empire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Résoudre ce risque peut permettre de réaliser des économies</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r>
              <a:tr h="1326900">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ÉLEVÉ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(15-20)</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Exige des mesures urgentes et immédiates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Prioritaire</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Résoudre ce risque peut nécessiter du temps, une expertise et des ressources considérables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fr" sz="2000" u="none" cap="none" strike="noStrike">
                          <a:latin typeface="Arial"/>
                          <a:ea typeface="Arial"/>
                          <a:cs typeface="Arial"/>
                          <a:sym typeface="Arial"/>
                        </a:rPr>
                        <a:t>Ne pas agir peut avoir une incidence financière notable </a:t>
                      </a:r>
                      <a:endParaRPr sz="1400" u="none" cap="none" strike="noStrike"/>
                    </a:p>
                  </a:txBody>
                  <a:tcPr marT="41475" marB="41475" marR="82925" marL="82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pic>
        <p:nvPicPr>
          <p:cNvPr descr="A car parked on a dirt road&#10;&#10;Description generated with very high confidence" id="1003" name="Google Shape;1003;p72"/>
          <p:cNvPicPr preferRelativeResize="0"/>
          <p:nvPr/>
        </p:nvPicPr>
        <p:blipFill rotWithShape="1">
          <a:blip r:embed="rId3">
            <a:alphaModFix/>
          </a:blip>
          <a:srcRect b="0" l="0" r="0" t="0"/>
          <a:stretch/>
        </p:blipFill>
        <p:spPr>
          <a:xfrm>
            <a:off x="6868754" y="3146929"/>
            <a:ext cx="5044536" cy="3354079"/>
          </a:xfrm>
          <a:prstGeom prst="rect">
            <a:avLst/>
          </a:prstGeom>
          <a:noFill/>
          <a:ln>
            <a:noFill/>
          </a:ln>
          <a:effectLst>
            <a:outerShdw blurRad="292100" rotWithShape="0" algn="tl" dir="2700000" dist="139700">
              <a:srgbClr val="333333">
                <a:alpha val="64313"/>
              </a:srgbClr>
            </a:outerShdw>
          </a:effectLst>
        </p:spPr>
      </p:pic>
      <p:sp>
        <p:nvSpPr>
          <p:cNvPr id="1004" name="Google Shape;1004;p72"/>
          <p:cNvSpPr txBox="1"/>
          <p:nvPr>
            <p:ph idx="1" type="body"/>
          </p:nvPr>
        </p:nvSpPr>
        <p:spPr>
          <a:xfrm>
            <a:off x="278710" y="1969403"/>
            <a:ext cx="6273991" cy="4761053"/>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200"/>
              <a:buFont typeface="Calibri"/>
              <a:buAutoNum type="arabicPeriod"/>
            </a:pPr>
            <a:r>
              <a:rPr lang="fr" sz="1800"/>
              <a:t>Pas d’approvisionnement en eau amélioré sur place ; eau collectée hors site ; quantité limitée surtout pendant la saison sèche  </a:t>
            </a:r>
            <a:endParaRPr sz="1600"/>
          </a:p>
          <a:p>
            <a:pPr indent="-317500" lvl="0" marL="457200" rtl="0" algn="l">
              <a:lnSpc>
                <a:spcPct val="90000"/>
              </a:lnSpc>
              <a:spcBef>
                <a:spcPts val="453"/>
              </a:spcBef>
              <a:spcAft>
                <a:spcPts val="0"/>
              </a:spcAft>
              <a:buClr>
                <a:schemeClr val="dk1"/>
              </a:buClr>
              <a:buSzPts val="2200"/>
              <a:buFont typeface="Calibri"/>
              <a:buNone/>
            </a:pPr>
            <a:r>
              <a:t/>
            </a:r>
            <a:endParaRPr sz="1800"/>
          </a:p>
          <a:p>
            <a:pPr indent="-457200" lvl="0" marL="457200" rtl="0" algn="l">
              <a:lnSpc>
                <a:spcPct val="90000"/>
              </a:lnSpc>
              <a:spcBef>
                <a:spcPts val="453"/>
              </a:spcBef>
              <a:spcAft>
                <a:spcPts val="0"/>
              </a:spcAft>
              <a:buClr>
                <a:schemeClr val="dk1"/>
              </a:buClr>
              <a:buSzPts val="2200"/>
              <a:buFont typeface="Calibri"/>
              <a:buAutoNum type="arabicPeriod"/>
            </a:pPr>
            <a:r>
              <a:rPr lang="fr" sz="1800"/>
              <a:t>Pas de système de traitement des déchets fonctionnel ; autoclave hors service depuis quelque temps ; tous les déchets sont incinérés dans une fosse ouverte </a:t>
            </a:r>
            <a:endParaRPr sz="1600"/>
          </a:p>
          <a:p>
            <a:pPr indent="-317500" lvl="0" marL="457200" rtl="0" algn="l">
              <a:lnSpc>
                <a:spcPct val="90000"/>
              </a:lnSpc>
              <a:spcBef>
                <a:spcPts val="453"/>
              </a:spcBef>
              <a:spcAft>
                <a:spcPts val="0"/>
              </a:spcAft>
              <a:buClr>
                <a:schemeClr val="dk1"/>
              </a:buClr>
              <a:buSzPts val="2200"/>
              <a:buFont typeface="Calibri"/>
              <a:buNone/>
            </a:pPr>
            <a:r>
              <a:t/>
            </a:r>
            <a:endParaRPr sz="1800"/>
          </a:p>
          <a:p>
            <a:pPr indent="-457200" lvl="0" marL="457200" rtl="0" algn="l">
              <a:lnSpc>
                <a:spcPct val="90000"/>
              </a:lnSpc>
              <a:spcBef>
                <a:spcPts val="453"/>
              </a:spcBef>
              <a:spcAft>
                <a:spcPts val="0"/>
              </a:spcAft>
              <a:buClr>
                <a:schemeClr val="dk1"/>
              </a:buClr>
              <a:buSzPts val="2200"/>
              <a:buFont typeface="Calibri"/>
              <a:buAutoNum type="arabicPeriod"/>
            </a:pPr>
            <a:r>
              <a:rPr lang="fr" sz="1800"/>
              <a:t>La fosse septique n’est pas vidangée régulièrement ou ne fonctionne pas ; débordements de matières fécales lors des fortes pluies </a:t>
            </a:r>
            <a:endParaRPr sz="1600"/>
          </a:p>
          <a:p>
            <a:pPr indent="-317500" lvl="0" marL="457200" rtl="0" algn="l">
              <a:lnSpc>
                <a:spcPct val="90000"/>
              </a:lnSpc>
              <a:spcBef>
                <a:spcPts val="453"/>
              </a:spcBef>
              <a:spcAft>
                <a:spcPts val="0"/>
              </a:spcAft>
              <a:buClr>
                <a:schemeClr val="dk1"/>
              </a:buClr>
              <a:buSzPts val="2200"/>
              <a:buFont typeface="Calibri"/>
              <a:buNone/>
            </a:pPr>
            <a:r>
              <a:t/>
            </a:r>
            <a:endParaRPr sz="1800"/>
          </a:p>
          <a:p>
            <a:pPr indent="-457200" lvl="0" marL="457200" rtl="0" algn="l">
              <a:lnSpc>
                <a:spcPct val="90000"/>
              </a:lnSpc>
              <a:spcBef>
                <a:spcPts val="453"/>
              </a:spcBef>
              <a:spcAft>
                <a:spcPts val="0"/>
              </a:spcAft>
              <a:buClr>
                <a:schemeClr val="dk1"/>
              </a:buClr>
              <a:buSzPts val="2200"/>
              <a:buFont typeface="Calibri"/>
              <a:buAutoNum type="arabicPeriod"/>
            </a:pPr>
            <a:r>
              <a:rPr lang="fr" sz="1800"/>
              <a:t>Absence d’éclairage dans les toilettes ; toilettes situées à 30 mètres des salles de consultation </a:t>
            </a:r>
            <a:endParaRPr sz="1800"/>
          </a:p>
        </p:txBody>
      </p:sp>
      <p:sp>
        <p:nvSpPr>
          <p:cNvPr id="1005" name="Google Shape;1005;p72"/>
          <p:cNvSpPr txBox="1"/>
          <p:nvPr>
            <p:ph idx="3" type="body"/>
          </p:nvPr>
        </p:nvSpPr>
        <p:spPr>
          <a:xfrm>
            <a:off x="566272" y="156434"/>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CDE"/>
              </a:buClr>
              <a:buSzPts val="4400"/>
              <a:buNone/>
            </a:pPr>
            <a:r>
              <a:rPr lang="fr" sz="3600">
                <a:solidFill>
                  <a:srgbClr val="009CDE"/>
                </a:solidFill>
              </a:rPr>
              <a:t>Exercice de groupe : Procéder à une évaluation des risques</a:t>
            </a:r>
            <a:endParaRPr sz="3600"/>
          </a:p>
        </p:txBody>
      </p:sp>
      <p:grpSp>
        <p:nvGrpSpPr>
          <p:cNvPr id="1006" name="Google Shape;1006;p72"/>
          <p:cNvGrpSpPr/>
          <p:nvPr/>
        </p:nvGrpSpPr>
        <p:grpSpPr>
          <a:xfrm>
            <a:off x="10507317" y="239877"/>
            <a:ext cx="1458601" cy="1556638"/>
            <a:chOff x="10475415" y="275913"/>
            <a:chExt cx="1458677" cy="1556719"/>
          </a:xfrm>
        </p:grpSpPr>
        <p:pic>
          <p:nvPicPr>
            <p:cNvPr id="1007" name="Google Shape;1007;p72"/>
            <p:cNvPicPr preferRelativeResize="0"/>
            <p:nvPr/>
          </p:nvPicPr>
          <p:blipFill rotWithShape="1">
            <a:blip r:embed="rId4">
              <a:alphaModFix/>
            </a:blip>
            <a:srcRect b="0" l="0" r="0" t="0"/>
            <a:stretch/>
          </p:blipFill>
          <p:spPr>
            <a:xfrm>
              <a:off x="10727487" y="275913"/>
              <a:ext cx="1030462" cy="1030462"/>
            </a:xfrm>
            <a:prstGeom prst="rect">
              <a:avLst/>
            </a:prstGeom>
            <a:noFill/>
            <a:ln>
              <a:noFill/>
            </a:ln>
          </p:spPr>
        </p:pic>
        <p:sp>
          <p:nvSpPr>
            <p:cNvPr id="1008" name="Google Shape;1008;p72"/>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15 min</a:t>
              </a:r>
              <a:endParaRPr b="0" i="0" sz="1400" u="none" cap="none" strike="noStrike">
                <a:solidFill>
                  <a:srgbClr val="000000"/>
                </a:solidFill>
                <a:latin typeface="Arial"/>
                <a:ea typeface="Arial"/>
                <a:cs typeface="Arial"/>
                <a:sym typeface="Arial"/>
              </a:endParaRPr>
            </a:p>
          </p:txBody>
        </p:sp>
      </p:grpSp>
      <p:grpSp>
        <p:nvGrpSpPr>
          <p:cNvPr id="1009" name="Google Shape;1009;p72"/>
          <p:cNvGrpSpPr/>
          <p:nvPr/>
        </p:nvGrpSpPr>
        <p:grpSpPr>
          <a:xfrm>
            <a:off x="10683438" y="1803199"/>
            <a:ext cx="1161098" cy="1171184"/>
            <a:chOff x="9555224" y="5116370"/>
            <a:chExt cx="1161098" cy="1171184"/>
          </a:xfrm>
        </p:grpSpPr>
        <p:pic>
          <p:nvPicPr>
            <p:cNvPr descr="Shape&#10;&#10;Description automatically generated with low confidence" id="1010" name="Google Shape;1010;p72"/>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1011" name="Google Shape;1011;p72"/>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12" name="Google Shape;1012;p72"/>
          <p:cNvSpPr txBox="1"/>
          <p:nvPr/>
        </p:nvSpPr>
        <p:spPr>
          <a:xfrm>
            <a:off x="566272" y="1378228"/>
            <a:ext cx="8780928" cy="36929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Vous avez relevé les problèmes suivants dans votre établissement :</a:t>
            </a:r>
            <a:endParaRPr b="0" i="0" sz="1100" u="none" cap="none" strike="noStrike">
              <a:solidFill>
                <a:srgbClr val="000000"/>
              </a:solidFill>
              <a:latin typeface="Arial"/>
              <a:ea typeface="Arial"/>
              <a:cs typeface="Arial"/>
              <a:sym typeface="Arial"/>
            </a:endParaRPr>
          </a:p>
        </p:txBody>
      </p:sp>
      <p:sp>
        <p:nvSpPr>
          <p:cNvPr id="1013" name="Google Shape;1013;p7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73"/>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CDE"/>
              </a:buClr>
              <a:buSzPts val="4400"/>
              <a:buFont typeface="Arial Narrow"/>
              <a:buNone/>
            </a:pPr>
            <a:r>
              <a:rPr lang="fr">
                <a:solidFill>
                  <a:srgbClr val="009CDE"/>
                </a:solidFill>
              </a:rPr>
              <a:t>Propositions de réponses</a:t>
            </a:r>
            <a:endParaRPr/>
          </a:p>
        </p:txBody>
      </p:sp>
      <p:sp>
        <p:nvSpPr>
          <p:cNvPr id="1022" name="Google Shape;1022;p7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23" name="Google Shape;1023;p73"/>
          <p:cNvSpPr txBox="1"/>
          <p:nvPr>
            <p:ph idx="1" type="body"/>
          </p:nvPr>
        </p:nvSpPr>
        <p:spPr>
          <a:xfrm>
            <a:off x="457197" y="1425981"/>
            <a:ext cx="5867401" cy="4973466"/>
          </a:xfrm>
          <a:prstGeom prst="rect">
            <a:avLst/>
          </a:prstGeom>
          <a:noFill/>
          <a:ln>
            <a:noFill/>
          </a:ln>
        </p:spPr>
        <p:txBody>
          <a:bodyPr anchorCtr="0" anchor="t" bIns="45700" lIns="91425" spcFirstLastPara="1" rIns="91425" wrap="square" tIns="45700">
            <a:noAutofit/>
          </a:bodyPr>
          <a:lstStyle/>
          <a:p>
            <a:pPr indent="-317500" lvl="0" marL="457200" rtl="0" algn="l">
              <a:lnSpc>
                <a:spcPct val="90000"/>
              </a:lnSpc>
              <a:spcBef>
                <a:spcPts val="0"/>
              </a:spcBef>
              <a:spcAft>
                <a:spcPts val="0"/>
              </a:spcAft>
              <a:buClr>
                <a:schemeClr val="dk1"/>
              </a:buClr>
              <a:buSzPts val="2200"/>
              <a:buFont typeface="Calibri"/>
              <a:buNone/>
            </a:pPr>
            <a:r>
              <a:t/>
            </a:r>
            <a:endParaRPr sz="2200"/>
          </a:p>
          <a:p>
            <a:pPr indent="-317500" lvl="0" marL="457200" rtl="0" algn="l">
              <a:lnSpc>
                <a:spcPct val="90000"/>
              </a:lnSpc>
              <a:spcBef>
                <a:spcPts val="453"/>
              </a:spcBef>
              <a:spcAft>
                <a:spcPts val="0"/>
              </a:spcAft>
              <a:buClr>
                <a:schemeClr val="dk1"/>
              </a:buClr>
              <a:buSzPts val="2200"/>
              <a:buFont typeface="Calibri"/>
              <a:buNone/>
            </a:pPr>
            <a:r>
              <a:t/>
            </a:r>
            <a:endParaRPr sz="2200"/>
          </a:p>
          <a:p>
            <a:pPr indent="-317500" lvl="0" marL="457200" rtl="0" algn="l">
              <a:lnSpc>
                <a:spcPct val="90000"/>
              </a:lnSpc>
              <a:spcBef>
                <a:spcPts val="453"/>
              </a:spcBef>
              <a:spcAft>
                <a:spcPts val="0"/>
              </a:spcAft>
              <a:buClr>
                <a:schemeClr val="dk1"/>
              </a:buClr>
              <a:buSzPts val="2200"/>
              <a:buFont typeface="Calibri"/>
              <a:buNone/>
            </a:pPr>
            <a:r>
              <a:t/>
            </a:r>
            <a:endParaRPr sz="2200"/>
          </a:p>
        </p:txBody>
      </p:sp>
      <p:grpSp>
        <p:nvGrpSpPr>
          <p:cNvPr id="1024" name="Google Shape;1024;p73"/>
          <p:cNvGrpSpPr/>
          <p:nvPr/>
        </p:nvGrpSpPr>
        <p:grpSpPr>
          <a:xfrm>
            <a:off x="10464630" y="296477"/>
            <a:ext cx="1161098" cy="1171184"/>
            <a:chOff x="9555224" y="5116370"/>
            <a:chExt cx="1161098" cy="1171184"/>
          </a:xfrm>
        </p:grpSpPr>
        <p:pic>
          <p:nvPicPr>
            <p:cNvPr descr="Shape&#10;&#10;Description automatically generated with low confidence" id="1025" name="Google Shape;1025;p73"/>
            <p:cNvPicPr preferRelativeResize="0"/>
            <p:nvPr/>
          </p:nvPicPr>
          <p:blipFill rotWithShape="1">
            <a:blip r:embed="rId3">
              <a:alphaModFix/>
            </a:blip>
            <a:srcRect b="0" l="0" r="0" t="0"/>
            <a:stretch/>
          </p:blipFill>
          <p:spPr>
            <a:xfrm>
              <a:off x="9623552" y="5313519"/>
              <a:ext cx="1004243" cy="847983"/>
            </a:xfrm>
            <a:prstGeom prst="rect">
              <a:avLst/>
            </a:prstGeom>
            <a:noFill/>
            <a:ln>
              <a:noFill/>
            </a:ln>
          </p:spPr>
        </p:pic>
        <p:sp>
          <p:nvSpPr>
            <p:cNvPr id="1026" name="Google Shape;1026;p73"/>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aphicFrame>
        <p:nvGraphicFramePr>
          <p:cNvPr id="1027" name="Google Shape;1027;p73"/>
          <p:cNvGraphicFramePr/>
          <p:nvPr/>
        </p:nvGraphicFramePr>
        <p:xfrm>
          <a:off x="519479" y="2130497"/>
          <a:ext cx="3000000" cy="3000000"/>
        </p:xfrm>
        <a:graphic>
          <a:graphicData uri="http://schemas.openxmlformats.org/drawingml/2006/table">
            <a:tbl>
              <a:tblPr bandRow="1" firstRow="1">
                <a:noFill/>
                <a:tableStyleId>{81174240-9510-4CF5-B3F9-0E314FA9BE32}</a:tableStyleId>
              </a:tblPr>
              <a:tblGrid>
                <a:gridCol w="3404825"/>
                <a:gridCol w="2222500"/>
                <a:gridCol w="2514600"/>
                <a:gridCol w="2373675"/>
              </a:tblGrid>
              <a:tr h="181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Narrow"/>
                        <a:ea typeface="Arial Narrow"/>
                        <a:cs typeface="Arial Narrow"/>
                        <a:sym typeface="Arial Narrow"/>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800"/>
                        <a:buFont typeface="Arial"/>
                        <a:buNone/>
                      </a:pPr>
                      <a:r>
                        <a:rPr lang="fr" sz="1800" u="none" cap="none" strike="noStrike">
                          <a:latin typeface="Arial Narrow"/>
                          <a:ea typeface="Arial Narrow"/>
                          <a:cs typeface="Arial Narrow"/>
                          <a:sym typeface="Arial Narrow"/>
                        </a:rPr>
                        <a:t>Gravité du risque </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latin typeface="Arial Narrow"/>
                          <a:ea typeface="Arial Narrow"/>
                          <a:cs typeface="Arial Narrow"/>
                          <a:sym typeface="Arial Narrow"/>
                        </a:rPr>
                        <a:t>Probabilité de survenance </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800"/>
                        <a:buFont typeface="Arial"/>
                        <a:buNone/>
                      </a:pPr>
                      <a:r>
                        <a:rPr lang="fr" sz="1800" u="none" cap="none" strike="noStrike">
                          <a:latin typeface="Arial Narrow"/>
                          <a:ea typeface="Arial Narrow"/>
                          <a:cs typeface="Arial Narrow"/>
                          <a:sym typeface="Arial Narrow"/>
                        </a:rPr>
                        <a:t>Risque total</a:t>
                      </a:r>
                      <a:endParaRPr sz="1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2400"/>
                        <a:buFont typeface="Arial Narrow"/>
                        <a:buNone/>
                      </a:pPr>
                      <a:r>
                        <a:rPr lang="fr" sz="2000" u="none" cap="none" strike="noStrike">
                          <a:latin typeface="Arial Narrow"/>
                          <a:ea typeface="Arial Narrow"/>
                          <a:cs typeface="Arial Narrow"/>
                          <a:sym typeface="Arial Narrow"/>
                        </a:rPr>
                        <a:t>Pas de source d’approvisionnement en eau améliorée sur place</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800"/>
                        <a:buFont typeface="Arial Narrow"/>
                        <a:buNone/>
                      </a:pPr>
                      <a:r>
                        <a:rPr lang="fr" sz="2400" u="none" cap="none" strike="noStrike">
                          <a:latin typeface="Arial Narrow"/>
                          <a:ea typeface="Arial Narrow"/>
                          <a:cs typeface="Arial Narrow"/>
                          <a:sym typeface="Arial Narrow"/>
                        </a:rPr>
                        <a:t>9</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10</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19</a:t>
                      </a:r>
                      <a:endParaRPr sz="1200" u="none" cap="none" strike="noStrike"/>
                    </a:p>
                  </a:txBody>
                  <a:tcPr marT="45725" marB="45725" marR="91450" marL="91450">
                    <a:solidFill>
                      <a:srgbClr val="C00000"/>
                    </a:solidFill>
                  </a:tcPr>
                </a:tc>
              </a:tr>
              <a:tr h="370850">
                <a:tc>
                  <a:txBody>
                    <a:bodyPr/>
                    <a:lstStyle/>
                    <a:p>
                      <a:pPr indent="0" lvl="0" marL="0" marR="0" rtl="0" algn="l">
                        <a:lnSpc>
                          <a:spcPct val="115000"/>
                        </a:lnSpc>
                        <a:spcBef>
                          <a:spcPts val="0"/>
                        </a:spcBef>
                        <a:spcAft>
                          <a:spcPts val="0"/>
                        </a:spcAft>
                        <a:buClr>
                          <a:schemeClr val="dk1"/>
                        </a:buClr>
                        <a:buSzPts val="2400"/>
                        <a:buFont typeface="Arial Narrow"/>
                        <a:buNone/>
                      </a:pPr>
                      <a:r>
                        <a:rPr lang="fr" sz="2000" u="none" cap="none" strike="noStrike">
                          <a:latin typeface="Arial Narrow"/>
                          <a:ea typeface="Arial Narrow"/>
                          <a:cs typeface="Arial Narrow"/>
                          <a:sym typeface="Arial Narrow"/>
                        </a:rPr>
                        <a:t>Pas de système de traitement des déchets fonctionnel</a:t>
                      </a:r>
                      <a:endParaRPr sz="1200" u="none" cap="none" strike="noStrike"/>
                    </a:p>
                  </a:txBody>
                  <a:tcPr marT="0" marB="0"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8</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10</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18</a:t>
                      </a:r>
                      <a:endParaRPr sz="1200" u="none" cap="none" strike="noStrike"/>
                    </a:p>
                  </a:txBody>
                  <a:tcPr marT="45725" marB="45725" marR="91450" marL="91450">
                    <a:solidFill>
                      <a:srgbClr val="C00000"/>
                    </a:solidFill>
                  </a:tcPr>
                </a:tc>
              </a:tr>
              <a:tr h="370850">
                <a:tc>
                  <a:txBody>
                    <a:bodyPr/>
                    <a:lstStyle/>
                    <a:p>
                      <a:pPr indent="0" lvl="0" marL="0" marR="0" rtl="0" algn="l">
                        <a:lnSpc>
                          <a:spcPct val="100000"/>
                        </a:lnSpc>
                        <a:spcBef>
                          <a:spcPts val="0"/>
                        </a:spcBef>
                        <a:spcAft>
                          <a:spcPts val="0"/>
                        </a:spcAft>
                        <a:buClr>
                          <a:schemeClr val="dk1"/>
                        </a:buClr>
                        <a:buSzPts val="2400"/>
                        <a:buFont typeface="Arial Narrow"/>
                        <a:buNone/>
                      </a:pPr>
                      <a:r>
                        <a:rPr lang="fr" sz="2000" u="none" cap="none" strike="noStrike">
                          <a:latin typeface="Arial Narrow"/>
                          <a:ea typeface="Arial Narrow"/>
                          <a:cs typeface="Arial Narrow"/>
                          <a:sym typeface="Arial Narrow"/>
                        </a:rPr>
                        <a:t>Pas de vidange régulière de la fosse septique</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8</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6</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14</a:t>
                      </a:r>
                      <a:endParaRPr sz="1200" u="none" cap="none" strike="noStrike"/>
                    </a:p>
                  </a:txBody>
                  <a:tcPr marT="45725" marB="45725" marR="91450" marL="91450">
                    <a:solidFill>
                      <a:srgbClr val="FFC000"/>
                    </a:solidFill>
                  </a:tcPr>
                </a:tc>
              </a:tr>
              <a:tr h="370850">
                <a:tc>
                  <a:txBody>
                    <a:bodyPr/>
                    <a:lstStyle/>
                    <a:p>
                      <a:pPr indent="0" lvl="0" marL="0" marR="0" rtl="0" algn="l">
                        <a:lnSpc>
                          <a:spcPct val="100000"/>
                        </a:lnSpc>
                        <a:spcBef>
                          <a:spcPts val="0"/>
                        </a:spcBef>
                        <a:spcAft>
                          <a:spcPts val="0"/>
                        </a:spcAft>
                        <a:buClr>
                          <a:schemeClr val="dk1"/>
                        </a:buClr>
                        <a:buSzPts val="2400"/>
                        <a:buFont typeface="Arial Narrow"/>
                        <a:buNone/>
                      </a:pPr>
                      <a:r>
                        <a:rPr lang="fr" sz="2000" u="none" cap="none" strike="noStrike">
                          <a:latin typeface="Arial Narrow"/>
                          <a:ea typeface="Arial Narrow"/>
                          <a:cs typeface="Arial Narrow"/>
                          <a:sym typeface="Arial Narrow"/>
                        </a:rPr>
                        <a:t>Absence d’éclairage dans les toilettes</a:t>
                      </a:r>
                      <a:endParaRPr sz="2000" u="none" cap="none" strike="noStrike">
                        <a:latin typeface="Arial Narrow"/>
                        <a:ea typeface="Arial Narrow"/>
                        <a:cs typeface="Arial Narrow"/>
                        <a:sym typeface="Arial Narrow"/>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4</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3</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fr" sz="2400" u="none" cap="none" strike="noStrike">
                          <a:latin typeface="Arial Narrow"/>
                          <a:ea typeface="Arial Narrow"/>
                          <a:cs typeface="Arial Narrow"/>
                          <a:sym typeface="Arial Narrow"/>
                        </a:rPr>
                        <a:t>7</a:t>
                      </a:r>
                      <a:endParaRPr sz="1200" u="none" cap="none" strike="noStrike"/>
                    </a:p>
                  </a:txBody>
                  <a:tcPr marT="45725" marB="45725" marR="91450" marL="91450">
                    <a:solidFill>
                      <a:srgbClr val="92D050"/>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74"/>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036" name="Google Shape;1036;p74"/>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037" name="Google Shape;1037;p74"/>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sp>
        <p:nvSpPr>
          <p:cNvPr id="1038" name="Google Shape;1038;p74"/>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dk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Gears with solid fill" id="1039" name="Google Shape;1039;p74"/>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grpSp>
        <p:nvGrpSpPr>
          <p:cNvPr id="1040" name="Google Shape;1040;p74"/>
          <p:cNvGrpSpPr/>
          <p:nvPr/>
        </p:nvGrpSpPr>
        <p:grpSpPr>
          <a:xfrm>
            <a:off x="8327998" y="4739418"/>
            <a:ext cx="2925927" cy="1668205"/>
            <a:chOff x="8921977" y="4073362"/>
            <a:chExt cx="2926080" cy="1668292"/>
          </a:xfrm>
        </p:grpSpPr>
        <p:sp>
          <p:nvSpPr>
            <p:cNvPr id="1041" name="Google Shape;1041;p74"/>
            <p:cNvSpPr txBox="1"/>
            <p:nvPr/>
          </p:nvSpPr>
          <p:spPr>
            <a:xfrm>
              <a:off x="8921977" y="4073362"/>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3</a:t>
              </a:r>
              <a:endParaRPr b="0" i="0" sz="1400" u="none" cap="none" strike="noStrike">
                <a:solidFill>
                  <a:srgbClr val="000000"/>
                </a:solidFill>
                <a:latin typeface="Arial"/>
                <a:ea typeface="Arial"/>
                <a:cs typeface="Arial"/>
                <a:sym typeface="Arial"/>
              </a:endParaRPr>
            </a:p>
          </p:txBody>
        </p:sp>
        <p:sp>
          <p:nvSpPr>
            <p:cNvPr id="1042" name="Google Shape;1042;p74"/>
            <p:cNvSpPr txBox="1"/>
            <p:nvPr/>
          </p:nvSpPr>
          <p:spPr>
            <a:xfrm>
              <a:off x="8921977" y="4532542"/>
              <a:ext cx="2926080" cy="12091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des risques afin de déterminer et de hiérarchiser les points à améliorer</a:t>
              </a:r>
              <a:endParaRPr b="0" i="0" sz="1400" u="none" cap="none" strike="noStrike">
                <a:solidFill>
                  <a:srgbClr val="000000"/>
                </a:solidFill>
                <a:latin typeface="Arial"/>
                <a:ea typeface="Arial"/>
                <a:cs typeface="Arial"/>
                <a:sym typeface="Arial"/>
              </a:endParaRPr>
            </a:p>
          </p:txBody>
        </p:sp>
      </p:grpSp>
      <p:grpSp>
        <p:nvGrpSpPr>
          <p:cNvPr id="1043" name="Google Shape;1043;p74"/>
          <p:cNvGrpSpPr/>
          <p:nvPr/>
        </p:nvGrpSpPr>
        <p:grpSpPr>
          <a:xfrm>
            <a:off x="455902" y="4903589"/>
            <a:ext cx="2925927" cy="1389026"/>
            <a:chOff x="332936" y="4652314"/>
            <a:chExt cx="2926080" cy="1389099"/>
          </a:xfrm>
        </p:grpSpPr>
        <p:sp>
          <p:nvSpPr>
            <p:cNvPr id="1044" name="Google Shape;1044;p74"/>
            <p:cNvSpPr txBox="1"/>
            <p:nvPr/>
          </p:nvSpPr>
          <p:spPr>
            <a:xfrm>
              <a:off x="332936" y="4652314"/>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chemeClr val="dk1"/>
                  </a:solidFill>
                  <a:latin typeface="Arial"/>
                  <a:ea typeface="Arial"/>
                  <a:cs typeface="Arial"/>
                  <a:sym typeface="Arial"/>
                </a:rPr>
                <a:t>Étape 4</a:t>
              </a:r>
              <a:endParaRPr b="0" i="0" sz="1400" u="none" cap="none" strike="noStrike">
                <a:solidFill>
                  <a:srgbClr val="000000"/>
                </a:solidFill>
                <a:latin typeface="Arial"/>
                <a:ea typeface="Arial"/>
                <a:cs typeface="Arial"/>
                <a:sym typeface="Arial"/>
              </a:endParaRPr>
            </a:p>
          </p:txBody>
        </p:sp>
        <p:sp>
          <p:nvSpPr>
            <p:cNvPr id="1045" name="Google Shape;1045;p74"/>
            <p:cNvSpPr txBox="1"/>
            <p:nvPr/>
          </p:nvSpPr>
          <p:spPr>
            <a:xfrm>
              <a:off x="332936" y="5111494"/>
              <a:ext cx="2926080" cy="929919"/>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7F7F7F"/>
                  </a:solidFill>
                  <a:latin typeface="Arial"/>
                  <a:ea typeface="Arial"/>
                  <a:cs typeface="Arial"/>
                  <a:sym typeface="Arial"/>
                </a:rPr>
                <a:t>Élaborer un plan d’action progressif et le mettre en œuvre </a:t>
              </a:r>
              <a:endParaRPr b="0" i="0" sz="1400" u="none" cap="none" strike="noStrike">
                <a:solidFill>
                  <a:srgbClr val="000000"/>
                </a:solidFill>
                <a:latin typeface="Arial"/>
                <a:ea typeface="Arial"/>
                <a:cs typeface="Arial"/>
                <a:sym typeface="Arial"/>
              </a:endParaRPr>
            </a:p>
          </p:txBody>
        </p:sp>
      </p:grpSp>
      <p:grpSp>
        <p:nvGrpSpPr>
          <p:cNvPr id="1046" name="Google Shape;1046;p74"/>
          <p:cNvGrpSpPr/>
          <p:nvPr/>
        </p:nvGrpSpPr>
        <p:grpSpPr>
          <a:xfrm>
            <a:off x="7519494" y="513797"/>
            <a:ext cx="2925927" cy="1389027"/>
            <a:chOff x="8921977" y="1466701"/>
            <a:chExt cx="2926080" cy="1389098"/>
          </a:xfrm>
        </p:grpSpPr>
        <p:sp>
          <p:nvSpPr>
            <p:cNvPr id="1047" name="Google Shape;1047;p74"/>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1</a:t>
              </a:r>
              <a:endParaRPr b="0" i="0" sz="1400" u="none" cap="none" strike="noStrike">
                <a:solidFill>
                  <a:srgbClr val="000000"/>
                </a:solidFill>
                <a:latin typeface="Arial"/>
                <a:ea typeface="Arial"/>
                <a:cs typeface="Arial"/>
                <a:sym typeface="Arial"/>
              </a:endParaRPr>
            </a:p>
          </p:txBody>
        </p:sp>
        <p:sp>
          <p:nvSpPr>
            <p:cNvPr id="1048" name="Google Shape;1048;p74"/>
            <p:cNvSpPr txBox="1"/>
            <p:nvPr/>
          </p:nvSpPr>
          <p:spPr>
            <a:xfrm>
              <a:off x="8921977" y="1925881"/>
              <a:ext cx="2926080" cy="92991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Mettre en place l’équipe, la former et documenter le processus décisionnel </a:t>
              </a:r>
              <a:endParaRPr b="0" i="0" sz="1400" u="none" cap="none" strike="noStrike">
                <a:solidFill>
                  <a:srgbClr val="000000"/>
                </a:solidFill>
                <a:latin typeface="Arial"/>
                <a:ea typeface="Arial"/>
                <a:cs typeface="Arial"/>
                <a:sym typeface="Arial"/>
              </a:endParaRPr>
            </a:p>
          </p:txBody>
        </p:sp>
      </p:grpSp>
      <p:grpSp>
        <p:nvGrpSpPr>
          <p:cNvPr id="1049" name="Google Shape;1049;p74"/>
          <p:cNvGrpSpPr/>
          <p:nvPr/>
        </p:nvGrpSpPr>
        <p:grpSpPr>
          <a:xfrm>
            <a:off x="9210821" y="2392137"/>
            <a:ext cx="2771637" cy="1389027"/>
            <a:chOff x="8921977" y="1466700"/>
            <a:chExt cx="2926080" cy="1389100"/>
          </a:xfrm>
        </p:grpSpPr>
        <p:sp>
          <p:nvSpPr>
            <p:cNvPr id="1050" name="Google Shape;1050;p74"/>
            <p:cNvSpPr txBox="1"/>
            <p:nvPr/>
          </p:nvSpPr>
          <p:spPr>
            <a:xfrm>
              <a:off x="8921977" y="1466700"/>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2</a:t>
              </a:r>
              <a:endParaRPr b="0" i="0" sz="1400" u="none" cap="none" strike="noStrike">
                <a:solidFill>
                  <a:srgbClr val="000000"/>
                </a:solidFill>
                <a:latin typeface="Arial"/>
                <a:ea typeface="Arial"/>
                <a:cs typeface="Arial"/>
                <a:sym typeface="Arial"/>
              </a:endParaRPr>
            </a:p>
          </p:txBody>
        </p:sp>
        <p:sp>
          <p:nvSpPr>
            <p:cNvPr id="1051" name="Google Shape;1051;p74"/>
            <p:cNvSpPr txBox="1"/>
            <p:nvPr/>
          </p:nvSpPr>
          <p:spPr>
            <a:xfrm>
              <a:off x="8921977" y="1925881"/>
              <a:ext cx="2926080" cy="929919"/>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 l’établissement </a:t>
              </a:r>
              <a:endParaRPr b="0" i="0" sz="1400" u="none" cap="none" strike="noStrike">
                <a:solidFill>
                  <a:srgbClr val="000000"/>
                </a:solidFill>
                <a:latin typeface="Arial"/>
                <a:ea typeface="Arial"/>
                <a:cs typeface="Arial"/>
                <a:sym typeface="Arial"/>
              </a:endParaRPr>
            </a:p>
          </p:txBody>
        </p:sp>
      </p:grpSp>
      <p:grpSp>
        <p:nvGrpSpPr>
          <p:cNvPr id="1052" name="Google Shape;1052;p74"/>
          <p:cNvGrpSpPr/>
          <p:nvPr/>
        </p:nvGrpSpPr>
        <p:grpSpPr>
          <a:xfrm>
            <a:off x="455902" y="2674757"/>
            <a:ext cx="2463824" cy="1109847"/>
            <a:chOff x="8921977" y="1466701"/>
            <a:chExt cx="2926080" cy="1109905"/>
          </a:xfrm>
        </p:grpSpPr>
        <p:sp>
          <p:nvSpPr>
            <p:cNvPr id="1053" name="Google Shape;1053;p74"/>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5</a:t>
              </a:r>
              <a:endParaRPr b="0" i="0" sz="1400" u="none" cap="none" strike="noStrike">
                <a:solidFill>
                  <a:srgbClr val="000000"/>
                </a:solidFill>
                <a:latin typeface="Arial"/>
                <a:ea typeface="Arial"/>
                <a:cs typeface="Arial"/>
                <a:sym typeface="Arial"/>
              </a:endParaRPr>
            </a:p>
          </p:txBody>
        </p:sp>
        <p:sp>
          <p:nvSpPr>
            <p:cNvPr id="1054" name="Google Shape;1054;p74"/>
            <p:cNvSpPr txBox="1"/>
            <p:nvPr/>
          </p:nvSpPr>
          <p:spPr>
            <a:xfrm>
              <a:off x="8921977" y="1925881"/>
              <a:ext cx="2926080" cy="650725"/>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Contrôler, réviser, adapter, améliorer </a:t>
              </a:r>
              <a:endParaRPr b="0" i="0" sz="1400" u="none" cap="none" strike="noStrike">
                <a:solidFill>
                  <a:srgbClr val="000000"/>
                </a:solidFill>
                <a:latin typeface="Arial"/>
                <a:ea typeface="Arial"/>
                <a:cs typeface="Arial"/>
                <a:sym typeface="Arial"/>
              </a:endParaRPr>
            </a:p>
          </p:txBody>
        </p:sp>
      </p:grpSp>
      <p:pic>
        <p:nvPicPr>
          <p:cNvPr descr="Group outline" id="1055" name="Google Shape;1055;p74"/>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1056" name="Google Shape;1056;p74"/>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1057" name="Google Shape;1057;p74"/>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A black rectangle with a black background&#10;&#10;Description automatically generated with low confidence" id="1058" name="Google Shape;1058;p74"/>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1059" name="Google Shape;1059;p74"/>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id="1060" name="Google Shape;1060;p74"/>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sp>
        <p:nvSpPr>
          <p:cNvPr id="1061" name="Google Shape;1061;p7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75"/>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None/>
            </a:pPr>
            <a:r>
              <a:rPr b="1" lang="fr">
                <a:solidFill>
                  <a:srgbClr val="7030A0"/>
                </a:solidFill>
              </a:rPr>
              <a:t>Étape 4 : </a:t>
            </a:r>
            <a:r>
              <a:rPr lang="fr" sz="4400">
                <a:solidFill>
                  <a:srgbClr val="7030A0"/>
                </a:solidFill>
              </a:rPr>
              <a:t>Élaborer un plan d’action progressif et </a:t>
            </a:r>
            <a:r>
              <a:rPr lang="fr" sz="4400" u="sng">
                <a:solidFill>
                  <a:srgbClr val="7030A0"/>
                </a:solidFill>
              </a:rPr>
              <a:t>le mettre en œuvre </a:t>
            </a:r>
            <a:endParaRPr/>
          </a:p>
        </p:txBody>
      </p:sp>
      <p:sp>
        <p:nvSpPr>
          <p:cNvPr id="1068" name="Google Shape;1068;p75"/>
          <p:cNvSpPr/>
          <p:nvPr/>
        </p:nvSpPr>
        <p:spPr>
          <a:xfrm>
            <a:off x="312547" y="1695565"/>
            <a:ext cx="7459853" cy="17858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Produits</a:t>
            </a:r>
            <a:endParaRPr b="0" i="0" sz="12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2000"/>
              <a:buFont typeface="Arial"/>
              <a:buChar char="•"/>
            </a:pPr>
            <a:r>
              <a:rPr b="0" i="0" lang="fr" sz="1800" u="none" cap="none" strike="noStrike">
                <a:solidFill>
                  <a:schemeClr val="dk1"/>
                </a:solidFill>
                <a:latin typeface="Arial"/>
                <a:ea typeface="Arial"/>
                <a:cs typeface="Arial"/>
                <a:sym typeface="Arial"/>
              </a:rPr>
              <a:t>Un plan d’amélioration progressif proposant une série d’activités limitées dans le temps, approuvé par l’équipe avec le soutien de la direction </a:t>
            </a:r>
            <a:endParaRPr b="0" i="0" sz="12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2000"/>
              <a:buFont typeface="Arial"/>
              <a:buChar char="•"/>
            </a:pPr>
            <a:r>
              <a:rPr b="0" i="0" lang="fr" sz="1800" u="none" cap="none" strike="noStrike">
                <a:solidFill>
                  <a:schemeClr val="dk1"/>
                </a:solidFill>
                <a:latin typeface="Arial"/>
                <a:ea typeface="Arial"/>
                <a:cs typeface="Arial"/>
                <a:sym typeface="Arial"/>
              </a:rPr>
              <a:t>Mise en œuvre rapide des activités répertoriées</a:t>
            </a:r>
            <a:endParaRPr b="0" i="0" sz="1200" u="none" cap="none" strike="noStrike">
              <a:solidFill>
                <a:srgbClr val="000000"/>
              </a:solidFill>
              <a:latin typeface="Arial"/>
              <a:ea typeface="Arial"/>
              <a:cs typeface="Arial"/>
              <a:sym typeface="Arial"/>
            </a:endParaRPr>
          </a:p>
        </p:txBody>
      </p:sp>
      <p:sp>
        <p:nvSpPr>
          <p:cNvPr id="1069" name="Google Shape;1069;p75"/>
          <p:cNvSpPr/>
          <p:nvPr/>
        </p:nvSpPr>
        <p:spPr>
          <a:xfrm>
            <a:off x="7218484" y="4610597"/>
            <a:ext cx="4569529" cy="8470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fr" sz="2800" u="none" cap="none" strike="noStrike">
                <a:solidFill>
                  <a:schemeClr val="lt1"/>
                </a:solidFill>
                <a:latin typeface="Arial"/>
                <a:ea typeface="Arial"/>
                <a:cs typeface="Arial"/>
                <a:sym typeface="Arial"/>
              </a:rPr>
              <a:t>Outils connexes </a:t>
            </a:r>
            <a:endParaRPr b="0" i="0" sz="1400" u="none" cap="none" strike="noStrike">
              <a:solidFill>
                <a:srgbClr val="000000"/>
              </a:solidFill>
              <a:latin typeface="Arial"/>
              <a:ea typeface="Arial"/>
              <a:cs typeface="Arial"/>
              <a:sym typeface="Arial"/>
            </a:endParaRPr>
          </a:p>
          <a:p>
            <a:pPr indent="-310976" lvl="0" marL="310976" marR="0" rtl="0" algn="l">
              <a:lnSpc>
                <a:spcPct val="115000"/>
              </a:lnSpc>
              <a:spcBef>
                <a:spcPts val="0"/>
              </a:spcBef>
              <a:spcAft>
                <a:spcPts val="0"/>
              </a:spcAft>
              <a:buClr>
                <a:schemeClr val="lt1"/>
              </a:buClr>
              <a:buSzPts val="2000"/>
              <a:buFont typeface="Noto Sans Symbols"/>
              <a:buChar char="∙"/>
            </a:pPr>
            <a:r>
              <a:rPr b="0" i="0" lang="fr" sz="2000" u="none" cap="none" strike="noStrike">
                <a:solidFill>
                  <a:schemeClr val="lt1"/>
                </a:solidFill>
                <a:latin typeface="Arial"/>
                <a:ea typeface="Arial"/>
                <a:cs typeface="Arial"/>
                <a:sym typeface="Arial"/>
              </a:rPr>
              <a:t>Plan amélioré (Excel) </a:t>
            </a:r>
            <a:endParaRPr b="0" i="0" sz="1400" u="none" cap="none" strike="noStrike">
              <a:solidFill>
                <a:srgbClr val="000000"/>
              </a:solidFill>
              <a:latin typeface="Arial"/>
              <a:ea typeface="Arial"/>
              <a:cs typeface="Arial"/>
              <a:sym typeface="Arial"/>
            </a:endParaRPr>
          </a:p>
        </p:txBody>
      </p:sp>
      <p:sp>
        <p:nvSpPr>
          <p:cNvPr id="1070" name="Google Shape;1070;p7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71" name="Google Shape;1071;p75"/>
          <p:cNvSpPr/>
          <p:nvPr/>
        </p:nvSpPr>
        <p:spPr>
          <a:xfrm>
            <a:off x="312547" y="3565180"/>
            <a:ext cx="6494653"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Tâches</a:t>
            </a:r>
            <a:r>
              <a:rPr b="0" i="0" lang="fr" sz="1800" u="none" cap="none" strike="noStrike">
                <a:solidFill>
                  <a:srgbClr val="09164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59147" lvl="0" marL="259147" marR="0" rtl="0" algn="l">
              <a:lnSpc>
                <a:spcPct val="100000"/>
              </a:lnSpc>
              <a:spcBef>
                <a:spcPts val="400"/>
              </a:spcBef>
              <a:spcAft>
                <a:spcPts val="0"/>
              </a:spcAft>
              <a:buClr>
                <a:srgbClr val="09164D"/>
              </a:buClr>
              <a:buSzPts val="2000"/>
              <a:buFont typeface="Arial"/>
              <a:buChar char="•"/>
            </a:pPr>
            <a:r>
              <a:rPr b="0" i="0" lang="fr" sz="1800" u="none" cap="none" strike="noStrike">
                <a:solidFill>
                  <a:srgbClr val="09164D"/>
                </a:solidFill>
                <a:latin typeface="Arial"/>
                <a:ea typeface="Arial"/>
                <a:cs typeface="Arial"/>
                <a:sym typeface="Arial"/>
              </a:rPr>
              <a:t>Élaborer un plan d’amélioration progressif détaillé, répondant à un objectif bien défini et proposant des activités limitées dans le temps.</a:t>
            </a:r>
            <a:endParaRPr b="0" i="0" sz="1200" u="none" cap="none" strike="noStrike">
              <a:solidFill>
                <a:srgbClr val="000000"/>
              </a:solidFill>
              <a:latin typeface="Arial"/>
              <a:ea typeface="Arial"/>
              <a:cs typeface="Arial"/>
              <a:sym typeface="Arial"/>
            </a:endParaRPr>
          </a:p>
          <a:p>
            <a:pPr indent="-259147" lvl="0" marL="259147" marR="0" rtl="0" algn="l">
              <a:lnSpc>
                <a:spcPct val="100000"/>
              </a:lnSpc>
              <a:spcBef>
                <a:spcPts val="400"/>
              </a:spcBef>
              <a:spcAft>
                <a:spcPts val="0"/>
              </a:spcAft>
              <a:buClr>
                <a:srgbClr val="09164D"/>
              </a:buClr>
              <a:buSzPts val="2000"/>
              <a:buFont typeface="Arial"/>
              <a:buChar char="•"/>
            </a:pPr>
            <a:r>
              <a:rPr b="0" i="0" lang="fr" sz="1800" u="none" cap="none" strike="noStrike">
                <a:solidFill>
                  <a:srgbClr val="09164D"/>
                </a:solidFill>
                <a:latin typeface="Arial"/>
                <a:ea typeface="Arial"/>
                <a:cs typeface="Arial"/>
                <a:sym typeface="Arial"/>
              </a:rPr>
              <a:t>Définir les mesures pouvant améliorer la gestion des risques climatiques actuels, la gestion des risques potentiels et la résilience à long terme.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8" name="Shape 1078"/>
        <p:cNvGrpSpPr/>
        <p:nvPr/>
      </p:nvGrpSpPr>
      <p:grpSpPr>
        <a:xfrm>
          <a:off x="0" y="0"/>
          <a:ext cx="0" cy="0"/>
          <a:chOff x="0" y="0"/>
          <a:chExt cx="0" cy="0"/>
        </a:xfrm>
      </p:grpSpPr>
      <p:sp>
        <p:nvSpPr>
          <p:cNvPr id="1079" name="Google Shape;1079;p7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1080" name="Google Shape;1080;p76"/>
          <p:cNvSpPr txBox="1"/>
          <p:nvPr>
            <p:ph idx="1" type="body"/>
          </p:nvPr>
        </p:nvSpPr>
        <p:spPr>
          <a:xfrm>
            <a:off x="5113335" y="2114843"/>
            <a:ext cx="6688139" cy="1750742"/>
          </a:xfrm>
          <a:prstGeom prst="rect">
            <a:avLst/>
          </a:prstGeom>
          <a:solidFill>
            <a:srgbClr val="F2F2F2">
              <a:alpha val="69411"/>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721"/>
              <a:buFont typeface="Arial"/>
              <a:buNone/>
            </a:pPr>
            <a:r>
              <a:rPr b="1" i="0" lang="fr" sz="2721" u="none" cap="none" strike="noStrike">
                <a:solidFill>
                  <a:schemeClr val="dk1"/>
                </a:solidFill>
                <a:latin typeface="Arial Narrow"/>
                <a:ea typeface="Arial Narrow"/>
                <a:cs typeface="Arial Narrow"/>
                <a:sym typeface="Arial Narrow"/>
              </a:rPr>
              <a:t>Le processus WASH FIT a pour but d’améliorer les choses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2721"/>
              <a:buFont typeface="Arial"/>
              <a:buNone/>
            </a:pPr>
            <a:r>
              <a:rPr b="1" i="0" lang="fr" sz="2721" u="none" cap="none" strike="noStrike">
                <a:solidFill>
                  <a:schemeClr val="dk1"/>
                </a:solidFill>
                <a:latin typeface="Arial Narrow"/>
                <a:ea typeface="Arial Narrow"/>
                <a:cs typeface="Arial Narrow"/>
                <a:sym typeface="Arial Narrow"/>
              </a:rPr>
              <a:t>… et pas seulement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2721"/>
              <a:buFont typeface="Arial"/>
              <a:buNone/>
            </a:pPr>
            <a:r>
              <a:rPr b="1" i="0" lang="fr" sz="2721" u="none" cap="none" strike="noStrike">
                <a:solidFill>
                  <a:schemeClr val="dk1"/>
                </a:solidFill>
                <a:latin typeface="Arial Narrow"/>
                <a:ea typeface="Arial Narrow"/>
                <a:cs typeface="Arial Narrow"/>
                <a:sym typeface="Arial Narrow"/>
              </a:rPr>
              <a:t>d’</a:t>
            </a:r>
            <a:r>
              <a:rPr b="1" i="0" lang="fr" sz="2721" u="sng" cap="none" strike="noStrike">
                <a:solidFill>
                  <a:schemeClr val="dk1"/>
                </a:solidFill>
                <a:latin typeface="Arial Narrow"/>
                <a:ea typeface="Arial Narrow"/>
                <a:cs typeface="Arial Narrow"/>
                <a:sym typeface="Arial Narrow"/>
              </a:rPr>
              <a:t>évaluer</a:t>
            </a:r>
            <a:r>
              <a:rPr b="1" i="0" lang="fr" sz="2721" u="none" cap="none" strike="noStrike">
                <a:solidFill>
                  <a:schemeClr val="dk1"/>
                </a:solidFill>
                <a:latin typeface="Arial Narrow"/>
                <a:ea typeface="Arial Narrow"/>
                <a:cs typeface="Arial Narrow"/>
                <a:sym typeface="Arial Narrow"/>
              </a:rPr>
              <a:t> les problèmes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7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712AA2"/>
              </a:buClr>
              <a:buSzPct val="100000"/>
              <a:buFont typeface="Arial Narrow"/>
              <a:buNone/>
            </a:pPr>
            <a:r>
              <a:rPr lang="fr">
                <a:solidFill>
                  <a:srgbClr val="712AA2"/>
                </a:solidFill>
              </a:rPr>
              <a:t>Étape 4 : Élaborer un plan d’action progressif et </a:t>
            </a:r>
            <a:r>
              <a:rPr lang="fr" u="sng">
                <a:solidFill>
                  <a:srgbClr val="712AA2"/>
                </a:solidFill>
              </a:rPr>
              <a:t>le mettre en œuvre</a:t>
            </a:r>
            <a:endParaRPr/>
          </a:p>
        </p:txBody>
      </p:sp>
      <p:sp>
        <p:nvSpPr>
          <p:cNvPr id="1089" name="Google Shape;1089;p77"/>
          <p:cNvSpPr txBox="1"/>
          <p:nvPr>
            <p:ph idx="1" type="body"/>
          </p:nvPr>
        </p:nvSpPr>
        <p:spPr>
          <a:xfrm>
            <a:off x="838199" y="1984916"/>
            <a:ext cx="10514013" cy="4372849"/>
          </a:xfrm>
          <a:prstGeom prst="rect">
            <a:avLst/>
          </a:prstGeom>
          <a:noFill/>
          <a:ln>
            <a:noFill/>
          </a:ln>
        </p:spPr>
        <p:txBody>
          <a:bodyPr anchorCtr="0" anchor="t" bIns="45700" lIns="91425" spcFirstLastPara="1" rIns="91425" wrap="square" tIns="45700">
            <a:normAutofit/>
          </a:bodyPr>
          <a:lstStyle/>
          <a:p>
            <a:pPr indent="-310976" lvl="0" marL="310976" rtl="0" algn="l">
              <a:lnSpc>
                <a:spcPct val="90000"/>
              </a:lnSpc>
              <a:spcBef>
                <a:spcPts val="0"/>
              </a:spcBef>
              <a:spcAft>
                <a:spcPts val="0"/>
              </a:spcAft>
              <a:buClr>
                <a:schemeClr val="dk1"/>
              </a:buClr>
              <a:buSzPts val="2400"/>
              <a:buNone/>
            </a:pPr>
            <a:r>
              <a:rPr lang="fr" sz="2400"/>
              <a:t>À l’étape 3, vous avez </a:t>
            </a:r>
            <a:r>
              <a:rPr b="1" lang="fr" sz="2400">
                <a:solidFill>
                  <a:srgbClr val="D4B01A"/>
                </a:solidFill>
              </a:rPr>
              <a:t>hiérarchisé</a:t>
            </a:r>
            <a:r>
              <a:rPr lang="fr" sz="2400"/>
              <a:t> les problèmes nécessitant une intervention d’urgence.</a:t>
            </a:r>
            <a:endParaRPr/>
          </a:p>
          <a:p>
            <a:pPr indent="-310976" lvl="1" marL="681458" rtl="0" algn="l">
              <a:lnSpc>
                <a:spcPct val="90000"/>
              </a:lnSpc>
              <a:spcBef>
                <a:spcPts val="500"/>
              </a:spcBef>
              <a:spcAft>
                <a:spcPts val="0"/>
              </a:spcAft>
              <a:buClr>
                <a:schemeClr val="dk1"/>
              </a:buClr>
              <a:buSzPts val="2400"/>
              <a:buNone/>
            </a:pPr>
            <a:r>
              <a:rPr lang="fr" sz="2400">
                <a:latin typeface="Arial"/>
                <a:ea typeface="Arial"/>
                <a:cs typeface="Arial"/>
                <a:sym typeface="Arial"/>
              </a:rPr>
              <a:t>Les autres problèmes seront traités ultérieurement. </a:t>
            </a:r>
            <a:endParaRPr/>
          </a:p>
          <a:p>
            <a:pPr indent="-310976" lvl="0" marL="310976" rtl="0" algn="l">
              <a:lnSpc>
                <a:spcPct val="90000"/>
              </a:lnSpc>
              <a:spcBef>
                <a:spcPts val="1000"/>
              </a:spcBef>
              <a:spcAft>
                <a:spcPts val="0"/>
              </a:spcAft>
              <a:buClr>
                <a:srgbClr val="D4B01A"/>
              </a:buClr>
              <a:buSzPts val="2400"/>
              <a:buNone/>
            </a:pPr>
            <a:r>
              <a:rPr b="1" lang="fr" sz="2400">
                <a:solidFill>
                  <a:srgbClr val="D4B01A"/>
                </a:solidFill>
              </a:rPr>
              <a:t>Quelles</a:t>
            </a:r>
            <a:r>
              <a:rPr b="1" lang="fr" sz="2400">
                <a:solidFill>
                  <a:srgbClr val="7030A0"/>
                </a:solidFill>
              </a:rPr>
              <a:t> </a:t>
            </a:r>
            <a:r>
              <a:rPr lang="fr" sz="2400"/>
              <a:t>sont les actions requises ? (dans l’immédiat et à plus long terme) </a:t>
            </a:r>
            <a:endParaRPr b="1" sz="2400">
              <a:solidFill>
                <a:srgbClr val="7030A0"/>
              </a:solidFill>
            </a:endParaRPr>
          </a:p>
          <a:p>
            <a:pPr indent="-310976" lvl="0" marL="310976" rtl="0" algn="l">
              <a:lnSpc>
                <a:spcPct val="90000"/>
              </a:lnSpc>
              <a:spcBef>
                <a:spcPts val="1000"/>
              </a:spcBef>
              <a:spcAft>
                <a:spcPts val="0"/>
              </a:spcAft>
              <a:buClr>
                <a:srgbClr val="D4B01A"/>
              </a:buClr>
              <a:buSzPts val="2400"/>
              <a:buNone/>
            </a:pPr>
            <a:r>
              <a:rPr b="1" lang="fr" sz="2400">
                <a:solidFill>
                  <a:srgbClr val="D4B01A"/>
                </a:solidFill>
              </a:rPr>
              <a:t>Budget estimé</a:t>
            </a:r>
            <a:r>
              <a:rPr lang="fr" sz="2400"/>
              <a:t> ? (et sources de financement) </a:t>
            </a:r>
            <a:endParaRPr b="1" sz="2400"/>
          </a:p>
          <a:p>
            <a:pPr indent="-310976" lvl="0" marL="310976" rtl="0" algn="l">
              <a:lnSpc>
                <a:spcPct val="90000"/>
              </a:lnSpc>
              <a:spcBef>
                <a:spcPts val="1000"/>
              </a:spcBef>
              <a:spcAft>
                <a:spcPts val="0"/>
              </a:spcAft>
              <a:buClr>
                <a:schemeClr val="dk1"/>
              </a:buClr>
              <a:buSzPts val="2400"/>
              <a:buNone/>
            </a:pPr>
            <a:r>
              <a:rPr lang="fr" sz="2400"/>
              <a:t>Quelles sont les </a:t>
            </a:r>
            <a:r>
              <a:rPr b="1" lang="fr" sz="2400">
                <a:solidFill>
                  <a:srgbClr val="D4B01A"/>
                </a:solidFill>
              </a:rPr>
              <a:t>autres ressources</a:t>
            </a:r>
            <a:r>
              <a:rPr lang="fr" sz="2400"/>
              <a:t> nécessaires ? (techniques, personnel, etc.) </a:t>
            </a:r>
            <a:endParaRPr/>
          </a:p>
          <a:p>
            <a:pPr indent="-310976" lvl="0" marL="310976" rtl="0" algn="l">
              <a:lnSpc>
                <a:spcPct val="90000"/>
              </a:lnSpc>
              <a:spcBef>
                <a:spcPts val="1000"/>
              </a:spcBef>
              <a:spcAft>
                <a:spcPts val="0"/>
              </a:spcAft>
              <a:buClr>
                <a:srgbClr val="D4B01A"/>
              </a:buClr>
              <a:buSzPts val="2400"/>
              <a:buNone/>
            </a:pPr>
            <a:r>
              <a:rPr b="1" lang="fr" sz="2400">
                <a:solidFill>
                  <a:srgbClr val="D4B01A"/>
                </a:solidFill>
              </a:rPr>
              <a:t>Délai </a:t>
            </a:r>
            <a:r>
              <a:rPr lang="fr" sz="2400"/>
              <a:t>d’exécution</a:t>
            </a:r>
            <a:endParaRPr/>
          </a:p>
          <a:p>
            <a:pPr indent="-310976" lvl="0" marL="310976"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Font typeface="Arial"/>
              <a:buNone/>
            </a:pPr>
            <a:r>
              <a:t/>
            </a:r>
            <a:endParaRPr sz="2400">
              <a:solidFill>
                <a:srgbClr val="000066"/>
              </a:solidFill>
            </a:endParaRPr>
          </a:p>
        </p:txBody>
      </p:sp>
      <p:sp>
        <p:nvSpPr>
          <p:cNvPr id="1090" name="Google Shape;1090;p7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1091" name="Google Shape;1091;p77"/>
          <p:cNvGrpSpPr/>
          <p:nvPr/>
        </p:nvGrpSpPr>
        <p:grpSpPr>
          <a:xfrm>
            <a:off x="9063045" y="3609797"/>
            <a:ext cx="2930922" cy="3057980"/>
            <a:chOff x="3576644" y="1031419"/>
            <a:chExt cx="5038711" cy="4795161"/>
          </a:xfrm>
        </p:grpSpPr>
        <p:sp>
          <p:nvSpPr>
            <p:cNvPr id="1092" name="Google Shape;1092;p77"/>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093" name="Google Shape;1093;p77"/>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094" name="Google Shape;1094;p77"/>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sp>
          <p:nvSpPr>
            <p:cNvPr id="1095" name="Google Shape;1095;p77"/>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dk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Gears with solid fill" id="1096" name="Google Shape;1096;p77"/>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pic>
          <p:nvPicPr>
            <p:cNvPr descr="Group outline" id="1097" name="Google Shape;1097;p77"/>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1098" name="Google Shape;1098;p77"/>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1099" name="Google Shape;1099;p77"/>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A black rectangle with a black background&#10;&#10;Description automatically generated with low confidence" id="1100" name="Google Shape;1100;p77"/>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1101" name="Google Shape;1101;p77"/>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id="1102" name="Google Shape;1102;p77"/>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78"/>
          <p:cNvSpPr txBox="1"/>
          <p:nvPr>
            <p:ph type="title"/>
          </p:nvPr>
        </p:nvSpPr>
        <p:spPr>
          <a:xfrm>
            <a:off x="838200" y="360444"/>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12AA2"/>
              </a:buClr>
              <a:buSzPts val="4400"/>
              <a:buFont typeface="Arial Narrow"/>
              <a:buNone/>
            </a:pPr>
            <a:r>
              <a:rPr lang="fr">
                <a:solidFill>
                  <a:srgbClr val="712AA2"/>
                </a:solidFill>
              </a:rPr>
              <a:t>Propositions d’améliorations</a:t>
            </a:r>
            <a:br>
              <a:rPr lang="fr">
                <a:solidFill>
                  <a:srgbClr val="712AA2"/>
                </a:solidFill>
              </a:rPr>
            </a:br>
            <a:endParaRPr>
              <a:solidFill>
                <a:srgbClr val="712AA2"/>
              </a:solidFill>
            </a:endParaRPr>
          </a:p>
        </p:txBody>
      </p:sp>
      <p:sp>
        <p:nvSpPr>
          <p:cNvPr id="1111" name="Google Shape;1111;p78"/>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p>
            <a:pPr indent="-290527" lvl="0" marL="372597" rtl="0" algn="l">
              <a:lnSpc>
                <a:spcPct val="90000"/>
              </a:lnSpc>
              <a:spcBef>
                <a:spcPts val="0"/>
              </a:spcBef>
              <a:spcAft>
                <a:spcPts val="0"/>
              </a:spcAft>
              <a:buClr>
                <a:schemeClr val="dk1"/>
              </a:buClr>
              <a:buSzPts val="2177"/>
              <a:buNone/>
            </a:pPr>
            <a:r>
              <a:rPr lang="fr" sz="2177"/>
              <a:t>Construire de nouvelles infrastructures </a:t>
            </a:r>
            <a:endParaRPr/>
          </a:p>
          <a:p>
            <a:pPr indent="-290527" lvl="0" marL="372597" rtl="0" algn="l">
              <a:lnSpc>
                <a:spcPct val="90000"/>
              </a:lnSpc>
              <a:spcBef>
                <a:spcPts val="1377"/>
              </a:spcBef>
              <a:spcAft>
                <a:spcPts val="0"/>
              </a:spcAft>
              <a:buClr>
                <a:schemeClr val="dk1"/>
              </a:buClr>
              <a:buSzPts val="2177"/>
              <a:buNone/>
            </a:pPr>
            <a:r>
              <a:rPr lang="fr" sz="2177"/>
              <a:t>Rénover les infrastructures existantes afin d’améliorer leur</a:t>
            </a:r>
            <a:r>
              <a:rPr b="1" lang="fr" sz="2177"/>
              <a:t> résilience aux changements climatiques</a:t>
            </a:r>
            <a:r>
              <a:rPr lang="fr" sz="2177"/>
              <a:t> et de mieux garantir </a:t>
            </a:r>
            <a:r>
              <a:rPr b="1" lang="fr" sz="2177"/>
              <a:t>le respect des principes d’égalité des genres, de handicap et d’inclusion sociale</a:t>
            </a:r>
            <a:r>
              <a:rPr lang="fr" sz="2177"/>
              <a:t> </a:t>
            </a:r>
            <a:endParaRPr/>
          </a:p>
          <a:p>
            <a:pPr indent="-290527" lvl="0" marL="372597" rtl="0" algn="l">
              <a:lnSpc>
                <a:spcPct val="90000"/>
              </a:lnSpc>
              <a:spcBef>
                <a:spcPts val="1377"/>
              </a:spcBef>
              <a:spcAft>
                <a:spcPts val="0"/>
              </a:spcAft>
              <a:buClr>
                <a:schemeClr val="dk1"/>
              </a:buClr>
              <a:buSzPts val="2177"/>
              <a:buNone/>
            </a:pPr>
            <a:r>
              <a:rPr lang="fr" sz="2177"/>
              <a:t>Revoir les protocoles et les procédures opérationnelles normalisées </a:t>
            </a:r>
            <a:endParaRPr/>
          </a:p>
          <a:p>
            <a:pPr indent="-290527" lvl="0" marL="372597" rtl="0" algn="l">
              <a:lnSpc>
                <a:spcPct val="90000"/>
              </a:lnSpc>
              <a:spcBef>
                <a:spcPts val="1377"/>
              </a:spcBef>
              <a:spcAft>
                <a:spcPts val="0"/>
              </a:spcAft>
              <a:buClr>
                <a:schemeClr val="dk1"/>
              </a:buClr>
              <a:buSzPts val="2177"/>
              <a:buNone/>
            </a:pPr>
            <a:r>
              <a:rPr lang="fr" sz="2177"/>
              <a:t>Former le personnel aux nouvelles techniques ou procédures </a:t>
            </a:r>
            <a:endParaRPr/>
          </a:p>
          <a:p>
            <a:pPr indent="-290527" lvl="0" marL="372597" rtl="0" algn="l">
              <a:lnSpc>
                <a:spcPct val="90000"/>
              </a:lnSpc>
              <a:spcBef>
                <a:spcPts val="1377"/>
              </a:spcBef>
              <a:spcAft>
                <a:spcPts val="0"/>
              </a:spcAft>
              <a:buClr>
                <a:schemeClr val="dk1"/>
              </a:buClr>
              <a:buSzPts val="2177"/>
              <a:buNone/>
            </a:pPr>
            <a:r>
              <a:rPr lang="fr" sz="2177"/>
              <a:t>Améliorer les méthodes de gestion</a:t>
            </a:r>
            <a:endParaRPr/>
          </a:p>
          <a:p>
            <a:pPr indent="0" lvl="0" marL="0" rtl="0" algn="l">
              <a:lnSpc>
                <a:spcPct val="90000"/>
              </a:lnSpc>
              <a:spcBef>
                <a:spcPts val="1000"/>
              </a:spcBef>
              <a:spcAft>
                <a:spcPts val="0"/>
              </a:spcAft>
              <a:buClr>
                <a:schemeClr val="dk1"/>
              </a:buClr>
              <a:buSzPts val="2177"/>
              <a:buFont typeface="Arial"/>
              <a:buNone/>
            </a:pPr>
            <a:r>
              <a:t/>
            </a:r>
            <a:endParaRPr b="1" sz="2177"/>
          </a:p>
          <a:p>
            <a:pPr indent="-290527" lvl="0" marL="372597" rtl="0" algn="l">
              <a:lnSpc>
                <a:spcPct val="90000"/>
              </a:lnSpc>
              <a:spcBef>
                <a:spcPts val="1377"/>
              </a:spcBef>
              <a:spcAft>
                <a:spcPts val="0"/>
              </a:spcAft>
              <a:buClr>
                <a:schemeClr val="dk1"/>
              </a:buClr>
              <a:buSzPts val="2177"/>
              <a:buNone/>
            </a:pPr>
            <a:r>
              <a:t/>
            </a:r>
            <a:endParaRPr sz="2177"/>
          </a:p>
        </p:txBody>
      </p:sp>
      <p:sp>
        <p:nvSpPr>
          <p:cNvPr id="1112" name="Google Shape;1112;p78"/>
          <p:cNvSpPr txBox="1"/>
          <p:nvPr/>
        </p:nvSpPr>
        <p:spPr>
          <a:xfrm>
            <a:off x="223433" y="4414416"/>
            <a:ext cx="5364567" cy="2437527"/>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77"/>
              <a:buFont typeface="Arial"/>
              <a:buNone/>
            </a:pPr>
            <a:r>
              <a:t/>
            </a:r>
            <a:endParaRPr b="0" i="0" sz="2177"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a:ea typeface="Arial"/>
                <a:cs typeface="Arial"/>
                <a:sym typeface="Arial"/>
              </a:rPr>
              <a:t>Des améliorations simples et peu coûteuses peuvent avoir un impact considérable…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77"/>
              <a:buFont typeface="Arial"/>
              <a:buNone/>
            </a:pPr>
            <a:r>
              <a:t/>
            </a:r>
            <a:endParaRPr b="0" i="0" sz="2177"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77"/>
              <a:buFont typeface="Arial"/>
              <a:buNone/>
            </a:pPr>
            <a:r>
              <a:rPr b="0" i="0" lang="fr" sz="2177" u="none" cap="none" strike="noStrike">
                <a:solidFill>
                  <a:schemeClr val="lt1"/>
                </a:solidFill>
                <a:latin typeface="Arial"/>
                <a:ea typeface="Arial"/>
                <a:cs typeface="Arial"/>
                <a:sym typeface="Arial"/>
              </a:rPr>
              <a:t>Mais il faut savoir faire preuve d’imagination et de créativité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77"/>
              <a:buFont typeface="Arial"/>
              <a:buNone/>
            </a:pPr>
            <a:r>
              <a:t/>
            </a:r>
            <a:endParaRPr b="0" i="0" sz="2177" u="none" cap="none" strike="noStrike">
              <a:solidFill>
                <a:schemeClr val="lt1"/>
              </a:solidFill>
              <a:latin typeface="Arial"/>
              <a:ea typeface="Arial"/>
              <a:cs typeface="Arial"/>
              <a:sym typeface="Arial"/>
            </a:endParaRPr>
          </a:p>
        </p:txBody>
      </p:sp>
      <p:sp>
        <p:nvSpPr>
          <p:cNvPr id="1113" name="Google Shape;1113;p7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1114" name="Google Shape;1114;p78"/>
          <p:cNvGrpSpPr/>
          <p:nvPr/>
        </p:nvGrpSpPr>
        <p:grpSpPr>
          <a:xfrm>
            <a:off x="9063045" y="3609797"/>
            <a:ext cx="2930922" cy="3057980"/>
            <a:chOff x="3576644" y="1031419"/>
            <a:chExt cx="5038711" cy="4795161"/>
          </a:xfrm>
        </p:grpSpPr>
        <p:sp>
          <p:nvSpPr>
            <p:cNvPr id="1115" name="Google Shape;1115;p78"/>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116" name="Google Shape;1116;p78"/>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117" name="Google Shape;1117;p78"/>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sp>
          <p:nvSpPr>
            <p:cNvPr id="1118" name="Google Shape;1118;p78"/>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712AA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Gears with solid fill" id="1119" name="Google Shape;1119;p78"/>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pic>
          <p:nvPicPr>
            <p:cNvPr descr="Group outline" id="1120" name="Google Shape;1120;p78"/>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1121" name="Google Shape;1121;p78"/>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1122" name="Google Shape;1122;p78"/>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A black rectangle with a black background&#10;&#10;Description automatically generated with low confidence" id="1123" name="Google Shape;1123;p78"/>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1124" name="Google Shape;1124;p78"/>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id="1125" name="Google Shape;1125;p78"/>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grpSp>
      <p:pic>
        <p:nvPicPr>
          <p:cNvPr id="1126" name="Google Shape;1126;p78"/>
          <p:cNvPicPr preferRelativeResize="0"/>
          <p:nvPr/>
        </p:nvPicPr>
        <p:blipFill rotWithShape="1">
          <a:blip r:embed="rId8">
            <a:alphaModFix/>
          </a:blip>
          <a:srcRect b="0" l="0" r="0" t="0"/>
          <a:stretch/>
        </p:blipFill>
        <p:spPr>
          <a:xfrm>
            <a:off x="9653902" y="279732"/>
            <a:ext cx="666952" cy="681236"/>
          </a:xfrm>
          <a:prstGeom prst="rect">
            <a:avLst/>
          </a:prstGeom>
          <a:noFill/>
          <a:ln>
            <a:noFill/>
          </a:ln>
        </p:spPr>
      </p:pic>
      <p:pic>
        <p:nvPicPr>
          <p:cNvPr id="1127" name="Google Shape;1127;p78"/>
          <p:cNvPicPr preferRelativeResize="0"/>
          <p:nvPr/>
        </p:nvPicPr>
        <p:blipFill rotWithShape="1">
          <a:blip r:embed="rId9">
            <a:alphaModFix/>
          </a:blip>
          <a:srcRect b="0" l="0" r="0" t="0"/>
          <a:stretch/>
        </p:blipFill>
        <p:spPr>
          <a:xfrm>
            <a:off x="10695472" y="300606"/>
            <a:ext cx="681236" cy="68123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7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1136" name="Google Shape;1136;p79"/>
          <p:cNvSpPr txBox="1"/>
          <p:nvPr>
            <p:ph type="title"/>
          </p:nvPr>
        </p:nvSpPr>
        <p:spPr>
          <a:xfrm>
            <a:off x="685006" y="135108"/>
            <a:ext cx="4102100" cy="27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Narrow"/>
              <a:buNone/>
            </a:pPr>
            <a:r>
              <a:rPr lang="fr" sz="3200"/>
              <a:t>Quelles améliorations progressives proposeriez-vous pour régler le problème des déchets ?</a:t>
            </a:r>
            <a:endParaRPr sz="3600"/>
          </a:p>
        </p:txBody>
      </p:sp>
      <p:sp>
        <p:nvSpPr>
          <p:cNvPr id="1137" name="Google Shape;1137;p79"/>
          <p:cNvSpPr txBox="1"/>
          <p:nvPr>
            <p:ph idx="2" type="body"/>
          </p:nvPr>
        </p:nvSpPr>
        <p:spPr>
          <a:xfrm>
            <a:off x="5715752" y="640622"/>
            <a:ext cx="5084298" cy="2578100"/>
          </a:xfrm>
          <a:prstGeom prst="rect">
            <a:avLst/>
          </a:prstGeom>
          <a:noFill/>
          <a:ln>
            <a:noFill/>
          </a:ln>
        </p:spPr>
        <p:txBody>
          <a:bodyPr anchorCtr="0" anchor="t" bIns="45700" lIns="91425" spcFirstLastPara="1" rIns="91425" wrap="square" tIns="45700">
            <a:noAutofit/>
          </a:bodyPr>
          <a:lstStyle/>
          <a:p>
            <a:pPr indent="-310976" lvl="0" marL="310976" rtl="0" algn="l">
              <a:lnSpc>
                <a:spcPct val="90000"/>
              </a:lnSpc>
              <a:spcBef>
                <a:spcPts val="0"/>
              </a:spcBef>
              <a:spcAft>
                <a:spcPts val="0"/>
              </a:spcAft>
              <a:buClr>
                <a:schemeClr val="dk1"/>
              </a:buClr>
              <a:buSzPts val="2000"/>
              <a:buNone/>
            </a:pPr>
            <a:r>
              <a:rPr lang="fr" sz="2000"/>
              <a:t>Vous travaillez au sein d’un établissement de soins de santé primaires dans une petite ville</a:t>
            </a:r>
            <a:endParaRPr/>
          </a:p>
          <a:p>
            <a:pPr indent="-342900" lvl="0" marL="342900" rtl="0" algn="l">
              <a:lnSpc>
                <a:spcPct val="90000"/>
              </a:lnSpc>
              <a:spcBef>
                <a:spcPts val="1000"/>
              </a:spcBef>
              <a:spcAft>
                <a:spcPts val="0"/>
              </a:spcAft>
              <a:buClr>
                <a:schemeClr val="dk1"/>
              </a:buClr>
              <a:buSzPts val="2000"/>
              <a:buFont typeface="Arial"/>
              <a:buChar char="•"/>
            </a:pPr>
            <a:r>
              <a:rPr lang="fr" sz="2000"/>
              <a:t>Aucun tri des déchets n’est fait </a:t>
            </a:r>
            <a:endParaRPr/>
          </a:p>
          <a:p>
            <a:pPr indent="-342900" lvl="0" marL="342900" rtl="0" algn="l">
              <a:lnSpc>
                <a:spcPct val="90000"/>
              </a:lnSpc>
              <a:spcBef>
                <a:spcPts val="1000"/>
              </a:spcBef>
              <a:spcAft>
                <a:spcPts val="0"/>
              </a:spcAft>
              <a:buClr>
                <a:schemeClr val="dk1"/>
              </a:buClr>
              <a:buSzPts val="2000"/>
              <a:buFont typeface="Arial"/>
              <a:buChar char="•"/>
            </a:pPr>
            <a:r>
              <a:rPr lang="fr" sz="2000"/>
              <a:t>Les déchets ne sont pas stockés de manière sécurisée </a:t>
            </a:r>
            <a:endParaRPr/>
          </a:p>
          <a:p>
            <a:pPr indent="-342900" lvl="0" marL="342900" rtl="0" algn="l">
              <a:lnSpc>
                <a:spcPct val="90000"/>
              </a:lnSpc>
              <a:spcBef>
                <a:spcPts val="1000"/>
              </a:spcBef>
              <a:spcAft>
                <a:spcPts val="0"/>
              </a:spcAft>
              <a:buClr>
                <a:schemeClr val="dk1"/>
              </a:buClr>
              <a:buSzPts val="2000"/>
              <a:buFont typeface="Arial"/>
              <a:buChar char="•"/>
            </a:pPr>
            <a:r>
              <a:rPr lang="fr" sz="2000"/>
              <a:t>Tous les déchets non triés sont incinérés dans une fosse ouverte sur place  </a:t>
            </a:r>
            <a:endParaRPr/>
          </a:p>
          <a:p>
            <a:pPr indent="-342900" lvl="0" marL="342900" rtl="0" algn="l">
              <a:lnSpc>
                <a:spcPct val="90000"/>
              </a:lnSpc>
              <a:spcBef>
                <a:spcPts val="1000"/>
              </a:spcBef>
              <a:spcAft>
                <a:spcPts val="0"/>
              </a:spcAft>
              <a:buClr>
                <a:schemeClr val="dk1"/>
              </a:buClr>
              <a:buSzPts val="2000"/>
              <a:buFont typeface="Arial"/>
              <a:buChar char="•"/>
            </a:pPr>
            <a:r>
              <a:rPr lang="fr"/>
              <a:t>L’autoclave est hors service depuis longtemps, et personne ne sait le réparer </a:t>
            </a:r>
            <a:endParaRPr sz="2000"/>
          </a:p>
          <a:p>
            <a:pPr indent="-310976" lvl="0" marL="310976"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A pile of trash&#10;&#10;Description automatically generated with low confidence" id="1138" name="Google Shape;1138;p79"/>
          <p:cNvPicPr preferRelativeResize="0"/>
          <p:nvPr>
            <p:ph idx="1" type="body"/>
          </p:nvPr>
        </p:nvPicPr>
        <p:blipFill rotWithShape="1">
          <a:blip r:embed="rId3">
            <a:alphaModFix/>
          </a:blip>
          <a:srcRect b="0" l="0" r="0" t="0"/>
          <a:stretch/>
        </p:blipFill>
        <p:spPr>
          <a:xfrm>
            <a:off x="0" y="2995259"/>
            <a:ext cx="5472113" cy="2741965"/>
          </a:xfrm>
          <a:prstGeom prst="rect">
            <a:avLst/>
          </a:prstGeom>
          <a:noFill/>
          <a:ln>
            <a:noFill/>
          </a:ln>
        </p:spPr>
      </p:pic>
      <p:pic>
        <p:nvPicPr>
          <p:cNvPr id="1139" name="Google Shape;1139;p79"/>
          <p:cNvPicPr preferRelativeResize="0"/>
          <p:nvPr/>
        </p:nvPicPr>
        <p:blipFill rotWithShape="1">
          <a:blip r:embed="rId4">
            <a:alphaModFix/>
          </a:blip>
          <a:srcRect b="0" l="0" r="0" t="0"/>
          <a:stretch/>
        </p:blipFill>
        <p:spPr>
          <a:xfrm>
            <a:off x="10823017" y="3489116"/>
            <a:ext cx="1002202" cy="1023666"/>
          </a:xfrm>
          <a:prstGeom prst="rect">
            <a:avLst/>
          </a:prstGeom>
          <a:noFill/>
          <a:ln>
            <a:noFill/>
          </a:ln>
        </p:spPr>
      </p:pic>
      <p:grpSp>
        <p:nvGrpSpPr>
          <p:cNvPr id="1140" name="Google Shape;1140;p79"/>
          <p:cNvGrpSpPr/>
          <p:nvPr/>
        </p:nvGrpSpPr>
        <p:grpSpPr>
          <a:xfrm>
            <a:off x="10743569" y="1153275"/>
            <a:ext cx="1161098" cy="1171184"/>
            <a:chOff x="9555224" y="5116370"/>
            <a:chExt cx="1161098" cy="1171184"/>
          </a:xfrm>
        </p:grpSpPr>
        <p:pic>
          <p:nvPicPr>
            <p:cNvPr descr="Shape&#10;&#10;Description automatically generated with low confidence" id="1141" name="Google Shape;1141;p79"/>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1142" name="Google Shape;1142;p79"/>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A picture containing text, area&#10;&#10;Description automatically generated" id="1143" name="Google Shape;1143;p79"/>
          <p:cNvPicPr preferRelativeResize="0"/>
          <p:nvPr/>
        </p:nvPicPr>
        <p:blipFill rotWithShape="1">
          <a:blip r:embed="rId6">
            <a:alphaModFix/>
          </a:blip>
          <a:srcRect b="0" l="0" r="0" t="0"/>
          <a:stretch/>
        </p:blipFill>
        <p:spPr>
          <a:xfrm>
            <a:off x="211927" y="3866897"/>
            <a:ext cx="5084298" cy="2855995"/>
          </a:xfrm>
          <a:prstGeom prst="rect">
            <a:avLst/>
          </a:prstGeom>
          <a:noFill/>
          <a:ln>
            <a:noFill/>
          </a:ln>
        </p:spPr>
      </p:pic>
      <p:sp>
        <p:nvSpPr>
          <p:cNvPr id="1144" name="Google Shape;1144;p79"/>
          <p:cNvSpPr txBox="1"/>
          <p:nvPr/>
        </p:nvSpPr>
        <p:spPr>
          <a:xfrm>
            <a:off x="5296225" y="4638834"/>
            <a:ext cx="6895774" cy="117981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p>
            <a:pPr indent="0" lvl="0" marL="0" marR="0" rtl="0" algn="ctr">
              <a:lnSpc>
                <a:spcPct val="90000"/>
              </a:lnSpc>
              <a:spcBef>
                <a:spcPts val="1000"/>
              </a:spcBef>
              <a:spcAft>
                <a:spcPts val="0"/>
              </a:spcAft>
              <a:buClr>
                <a:schemeClr val="lt1"/>
              </a:buClr>
              <a:buSzPts val="2000"/>
              <a:buFont typeface="Arial"/>
              <a:buNone/>
            </a:pPr>
            <a:r>
              <a:rPr b="0" i="0" lang="fr" sz="2000" u="none" cap="none" strike="noStrike">
                <a:solidFill>
                  <a:schemeClr val="lt1"/>
                </a:solidFill>
                <a:latin typeface="Arial"/>
                <a:ea typeface="Arial"/>
                <a:cs typeface="Arial"/>
                <a:sym typeface="Arial"/>
              </a:rPr>
              <a:t>Quelles améliorations écologiquement durables peuvent être apportées ?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p:nvPr/>
        </p:nvSpPr>
        <p:spPr>
          <a:xfrm>
            <a:off x="-1047448" y="6159311"/>
            <a:ext cx="7474480" cy="3715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Arial"/>
                <a:ea typeface="Arial"/>
                <a:cs typeface="Arial"/>
                <a:sym typeface="Arial"/>
              </a:rPr>
              <a:t>Une infirmière aux Philippines, 2019. </a:t>
            </a:r>
            <a:endParaRPr b="0" i="0" sz="1814" u="none" cap="none" strike="noStrike">
              <a:solidFill>
                <a:schemeClr val="dk1"/>
              </a:solidFill>
              <a:latin typeface="Arial"/>
              <a:ea typeface="Arial"/>
              <a:cs typeface="Arial"/>
              <a:sym typeface="Arial"/>
            </a:endParaRPr>
          </a:p>
        </p:txBody>
      </p:sp>
      <p:pic>
        <p:nvPicPr>
          <p:cNvPr descr="A picture containing indoor, wall&#10;&#10;Description automatically generated" id="232" name="Google Shape;232;p26"/>
          <p:cNvPicPr preferRelativeResize="0"/>
          <p:nvPr/>
        </p:nvPicPr>
        <p:blipFill rotWithShape="1">
          <a:blip r:embed="rId3">
            <a:alphaModFix/>
          </a:blip>
          <a:srcRect b="0" l="0" r="0" t="0"/>
          <a:stretch/>
        </p:blipFill>
        <p:spPr>
          <a:xfrm rot="5400000">
            <a:off x="7930946" y="2416985"/>
            <a:ext cx="4869776" cy="3652332"/>
          </a:xfrm>
          <a:prstGeom prst="ellipse">
            <a:avLst/>
          </a:prstGeom>
          <a:noFill/>
          <a:ln>
            <a:noFill/>
          </a:ln>
        </p:spPr>
      </p:pic>
      <p:sp>
        <p:nvSpPr>
          <p:cNvPr id="233" name="Google Shape;233;p26"/>
          <p:cNvSpPr/>
          <p:nvPr/>
        </p:nvSpPr>
        <p:spPr>
          <a:xfrm>
            <a:off x="0" y="137955"/>
            <a:ext cx="9578105" cy="6133539"/>
          </a:xfrm>
          <a:prstGeom prst="cloudCallout">
            <a:avLst>
              <a:gd fmla="val 53895" name="adj1"/>
              <a:gd fmla="val -13744" name="adj2"/>
            </a:avLst>
          </a:prstGeom>
          <a:solidFill>
            <a:srgbClr val="F6EB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32"/>
              <a:buFont typeface="Arial"/>
              <a:buNone/>
            </a:pPr>
            <a:r>
              <a:rPr b="0" i="1" lang="fr" sz="1632" u="none" cap="none" strike="noStrike">
                <a:solidFill>
                  <a:srgbClr val="09164D"/>
                </a:solidFill>
                <a:latin typeface="Arial"/>
                <a:ea typeface="Arial"/>
                <a:cs typeface="Arial"/>
                <a:sym typeface="Arial"/>
              </a:rPr>
              <a:t>« Avant de commencer une formation WASH FIT, je pensais que la manière dont les services WASH étaient gérés et les pratiques d’hygiène que m’avaient transmises d’autres agents de santé [de l’établissement] étaient correctes, et qu’il n’y avait rien à changer ni à améliorer.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32"/>
              <a:buFont typeface="Arial"/>
              <a:buNone/>
            </a:pPr>
            <a:r>
              <a:t/>
            </a:r>
            <a:endParaRPr b="0" i="1" sz="1632" u="none" cap="none" strike="noStrike">
              <a:solidFill>
                <a:srgbClr val="0916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32"/>
              <a:buFont typeface="Arial"/>
              <a:buNone/>
            </a:pPr>
            <a:r>
              <a:rPr b="0" i="1" lang="fr" sz="1632" u="none" cap="none" strike="noStrike">
                <a:solidFill>
                  <a:srgbClr val="09164D"/>
                </a:solidFill>
                <a:latin typeface="Arial"/>
                <a:ea typeface="Arial"/>
                <a:cs typeface="Arial"/>
                <a:sym typeface="Arial"/>
              </a:rPr>
              <a:t>Après avoir mis en place l’équipe et procédé à une évaluation collective, </a:t>
            </a:r>
            <a:r>
              <a:rPr b="0" i="1" lang="fr" sz="1632" u="sng" cap="none" strike="noStrike">
                <a:solidFill>
                  <a:srgbClr val="09164D"/>
                </a:solidFill>
                <a:latin typeface="Arial"/>
                <a:ea typeface="Arial"/>
                <a:cs typeface="Arial"/>
                <a:sym typeface="Arial"/>
              </a:rPr>
              <a:t>nous avons repéré de nombreux points à améliorer</a:t>
            </a:r>
            <a:r>
              <a:rPr b="0" i="1" lang="fr" sz="1632" u="none" cap="none" strike="noStrike">
                <a:solidFill>
                  <a:srgbClr val="09164D"/>
                </a:solidFill>
                <a:latin typeface="Arial"/>
                <a:ea typeface="Arial"/>
                <a:cs typeface="Arial"/>
                <a:sym typeface="Arial"/>
              </a:rPr>
              <a:t> [par exemple, débouchage des canalisations, meilleure ventilation et formation du personnel sur la gestion des déchets]. Nous pouvons travailler nous-mêmes sur ces points afin d’offrir une meilleure expérience à notre personnel et nos patients.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32"/>
              <a:buFont typeface="Arial"/>
              <a:buNone/>
            </a:pPr>
            <a:r>
              <a:t/>
            </a:r>
            <a:endParaRPr b="0" i="1" sz="1632" u="none" cap="none" strike="noStrike">
              <a:solidFill>
                <a:srgbClr val="0916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32"/>
              <a:buFont typeface="Arial"/>
              <a:buNone/>
            </a:pPr>
            <a:r>
              <a:rPr b="0" i="1" lang="fr" sz="1632" u="none" cap="none" strike="noStrike">
                <a:solidFill>
                  <a:srgbClr val="09164D"/>
                </a:solidFill>
                <a:latin typeface="Arial"/>
                <a:ea typeface="Arial"/>
                <a:cs typeface="Arial"/>
                <a:sym typeface="Arial"/>
              </a:rPr>
              <a:t>Lorsque je serai transférée à un autre établissement, je pourrai transmettre le plan WASH FIT à l’agent de santé qui me succédera, et il ou elle pourra s’en servir </a:t>
            </a:r>
            <a:r>
              <a:rPr b="0" i="1" lang="fr" sz="1632" u="sng" cap="none" strike="noStrike">
                <a:solidFill>
                  <a:srgbClr val="09164D"/>
                </a:solidFill>
                <a:latin typeface="Arial"/>
                <a:ea typeface="Arial"/>
                <a:cs typeface="Arial"/>
                <a:sym typeface="Arial"/>
              </a:rPr>
              <a:t>comme référence pour apporter d’autres améliorations</a:t>
            </a:r>
            <a:r>
              <a:rPr b="0" i="1" lang="fr" sz="1632" u="none" cap="none" strike="noStrike">
                <a:solidFill>
                  <a:srgbClr val="09164D"/>
                </a:solidFill>
                <a:latin typeface="Arial"/>
                <a:ea typeface="Arial"/>
                <a:cs typeface="Arial"/>
                <a:sym typeface="Arial"/>
              </a:rPr>
              <a:t>. » </a:t>
            </a:r>
            <a:endParaRPr b="0" i="1" sz="1632" u="none" cap="none" strike="noStrike">
              <a:solidFill>
                <a:srgbClr val="09164D"/>
              </a:solidFill>
              <a:latin typeface="Arial"/>
              <a:ea typeface="Arial"/>
              <a:cs typeface="Arial"/>
              <a:sym typeface="Arial"/>
            </a:endParaRPr>
          </a:p>
        </p:txBody>
      </p:sp>
      <p:grpSp>
        <p:nvGrpSpPr>
          <p:cNvPr id="234" name="Google Shape;234;p26"/>
          <p:cNvGrpSpPr/>
          <p:nvPr/>
        </p:nvGrpSpPr>
        <p:grpSpPr>
          <a:xfrm>
            <a:off x="10750438" y="403285"/>
            <a:ext cx="1246402" cy="1171184"/>
            <a:chOff x="6769457" y="5116370"/>
            <a:chExt cx="1106024" cy="1171184"/>
          </a:xfrm>
        </p:grpSpPr>
        <p:pic>
          <p:nvPicPr>
            <p:cNvPr descr="Shape&#10;&#10;Description automatically generated with low confidence" id="235" name="Google Shape;235;p26"/>
            <p:cNvPicPr preferRelativeResize="0"/>
            <p:nvPr/>
          </p:nvPicPr>
          <p:blipFill rotWithShape="1">
            <a:blip r:embed="rId4">
              <a:alphaModFix/>
            </a:blip>
            <a:srcRect b="0" l="0" r="0" t="0"/>
            <a:stretch/>
          </p:blipFill>
          <p:spPr>
            <a:xfrm>
              <a:off x="6847514" y="5258958"/>
              <a:ext cx="1027967" cy="935628"/>
            </a:xfrm>
            <a:prstGeom prst="rect">
              <a:avLst/>
            </a:prstGeom>
            <a:noFill/>
            <a:ln>
              <a:noFill/>
            </a:ln>
          </p:spPr>
        </p:pic>
        <p:sp>
          <p:nvSpPr>
            <p:cNvPr id="236" name="Google Shape;236;p26"/>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37" name="Google Shape;237;p26"/>
          <p:cNvSpPr txBox="1"/>
          <p:nvPr>
            <p:ph idx="12" type="sldNum"/>
          </p:nvPr>
        </p:nvSpPr>
        <p:spPr>
          <a:xfrm>
            <a:off x="0" y="63450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pic>
        <p:nvPicPr>
          <p:cNvPr descr="A picture containing indoor, wall, tiled, kitchen appliance&#10;&#10;Description automatically generated" id="1152" name="Google Shape;1152;p80"/>
          <p:cNvPicPr preferRelativeResize="0"/>
          <p:nvPr/>
        </p:nvPicPr>
        <p:blipFill rotWithShape="1">
          <a:blip r:embed="rId3">
            <a:alphaModFix/>
          </a:blip>
          <a:srcRect b="0" l="0" r="0" t="0"/>
          <a:stretch/>
        </p:blipFill>
        <p:spPr>
          <a:xfrm rot="5400000">
            <a:off x="9510943" y="3920661"/>
            <a:ext cx="2737792" cy="2290068"/>
          </a:xfrm>
          <a:prstGeom prst="rect">
            <a:avLst/>
          </a:prstGeom>
          <a:noFill/>
          <a:ln>
            <a:noFill/>
          </a:ln>
        </p:spPr>
      </p:pic>
      <p:grpSp>
        <p:nvGrpSpPr>
          <p:cNvPr id="1153" name="Google Shape;1153;p80"/>
          <p:cNvGrpSpPr/>
          <p:nvPr/>
        </p:nvGrpSpPr>
        <p:grpSpPr>
          <a:xfrm>
            <a:off x="2108551" y="359946"/>
            <a:ext cx="9450746" cy="5906716"/>
            <a:chOff x="0" y="140165"/>
            <a:chExt cx="9450746" cy="5906716"/>
          </a:xfrm>
        </p:grpSpPr>
        <p:sp>
          <p:nvSpPr>
            <p:cNvPr id="1154" name="Google Shape;1154;p80"/>
            <p:cNvSpPr/>
            <p:nvPr/>
          </p:nvSpPr>
          <p:spPr>
            <a:xfrm>
              <a:off x="0" y="140165"/>
              <a:ext cx="9450746" cy="5906716"/>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BF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80"/>
            <p:cNvSpPr/>
            <p:nvPr/>
          </p:nvSpPr>
          <p:spPr>
            <a:xfrm>
              <a:off x="1200244" y="4230861"/>
              <a:ext cx="245719" cy="245719"/>
            </a:xfrm>
            <a:prstGeom prst="ellipse">
              <a:avLst/>
            </a:prstGeom>
            <a:solidFill>
              <a:srgbClr val="F6EBB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80"/>
            <p:cNvSpPr/>
            <p:nvPr/>
          </p:nvSpPr>
          <p:spPr>
            <a:xfrm>
              <a:off x="33158" y="4620182"/>
              <a:ext cx="3244329" cy="75483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80"/>
            <p:cNvSpPr txBox="1"/>
            <p:nvPr/>
          </p:nvSpPr>
          <p:spPr>
            <a:xfrm>
              <a:off x="57141" y="4343028"/>
              <a:ext cx="3244329" cy="754836"/>
            </a:xfrm>
            <a:prstGeom prst="rect">
              <a:avLst/>
            </a:prstGeom>
            <a:noFill/>
            <a:ln>
              <a:noFill/>
            </a:ln>
          </p:spPr>
          <p:txBody>
            <a:bodyPr anchorCtr="0" anchor="t" bIns="0" lIns="130200" spcFirstLastPara="1" rIns="0" wrap="square" tIns="0">
              <a:noAutofit/>
            </a:bodyPr>
            <a:lstStyle/>
            <a:p>
              <a:pPr indent="0" lvl="0" marL="0" marR="0" rtl="0" algn="l">
                <a:lnSpc>
                  <a:spcPct val="90000"/>
                </a:lnSpc>
                <a:spcBef>
                  <a:spcPts val="0"/>
                </a:spcBef>
                <a:spcAft>
                  <a:spcPts val="0"/>
                </a:spcAft>
                <a:buClr>
                  <a:srgbClr val="8690DB"/>
                </a:buClr>
                <a:buSzPts val="2000"/>
                <a:buFont typeface="Arial"/>
                <a:buNone/>
              </a:pPr>
              <a:r>
                <a:rPr b="0" i="0" lang="fr" sz="2000" u="none" cap="none" strike="noStrike">
                  <a:solidFill>
                    <a:srgbClr val="8690DB"/>
                  </a:solidFill>
                  <a:latin typeface="Arial"/>
                  <a:ea typeface="Arial"/>
                  <a:cs typeface="Arial"/>
                  <a:sym typeface="Arial"/>
                </a:rPr>
                <a:t>Former le personnel au tri des déchets et à la bonne utilisation des équipements de protection individuels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8690DB"/>
                </a:buClr>
                <a:buSzPts val="2000"/>
                <a:buFont typeface="Arial"/>
                <a:buNone/>
              </a:pPr>
              <a:br>
                <a:rPr b="0" i="0" lang="fr" sz="2000" u="none" cap="none" strike="noStrike">
                  <a:solidFill>
                    <a:srgbClr val="8690DB"/>
                  </a:solidFill>
                  <a:latin typeface="Arial"/>
                  <a:ea typeface="Arial"/>
                  <a:cs typeface="Arial"/>
                  <a:sym typeface="Arial"/>
                </a:rPr>
              </a:br>
              <a:r>
                <a:rPr b="0" i="0" lang="fr" sz="2000" u="none" cap="none" strike="noStrike">
                  <a:solidFill>
                    <a:srgbClr val="8690DB"/>
                  </a:solidFill>
                  <a:latin typeface="Arial"/>
                  <a:ea typeface="Arial"/>
                  <a:cs typeface="Arial"/>
                  <a:sym typeface="Arial"/>
                </a:rPr>
                <a:t>Installer des rappels aux points de prestation de soins</a:t>
              </a:r>
              <a:endParaRPr b="0" i="0" sz="1400" u="none" cap="none" strike="noStrike">
                <a:solidFill>
                  <a:srgbClr val="000000"/>
                </a:solidFill>
                <a:latin typeface="Arial"/>
                <a:ea typeface="Arial"/>
                <a:cs typeface="Arial"/>
                <a:sym typeface="Arial"/>
              </a:endParaRPr>
            </a:p>
          </p:txBody>
        </p:sp>
        <p:sp>
          <p:nvSpPr>
            <p:cNvPr id="1158" name="Google Shape;1158;p80"/>
            <p:cNvSpPr/>
            <p:nvPr/>
          </p:nvSpPr>
          <p:spPr>
            <a:xfrm>
              <a:off x="3369190" y="2625416"/>
              <a:ext cx="444185" cy="444185"/>
            </a:xfrm>
            <a:prstGeom prst="ellipse">
              <a:avLst/>
            </a:prstGeom>
            <a:solidFill>
              <a:srgbClr val="F6EBB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80"/>
            <p:cNvSpPr/>
            <p:nvPr/>
          </p:nvSpPr>
          <p:spPr>
            <a:xfrm>
              <a:off x="2696917" y="1662011"/>
              <a:ext cx="2268179" cy="32132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80"/>
            <p:cNvSpPr txBox="1"/>
            <p:nvPr/>
          </p:nvSpPr>
          <p:spPr>
            <a:xfrm>
              <a:off x="1658703" y="1812810"/>
              <a:ext cx="3285535" cy="3213253"/>
            </a:xfrm>
            <a:prstGeom prst="rect">
              <a:avLst/>
            </a:prstGeom>
            <a:noFill/>
            <a:ln>
              <a:noFill/>
            </a:ln>
          </p:spPr>
          <p:txBody>
            <a:bodyPr anchorCtr="0" anchor="t" bIns="0" lIns="235350" spcFirstLastPara="1" rIns="0" wrap="square" tIns="0">
              <a:noAutofit/>
            </a:bodyPr>
            <a:lstStyle/>
            <a:p>
              <a:pPr indent="0" lvl="0" marL="0" marR="0" rtl="0" algn="l">
                <a:lnSpc>
                  <a:spcPct val="90000"/>
                </a:lnSpc>
                <a:spcBef>
                  <a:spcPts val="0"/>
                </a:spcBef>
                <a:spcAft>
                  <a:spcPts val="0"/>
                </a:spcAft>
                <a:buClr>
                  <a:srgbClr val="00AFF3"/>
                </a:buClr>
                <a:buSzPts val="2000"/>
                <a:buFont typeface="Arial"/>
                <a:buNone/>
              </a:pPr>
              <a:r>
                <a:rPr b="0" i="0" lang="fr" sz="2000" u="none" cap="none" strike="noStrike">
                  <a:solidFill>
                    <a:srgbClr val="00AFF3"/>
                  </a:solidFill>
                  <a:latin typeface="Arial"/>
                  <a:ea typeface="Arial"/>
                  <a:cs typeface="Arial"/>
                  <a:sym typeface="Arial"/>
                </a:rPr>
                <a:t>Construire des zones de stockage couvertes et pouvant fermer à clé</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00AFF3"/>
                </a:buClr>
                <a:buSzPts val="2000"/>
                <a:buFont typeface="Arial"/>
                <a:buNone/>
              </a:pPr>
              <a:r>
                <a:rPr b="0" i="0" lang="fr" sz="2000" u="none" cap="none" strike="noStrike">
                  <a:solidFill>
                    <a:srgbClr val="00AFF3"/>
                  </a:solidFill>
                  <a:latin typeface="Arial"/>
                  <a:ea typeface="Arial"/>
                  <a:cs typeface="Arial"/>
                  <a:sym typeface="Arial"/>
                </a:rPr>
                <a:t> </a:t>
              </a:r>
              <a:br>
                <a:rPr b="0" i="0" lang="fr" sz="2000" u="none" cap="none" strike="noStrike">
                  <a:solidFill>
                    <a:srgbClr val="00AFF3"/>
                  </a:solidFill>
                  <a:latin typeface="Arial"/>
                  <a:ea typeface="Arial"/>
                  <a:cs typeface="Arial"/>
                  <a:sym typeface="Arial"/>
                </a:rPr>
              </a:br>
              <a:r>
                <a:rPr b="0" i="0" lang="fr" sz="2000" u="none" cap="none" strike="noStrike">
                  <a:solidFill>
                    <a:srgbClr val="00AFF3"/>
                  </a:solidFill>
                  <a:latin typeface="Arial"/>
                  <a:ea typeface="Arial"/>
                  <a:cs typeface="Arial"/>
                  <a:sym typeface="Arial"/>
                </a:rPr>
                <a:t>Construire des incinérateurs peu coûteux et temporaires </a:t>
              </a:r>
              <a:endParaRPr b="0" i="0" sz="1400" u="none" cap="none" strike="noStrike">
                <a:solidFill>
                  <a:srgbClr val="000000"/>
                </a:solidFill>
                <a:latin typeface="Arial"/>
                <a:ea typeface="Arial"/>
                <a:cs typeface="Arial"/>
                <a:sym typeface="Arial"/>
              </a:endParaRPr>
            </a:p>
          </p:txBody>
        </p:sp>
        <p:sp>
          <p:nvSpPr>
            <p:cNvPr id="1161" name="Google Shape;1161;p80"/>
            <p:cNvSpPr/>
            <p:nvPr/>
          </p:nvSpPr>
          <p:spPr>
            <a:xfrm>
              <a:off x="5977596" y="1648445"/>
              <a:ext cx="614298" cy="614298"/>
            </a:xfrm>
            <a:prstGeom prst="ellipse">
              <a:avLst/>
            </a:prstGeom>
            <a:solidFill>
              <a:srgbClr val="F6EBB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80"/>
            <p:cNvSpPr/>
            <p:nvPr/>
          </p:nvSpPr>
          <p:spPr>
            <a:xfrm>
              <a:off x="5707728" y="1208002"/>
              <a:ext cx="3743017" cy="19897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80"/>
            <p:cNvSpPr txBox="1"/>
            <p:nvPr/>
          </p:nvSpPr>
          <p:spPr>
            <a:xfrm>
              <a:off x="5707728" y="1208002"/>
              <a:ext cx="3743017" cy="1989774"/>
            </a:xfrm>
            <a:prstGeom prst="rect">
              <a:avLst/>
            </a:prstGeom>
            <a:noFill/>
            <a:ln>
              <a:noFill/>
            </a:ln>
          </p:spPr>
          <p:txBody>
            <a:bodyPr anchorCtr="0" anchor="t" bIns="0" lIns="325500" spcFirstLastPara="1" rIns="0" wrap="square" tIns="0">
              <a:noAutofit/>
            </a:bodyPr>
            <a:lstStyle/>
            <a:p>
              <a:pPr indent="0" lvl="0" marL="0" marR="0" rtl="0" algn="l">
                <a:lnSpc>
                  <a:spcPct val="90000"/>
                </a:lnSpc>
                <a:spcBef>
                  <a:spcPts val="0"/>
                </a:spcBef>
                <a:spcAft>
                  <a:spcPts val="0"/>
                </a:spcAft>
                <a:buClr>
                  <a:srgbClr val="0E122F"/>
                </a:buClr>
                <a:buSzPts val="2000"/>
                <a:buFont typeface="Arial"/>
                <a:buNone/>
              </a:pPr>
              <a:r>
                <a:rPr b="0" i="0" lang="fr" sz="2000" u="none" cap="none" strike="noStrike">
                  <a:solidFill>
                    <a:srgbClr val="0E122F"/>
                  </a:solidFill>
                  <a:latin typeface="Arial"/>
                  <a:ea typeface="Arial"/>
                  <a:cs typeface="Arial"/>
                  <a:sym typeface="Arial"/>
                </a:rPr>
                <a:t>Mettre en place un système de logistique inverse :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0E122F"/>
                </a:buClr>
                <a:buSzPts val="2000"/>
                <a:buFont typeface="Arial"/>
                <a:buNone/>
              </a:pPr>
              <a:r>
                <a:rPr b="0" i="0" lang="fr" sz="2000" u="none" cap="none" strike="noStrike">
                  <a:solidFill>
                    <a:srgbClr val="0E122F"/>
                  </a:solidFill>
                  <a:latin typeface="Arial"/>
                  <a:ea typeface="Arial"/>
                  <a:cs typeface="Arial"/>
                  <a:sym typeface="Arial"/>
                </a:rPr>
                <a:t>Transporter les déchets, de manière régulière et sécurisée, vers un site de traitement centralisé sans incinération </a:t>
              </a:r>
              <a:endParaRPr b="0" i="0" sz="1400" u="none" cap="none" strike="noStrike">
                <a:solidFill>
                  <a:srgbClr val="000000"/>
                </a:solidFill>
                <a:latin typeface="Arial"/>
                <a:ea typeface="Arial"/>
                <a:cs typeface="Arial"/>
                <a:sym typeface="Arial"/>
              </a:endParaRPr>
            </a:p>
          </p:txBody>
        </p:sp>
      </p:grpSp>
      <p:sp>
        <p:nvSpPr>
          <p:cNvPr id="1164" name="Google Shape;1164;p80"/>
          <p:cNvSpPr txBox="1"/>
          <p:nvPr/>
        </p:nvSpPr>
        <p:spPr>
          <a:xfrm>
            <a:off x="370001" y="2734892"/>
            <a:ext cx="2232756" cy="10974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77"/>
              <a:buFont typeface="Arial"/>
              <a:buNone/>
            </a:pPr>
            <a:r>
              <a:rPr b="1" i="0" lang="fr" sz="2177" u="none" cap="none" strike="noStrike">
                <a:solidFill>
                  <a:srgbClr val="8690DB"/>
                </a:solidFill>
                <a:latin typeface="Arial"/>
                <a:ea typeface="Arial"/>
                <a:cs typeface="Arial"/>
                <a:sym typeface="Arial"/>
              </a:rPr>
              <a:t>Améliorations immédiates et peu coûteuses </a:t>
            </a:r>
            <a:endParaRPr b="0" i="0" sz="1400" u="none" cap="none" strike="noStrike">
              <a:solidFill>
                <a:srgbClr val="000000"/>
              </a:solidFill>
              <a:latin typeface="Arial"/>
              <a:ea typeface="Arial"/>
              <a:cs typeface="Arial"/>
              <a:sym typeface="Arial"/>
            </a:endParaRPr>
          </a:p>
        </p:txBody>
      </p:sp>
      <p:sp>
        <p:nvSpPr>
          <p:cNvPr id="1165" name="Google Shape;1165;p80"/>
          <p:cNvSpPr txBox="1"/>
          <p:nvPr/>
        </p:nvSpPr>
        <p:spPr>
          <a:xfrm>
            <a:off x="4457700" y="1347380"/>
            <a:ext cx="2425700" cy="4273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77"/>
              <a:buFont typeface="Arial"/>
              <a:buNone/>
            </a:pPr>
            <a:r>
              <a:rPr b="1" i="0" lang="fr" sz="2177" u="none" cap="none" strike="noStrike">
                <a:solidFill>
                  <a:srgbClr val="00AFF3"/>
                </a:solidFill>
                <a:latin typeface="Arial"/>
                <a:ea typeface="Arial"/>
                <a:cs typeface="Arial"/>
                <a:sym typeface="Arial"/>
              </a:rPr>
              <a:t>Solutions à moyen terme :</a:t>
            </a:r>
            <a:endParaRPr b="0" i="0" sz="1400" u="none" cap="none" strike="noStrike">
              <a:solidFill>
                <a:srgbClr val="000000"/>
              </a:solidFill>
              <a:latin typeface="Arial"/>
              <a:ea typeface="Arial"/>
              <a:cs typeface="Arial"/>
              <a:sym typeface="Arial"/>
            </a:endParaRPr>
          </a:p>
        </p:txBody>
      </p:sp>
      <p:sp>
        <p:nvSpPr>
          <p:cNvPr id="1166" name="Google Shape;1166;p80"/>
          <p:cNvSpPr txBox="1"/>
          <p:nvPr/>
        </p:nvSpPr>
        <p:spPr>
          <a:xfrm>
            <a:off x="8027838" y="135108"/>
            <a:ext cx="2290067" cy="7623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77"/>
              <a:buFont typeface="Arial"/>
              <a:buNone/>
            </a:pPr>
            <a:r>
              <a:rPr b="1" i="0" lang="fr" sz="2177" u="none" cap="none" strike="noStrike">
                <a:solidFill>
                  <a:srgbClr val="0E122F"/>
                </a:solidFill>
                <a:latin typeface="Arial"/>
                <a:ea typeface="Arial"/>
                <a:cs typeface="Arial"/>
                <a:sym typeface="Arial"/>
              </a:rPr>
              <a:t>Solutions à long terme, les plus coûteuses </a:t>
            </a:r>
            <a:endParaRPr b="0" i="0" sz="1400" u="none" cap="none" strike="noStrike">
              <a:solidFill>
                <a:srgbClr val="000000"/>
              </a:solidFill>
              <a:latin typeface="Arial"/>
              <a:ea typeface="Arial"/>
              <a:cs typeface="Arial"/>
              <a:sym typeface="Arial"/>
            </a:endParaRPr>
          </a:p>
        </p:txBody>
      </p:sp>
      <p:pic>
        <p:nvPicPr>
          <p:cNvPr descr="A picture containing text, indoor, green, cluttered&#10;&#10;Description automatically generated" id="1167" name="Google Shape;1167;p80"/>
          <p:cNvPicPr preferRelativeResize="0"/>
          <p:nvPr/>
        </p:nvPicPr>
        <p:blipFill rotWithShape="1">
          <a:blip r:embed="rId4">
            <a:alphaModFix/>
          </a:blip>
          <a:srcRect b="0" l="0" r="0" t="0"/>
          <a:stretch/>
        </p:blipFill>
        <p:spPr>
          <a:xfrm rot="5400000">
            <a:off x="6079" y="4296372"/>
            <a:ext cx="2502141" cy="1774297"/>
          </a:xfrm>
          <a:prstGeom prst="rect">
            <a:avLst/>
          </a:prstGeom>
          <a:noFill/>
          <a:ln>
            <a:noFill/>
          </a:ln>
        </p:spPr>
      </p:pic>
      <p:pic>
        <p:nvPicPr>
          <p:cNvPr descr="A picture containing person, building, standing, gate&#10;&#10;Description automatically generated" id="1168" name="Google Shape;1168;p80"/>
          <p:cNvPicPr preferRelativeResize="0"/>
          <p:nvPr/>
        </p:nvPicPr>
        <p:blipFill rotWithShape="1">
          <a:blip r:embed="rId5">
            <a:alphaModFix/>
          </a:blip>
          <a:srcRect b="0" l="0" r="0" t="0"/>
          <a:stretch/>
        </p:blipFill>
        <p:spPr>
          <a:xfrm>
            <a:off x="5645079" y="3897083"/>
            <a:ext cx="3390601" cy="2260400"/>
          </a:xfrm>
          <a:prstGeom prst="rect">
            <a:avLst/>
          </a:prstGeom>
          <a:noFill/>
          <a:ln>
            <a:noFill/>
          </a:ln>
        </p:spPr>
      </p:pic>
      <p:sp>
        <p:nvSpPr>
          <p:cNvPr id="1169" name="Google Shape;1169;p80"/>
          <p:cNvSpPr txBox="1"/>
          <p:nvPr>
            <p:ph type="title"/>
          </p:nvPr>
        </p:nvSpPr>
        <p:spPr>
          <a:xfrm>
            <a:off x="1313056" y="130759"/>
            <a:ext cx="6289288" cy="31090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Font typeface="Arial Narrow"/>
              <a:buNone/>
            </a:pPr>
            <a:r>
              <a:rPr lang="fr">
                <a:solidFill>
                  <a:srgbClr val="00AFF3"/>
                </a:solidFill>
              </a:rPr>
              <a:t>Améliorations progressives du traitement des déchets </a:t>
            </a:r>
            <a:endParaRPr/>
          </a:p>
        </p:txBody>
      </p:sp>
      <p:sp>
        <p:nvSpPr>
          <p:cNvPr id="1170" name="Google Shape;1170;p8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pic>
        <p:nvPicPr>
          <p:cNvPr descr="A close up of a rock&#10;&#10;Description generated with high confidence" id="1178" name="Google Shape;1178;p81"/>
          <p:cNvPicPr preferRelativeResize="0"/>
          <p:nvPr/>
        </p:nvPicPr>
        <p:blipFill rotWithShape="1">
          <a:blip r:embed="rId3">
            <a:alphaModFix/>
          </a:blip>
          <a:srcRect b="0" l="0" r="0" t="0"/>
          <a:stretch/>
        </p:blipFill>
        <p:spPr>
          <a:xfrm>
            <a:off x="382794" y="2986011"/>
            <a:ext cx="2408946" cy="3687600"/>
          </a:xfrm>
          <a:prstGeom prst="rect">
            <a:avLst/>
          </a:prstGeom>
          <a:noFill/>
          <a:ln>
            <a:noFill/>
          </a:ln>
        </p:spPr>
      </p:pic>
      <p:pic>
        <p:nvPicPr>
          <p:cNvPr descr="A house with a green door&#10;&#10;Description generated with very high confidence" id="1179" name="Google Shape;1179;p81"/>
          <p:cNvPicPr preferRelativeResize="0"/>
          <p:nvPr/>
        </p:nvPicPr>
        <p:blipFill rotWithShape="1">
          <a:blip r:embed="rId4">
            <a:alphaModFix/>
          </a:blip>
          <a:srcRect b="0" l="0" r="0" t="0"/>
          <a:stretch/>
        </p:blipFill>
        <p:spPr>
          <a:xfrm>
            <a:off x="7936778" y="172762"/>
            <a:ext cx="2634808" cy="3513077"/>
          </a:xfrm>
          <a:prstGeom prst="rect">
            <a:avLst/>
          </a:prstGeom>
          <a:noFill/>
          <a:ln>
            <a:noFill/>
          </a:ln>
        </p:spPr>
      </p:pic>
      <p:pic>
        <p:nvPicPr>
          <p:cNvPr descr="A close up of a flower garden&#10;&#10;Description generated with very high confidence" id="1180" name="Google Shape;1180;p81"/>
          <p:cNvPicPr preferRelativeResize="0"/>
          <p:nvPr/>
        </p:nvPicPr>
        <p:blipFill rotWithShape="1">
          <a:blip r:embed="rId5">
            <a:alphaModFix/>
          </a:blip>
          <a:srcRect b="0" l="0" r="0" t="0"/>
          <a:stretch/>
        </p:blipFill>
        <p:spPr>
          <a:xfrm>
            <a:off x="3727668" y="2120018"/>
            <a:ext cx="2634807" cy="3513076"/>
          </a:xfrm>
          <a:prstGeom prst="rect">
            <a:avLst/>
          </a:prstGeom>
          <a:noFill/>
          <a:ln>
            <a:noFill/>
          </a:ln>
        </p:spPr>
      </p:pic>
      <p:cxnSp>
        <p:nvCxnSpPr>
          <p:cNvPr id="1181" name="Google Shape;1181;p81"/>
          <p:cNvCxnSpPr/>
          <p:nvPr/>
        </p:nvCxnSpPr>
        <p:spPr>
          <a:xfrm flipH="1" rot="10800000">
            <a:off x="2791740" y="4309051"/>
            <a:ext cx="935928" cy="802369"/>
          </a:xfrm>
          <a:prstGeom prst="straightConnector1">
            <a:avLst/>
          </a:prstGeom>
          <a:noFill/>
          <a:ln cap="flat" cmpd="sng" w="76200">
            <a:solidFill>
              <a:srgbClr val="D4B01A"/>
            </a:solidFill>
            <a:prstDash val="solid"/>
            <a:miter lim="800000"/>
            <a:headEnd len="sm" w="sm" type="none"/>
            <a:tailEnd len="med" w="med" type="triangle"/>
          </a:ln>
        </p:spPr>
      </p:cxnSp>
      <p:sp>
        <p:nvSpPr>
          <p:cNvPr id="1182" name="Google Shape;1182;p81"/>
          <p:cNvSpPr txBox="1"/>
          <p:nvPr/>
        </p:nvSpPr>
        <p:spPr>
          <a:xfrm>
            <a:off x="6612011" y="4055348"/>
            <a:ext cx="5438216" cy="2437527"/>
          </a:xfrm>
          <a:prstGeom prst="rect">
            <a:avLst/>
          </a:prstGeom>
          <a:noFill/>
          <a:ln>
            <a:noFill/>
          </a:ln>
        </p:spPr>
        <p:txBody>
          <a:bodyPr anchorCtr="0" anchor="t" bIns="45700" lIns="91425" spcFirstLastPara="1" rIns="91425" wrap="square" tIns="45700">
            <a:spAutoFit/>
          </a:bodyPr>
          <a:lstStyle/>
          <a:p>
            <a:pPr indent="-310976" lvl="0" marL="310976" marR="0" rtl="0" algn="l">
              <a:lnSpc>
                <a:spcPct val="100000"/>
              </a:lnSpc>
              <a:spcBef>
                <a:spcPts val="0"/>
              </a:spcBef>
              <a:spcAft>
                <a:spcPts val="0"/>
              </a:spcAft>
              <a:buClr>
                <a:schemeClr val="lt1"/>
              </a:buClr>
              <a:buSzPts val="2177"/>
              <a:buFont typeface="Arial"/>
              <a:buChar char="•"/>
            </a:pPr>
            <a:r>
              <a:rPr b="0" i="0" lang="fr" sz="2177" u="none" cap="none" strike="noStrike">
                <a:solidFill>
                  <a:schemeClr val="lt1"/>
                </a:solidFill>
                <a:latin typeface="Arial"/>
                <a:ea typeface="Arial"/>
                <a:cs typeface="Arial"/>
                <a:sym typeface="Arial"/>
              </a:rPr>
              <a:t>Les déchets qui jonchent le sol près d’un centre de nutrition constituent un problème majeur</a:t>
            </a:r>
            <a:endParaRPr b="0" i="0" sz="14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chemeClr val="lt1"/>
              </a:buClr>
              <a:buSzPts val="2177"/>
              <a:buFont typeface="Arial"/>
              <a:buChar char="•"/>
            </a:pPr>
            <a:r>
              <a:rPr b="0" i="0" lang="fr" sz="2177" u="none" cap="none" strike="noStrike">
                <a:solidFill>
                  <a:schemeClr val="lt1"/>
                </a:solidFill>
                <a:latin typeface="Arial"/>
                <a:ea typeface="Arial"/>
                <a:cs typeface="Arial"/>
                <a:sym typeface="Arial"/>
              </a:rPr>
              <a:t>Organisation d’une campagne de nettoyage d’un mois</a:t>
            </a:r>
            <a:endParaRPr b="0" i="0" sz="14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chemeClr val="lt1"/>
              </a:buClr>
              <a:buSzPts val="2177"/>
              <a:buFont typeface="Arial"/>
              <a:buChar char="•"/>
            </a:pPr>
            <a:r>
              <a:rPr b="0" i="0" lang="fr" sz="2177" u="none" cap="none" strike="noStrike">
                <a:solidFill>
                  <a:schemeClr val="lt1"/>
                </a:solidFill>
                <a:latin typeface="Arial"/>
                <a:ea typeface="Arial"/>
                <a:cs typeface="Arial"/>
                <a:sym typeface="Arial"/>
              </a:rPr>
              <a:t>Installation de poubelles pour les déchets ordinaires sur le site</a:t>
            </a:r>
            <a:endParaRPr b="0" i="0" sz="14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chemeClr val="lt1"/>
              </a:buClr>
              <a:buSzPts val="2177"/>
              <a:buFont typeface="Arial"/>
              <a:buChar char="•"/>
            </a:pPr>
            <a:r>
              <a:rPr b="0" i="0" lang="fr" sz="2177" u="none" cap="none" strike="noStrike">
                <a:solidFill>
                  <a:schemeClr val="lt1"/>
                </a:solidFill>
                <a:latin typeface="Arial"/>
                <a:ea typeface="Arial"/>
                <a:cs typeface="Arial"/>
                <a:sym typeface="Arial"/>
              </a:rPr>
              <a:t>Environnement propre, diminution du risque d’infection et de blessure</a:t>
            </a:r>
            <a:endParaRPr b="0" i="0" sz="1400" u="none" cap="none" strike="noStrike">
              <a:solidFill>
                <a:srgbClr val="000000"/>
              </a:solidFill>
              <a:latin typeface="Arial"/>
              <a:ea typeface="Arial"/>
              <a:cs typeface="Arial"/>
              <a:sym typeface="Arial"/>
            </a:endParaRPr>
          </a:p>
        </p:txBody>
      </p:sp>
      <p:sp>
        <p:nvSpPr>
          <p:cNvPr id="1183" name="Google Shape;1183;p81"/>
          <p:cNvSpPr txBox="1"/>
          <p:nvPr/>
        </p:nvSpPr>
        <p:spPr>
          <a:xfrm>
            <a:off x="9860081" y="2078278"/>
            <a:ext cx="2634808" cy="511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21"/>
              <a:buFont typeface="Arial"/>
              <a:buNone/>
            </a:pPr>
            <a:r>
              <a:rPr b="1" i="0" lang="fr" sz="2721" u="none" cap="none" strike="noStrike">
                <a:solidFill>
                  <a:srgbClr val="D4B01A"/>
                </a:solidFill>
                <a:latin typeface="Arial"/>
                <a:ea typeface="Arial"/>
                <a:cs typeface="Arial"/>
                <a:sym typeface="Arial"/>
              </a:rPr>
              <a:t>Après</a:t>
            </a:r>
            <a:endParaRPr b="0" i="0" sz="1400" u="none" cap="none" strike="noStrike">
              <a:solidFill>
                <a:srgbClr val="000000"/>
              </a:solidFill>
              <a:latin typeface="Arial"/>
              <a:ea typeface="Arial"/>
              <a:cs typeface="Arial"/>
              <a:sym typeface="Arial"/>
            </a:endParaRPr>
          </a:p>
        </p:txBody>
      </p:sp>
      <p:sp>
        <p:nvSpPr>
          <p:cNvPr id="1184" name="Google Shape;1184;p81"/>
          <p:cNvSpPr txBox="1"/>
          <p:nvPr/>
        </p:nvSpPr>
        <p:spPr>
          <a:xfrm>
            <a:off x="-111631" y="2441578"/>
            <a:ext cx="2408946" cy="511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21"/>
              <a:buFont typeface="Arial"/>
              <a:buNone/>
            </a:pPr>
            <a:r>
              <a:rPr b="1" i="0" lang="fr" sz="2721" u="none" cap="none" strike="noStrike">
                <a:solidFill>
                  <a:srgbClr val="D4B01A"/>
                </a:solidFill>
                <a:latin typeface="Arial"/>
                <a:ea typeface="Arial"/>
                <a:cs typeface="Arial"/>
                <a:sym typeface="Arial"/>
              </a:rPr>
              <a:t>Avant</a:t>
            </a:r>
            <a:endParaRPr b="0" i="0" sz="1400" u="none" cap="none" strike="noStrike">
              <a:solidFill>
                <a:srgbClr val="000000"/>
              </a:solidFill>
              <a:latin typeface="Arial"/>
              <a:ea typeface="Arial"/>
              <a:cs typeface="Arial"/>
              <a:sym typeface="Arial"/>
            </a:endParaRPr>
          </a:p>
        </p:txBody>
      </p:sp>
      <p:sp>
        <p:nvSpPr>
          <p:cNvPr id="1185" name="Google Shape;1185;p8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1186" name="Google Shape;1186;p81"/>
          <p:cNvGrpSpPr/>
          <p:nvPr/>
        </p:nvGrpSpPr>
        <p:grpSpPr>
          <a:xfrm>
            <a:off x="10571586" y="249283"/>
            <a:ext cx="1246402" cy="1171184"/>
            <a:chOff x="6769457" y="5116370"/>
            <a:chExt cx="1106024" cy="1171184"/>
          </a:xfrm>
        </p:grpSpPr>
        <p:pic>
          <p:nvPicPr>
            <p:cNvPr descr="Shape&#10;&#10;Description automatically generated with low confidence" id="1187" name="Google Shape;1187;p81"/>
            <p:cNvPicPr preferRelativeResize="0"/>
            <p:nvPr/>
          </p:nvPicPr>
          <p:blipFill rotWithShape="1">
            <a:blip r:embed="rId6">
              <a:alphaModFix/>
            </a:blip>
            <a:srcRect b="0" l="0" r="0" t="0"/>
            <a:stretch/>
          </p:blipFill>
          <p:spPr>
            <a:xfrm>
              <a:off x="6847514" y="5258958"/>
              <a:ext cx="1027967" cy="935628"/>
            </a:xfrm>
            <a:prstGeom prst="rect">
              <a:avLst/>
            </a:prstGeom>
            <a:noFill/>
            <a:ln>
              <a:noFill/>
            </a:ln>
          </p:spPr>
        </p:pic>
        <p:sp>
          <p:nvSpPr>
            <p:cNvPr id="1188" name="Google Shape;1188;p81"/>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cxnSp>
        <p:nvCxnSpPr>
          <p:cNvPr id="1189" name="Google Shape;1189;p81"/>
          <p:cNvCxnSpPr/>
          <p:nvPr/>
        </p:nvCxnSpPr>
        <p:spPr>
          <a:xfrm flipH="1" rot="10800000">
            <a:off x="6450439" y="2115927"/>
            <a:ext cx="935928" cy="802369"/>
          </a:xfrm>
          <a:prstGeom prst="straightConnector1">
            <a:avLst/>
          </a:prstGeom>
          <a:noFill/>
          <a:ln cap="flat" cmpd="sng" w="76200">
            <a:solidFill>
              <a:srgbClr val="D4B01A"/>
            </a:solidFill>
            <a:prstDash val="solid"/>
            <a:miter lim="800000"/>
            <a:headEnd len="sm" w="sm" type="none"/>
            <a:tailEnd len="med" w="med" type="triangle"/>
          </a:ln>
        </p:spPr>
      </p:cxnSp>
      <p:sp>
        <p:nvSpPr>
          <p:cNvPr id="1190" name="Google Shape;1190;p81"/>
          <p:cNvSpPr txBox="1"/>
          <p:nvPr/>
        </p:nvSpPr>
        <p:spPr>
          <a:xfrm>
            <a:off x="374012" y="143844"/>
            <a:ext cx="7012355" cy="7143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AFF3"/>
              </a:buClr>
              <a:buSzPts val="4400"/>
              <a:buFont typeface="Arial Narrow"/>
              <a:buNone/>
            </a:pPr>
            <a:r>
              <a:rPr b="1" i="0" lang="fr" sz="4400" u="none" cap="none" strike="noStrike">
                <a:solidFill>
                  <a:srgbClr val="00AFF3"/>
                </a:solidFill>
                <a:latin typeface="Arial Narrow"/>
                <a:ea typeface="Arial Narrow"/>
                <a:cs typeface="Arial Narrow"/>
                <a:sym typeface="Arial Narrow"/>
              </a:rPr>
              <a:t>Améliorations apportées au traitement des déchets en Indonésie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pic>
        <p:nvPicPr>
          <p:cNvPr id="1198" name="Google Shape;1198;p82"/>
          <p:cNvPicPr preferRelativeResize="0"/>
          <p:nvPr/>
        </p:nvPicPr>
        <p:blipFill rotWithShape="1">
          <a:blip r:embed="rId3">
            <a:alphaModFix/>
          </a:blip>
          <a:srcRect b="0" l="0" r="0" t="0"/>
          <a:stretch/>
        </p:blipFill>
        <p:spPr>
          <a:xfrm>
            <a:off x="7848403" y="1837146"/>
            <a:ext cx="3109859" cy="2408946"/>
          </a:xfrm>
          <a:prstGeom prst="rect">
            <a:avLst/>
          </a:prstGeom>
          <a:noFill/>
          <a:ln>
            <a:noFill/>
          </a:ln>
          <a:effectLst>
            <a:outerShdw blurRad="292100" rotWithShape="0" algn="tl" dir="2700000" dist="139700">
              <a:srgbClr val="333333">
                <a:alpha val="64313"/>
              </a:srgbClr>
            </a:outerShdw>
          </a:effectLst>
        </p:spPr>
      </p:pic>
      <p:pic>
        <p:nvPicPr>
          <p:cNvPr id="1199" name="Google Shape;1199;p82"/>
          <p:cNvPicPr preferRelativeResize="0"/>
          <p:nvPr/>
        </p:nvPicPr>
        <p:blipFill rotWithShape="1">
          <a:blip r:embed="rId4">
            <a:alphaModFix/>
          </a:blip>
          <a:srcRect b="0" l="0" r="0" t="0"/>
          <a:stretch/>
        </p:blipFill>
        <p:spPr>
          <a:xfrm>
            <a:off x="1233738" y="1999863"/>
            <a:ext cx="3449362" cy="2162005"/>
          </a:xfrm>
          <a:prstGeom prst="rect">
            <a:avLst/>
          </a:prstGeom>
          <a:noFill/>
          <a:ln>
            <a:noFill/>
          </a:ln>
          <a:effectLst>
            <a:outerShdw blurRad="292100" rotWithShape="0" algn="tl" dir="2700000" dist="139700">
              <a:srgbClr val="333333">
                <a:alpha val="64313"/>
              </a:srgbClr>
            </a:outerShdw>
          </a:effectLst>
        </p:spPr>
      </p:pic>
      <p:pic>
        <p:nvPicPr>
          <p:cNvPr id="1200" name="Google Shape;1200;p82"/>
          <p:cNvPicPr preferRelativeResize="0"/>
          <p:nvPr/>
        </p:nvPicPr>
        <p:blipFill rotWithShape="1">
          <a:blip r:embed="rId5">
            <a:alphaModFix/>
          </a:blip>
          <a:srcRect b="0" l="0" r="0" t="0"/>
          <a:stretch/>
        </p:blipFill>
        <p:spPr>
          <a:xfrm>
            <a:off x="4813893" y="1356508"/>
            <a:ext cx="2859784" cy="3224621"/>
          </a:xfrm>
          <a:prstGeom prst="rect">
            <a:avLst/>
          </a:prstGeom>
          <a:noFill/>
          <a:ln>
            <a:noFill/>
          </a:ln>
          <a:effectLst>
            <a:outerShdw blurRad="292100" rotWithShape="0" algn="tl" dir="2700000" dist="139700">
              <a:srgbClr val="333333">
                <a:alpha val="64313"/>
              </a:srgbClr>
            </a:outerShdw>
          </a:effectLst>
        </p:spPr>
      </p:pic>
      <p:sp>
        <p:nvSpPr>
          <p:cNvPr id="1201" name="Google Shape;1201;p82"/>
          <p:cNvSpPr txBox="1"/>
          <p:nvPr/>
        </p:nvSpPr>
        <p:spPr>
          <a:xfrm>
            <a:off x="1427427" y="4635205"/>
            <a:ext cx="2827427" cy="1212187"/>
          </a:xfrm>
          <a:prstGeom prst="rect">
            <a:avLst/>
          </a:prstGeom>
          <a:noFill/>
          <a:ln>
            <a:noFill/>
          </a:ln>
        </p:spPr>
        <p:txBody>
          <a:bodyPr anchorCtr="0" anchor="t" bIns="47250" lIns="94550" spcFirstLastPara="1" rIns="94550" wrap="square" tIns="4725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rgbClr val="09164D"/>
                </a:solidFill>
                <a:latin typeface="Arial"/>
                <a:ea typeface="Arial"/>
                <a:cs typeface="Arial"/>
                <a:sym typeface="Arial"/>
              </a:rPr>
              <a:t>Arbustes plantés près de l’entrée de l’établissement de soins de santé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14"/>
              <a:buFont typeface="Arial"/>
              <a:buNone/>
            </a:pPr>
            <a:r>
              <a:t/>
            </a:r>
            <a:endParaRPr b="0" i="0" sz="1814" u="none" cap="none" strike="noStrike">
              <a:solidFill>
                <a:srgbClr val="0916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14"/>
              <a:buFont typeface="Arial"/>
              <a:buNone/>
            </a:pPr>
            <a:r>
              <a:t/>
            </a:r>
            <a:endParaRPr b="0" i="0" sz="1814" u="none" cap="none" strike="noStrike">
              <a:solidFill>
                <a:srgbClr val="09164D"/>
              </a:solidFill>
              <a:latin typeface="Arial"/>
              <a:ea typeface="Arial"/>
              <a:cs typeface="Arial"/>
              <a:sym typeface="Arial"/>
            </a:endParaRPr>
          </a:p>
        </p:txBody>
      </p:sp>
      <p:sp>
        <p:nvSpPr>
          <p:cNvPr id="1202" name="Google Shape;1202;p82"/>
          <p:cNvSpPr txBox="1"/>
          <p:nvPr/>
        </p:nvSpPr>
        <p:spPr>
          <a:xfrm>
            <a:off x="4510765" y="4646500"/>
            <a:ext cx="3162913" cy="933008"/>
          </a:xfrm>
          <a:prstGeom prst="rect">
            <a:avLst/>
          </a:prstGeom>
          <a:noFill/>
          <a:ln>
            <a:noFill/>
          </a:ln>
        </p:spPr>
        <p:txBody>
          <a:bodyPr anchorCtr="0" anchor="t" bIns="47250" lIns="94550" spcFirstLastPara="1" rIns="94550" wrap="square" tIns="4725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rgbClr val="09164D"/>
                </a:solidFill>
                <a:latin typeface="Arial"/>
                <a:ea typeface="Arial"/>
                <a:cs typeface="Arial"/>
                <a:sym typeface="Arial"/>
              </a:rPr>
              <a:t>Signalétique claire au niveau des latrines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14"/>
              <a:buFont typeface="Arial"/>
              <a:buNone/>
            </a:pPr>
            <a:r>
              <a:t/>
            </a:r>
            <a:endParaRPr b="0" i="0" sz="1814" u="none" cap="none" strike="noStrike">
              <a:solidFill>
                <a:srgbClr val="09164D"/>
              </a:solidFill>
              <a:latin typeface="Arial"/>
              <a:ea typeface="Arial"/>
              <a:cs typeface="Arial"/>
              <a:sym typeface="Arial"/>
            </a:endParaRPr>
          </a:p>
        </p:txBody>
      </p:sp>
      <p:sp>
        <p:nvSpPr>
          <p:cNvPr id="1203" name="Google Shape;1203;p82"/>
          <p:cNvSpPr txBox="1"/>
          <p:nvPr/>
        </p:nvSpPr>
        <p:spPr>
          <a:xfrm>
            <a:off x="8014962" y="4347946"/>
            <a:ext cx="3557746" cy="653829"/>
          </a:xfrm>
          <a:prstGeom prst="rect">
            <a:avLst/>
          </a:prstGeom>
          <a:noFill/>
          <a:ln>
            <a:noFill/>
          </a:ln>
        </p:spPr>
        <p:txBody>
          <a:bodyPr anchorCtr="0" anchor="t" bIns="47250" lIns="94550" spcFirstLastPara="1" rIns="94550" wrap="square" tIns="4725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rgbClr val="09164D"/>
                </a:solidFill>
                <a:latin typeface="Arial"/>
                <a:ea typeface="Arial"/>
                <a:cs typeface="Arial"/>
                <a:sym typeface="Arial"/>
              </a:rPr>
              <a:t>Affiche expliquant comment se laver les mains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rgbClr val="09164D"/>
                </a:solidFill>
                <a:latin typeface="Arial"/>
                <a:ea typeface="Arial"/>
                <a:cs typeface="Arial"/>
                <a:sym typeface="Arial"/>
              </a:rPr>
              <a:t>dessinée par la direction de l’établissement</a:t>
            </a:r>
            <a:endParaRPr b="0" i="0" sz="1400" u="none" cap="none" strike="noStrike">
              <a:solidFill>
                <a:srgbClr val="000000"/>
              </a:solidFill>
              <a:latin typeface="Arial"/>
              <a:ea typeface="Arial"/>
              <a:cs typeface="Arial"/>
              <a:sym typeface="Arial"/>
            </a:endParaRPr>
          </a:p>
        </p:txBody>
      </p:sp>
      <p:sp>
        <p:nvSpPr>
          <p:cNvPr id="1204" name="Google Shape;1204;p82"/>
          <p:cNvSpPr txBox="1"/>
          <p:nvPr/>
        </p:nvSpPr>
        <p:spPr>
          <a:xfrm>
            <a:off x="4467776" y="6459621"/>
            <a:ext cx="6304141" cy="276082"/>
          </a:xfrm>
          <a:prstGeom prst="rect">
            <a:avLst/>
          </a:prstGeom>
          <a:noFill/>
          <a:ln>
            <a:noFill/>
          </a:ln>
        </p:spPr>
        <p:txBody>
          <a:bodyPr anchorCtr="0" anchor="t" bIns="39925" lIns="79850" spcFirstLastPara="1" rIns="79850" wrap="square" tIns="39925">
            <a:spAutoFit/>
          </a:bodyPr>
          <a:lstStyle/>
          <a:p>
            <a:pPr indent="0" lvl="0" marL="0" marR="0" rtl="0" algn="r">
              <a:lnSpc>
                <a:spcPct val="100000"/>
              </a:lnSpc>
              <a:spcBef>
                <a:spcPts val="0"/>
              </a:spcBef>
              <a:spcAft>
                <a:spcPts val="0"/>
              </a:spcAft>
              <a:buClr>
                <a:srgbClr val="000000"/>
              </a:buClr>
              <a:buSzPts val="1270"/>
              <a:buFont typeface="Arial"/>
              <a:buNone/>
            </a:pPr>
            <a:r>
              <a:rPr b="0" i="0" lang="fr" sz="1270" u="none" cap="none" strike="noStrike">
                <a:solidFill>
                  <a:schemeClr val="dk1"/>
                </a:solidFill>
                <a:latin typeface="Calibri"/>
                <a:ea typeface="Calibri"/>
                <a:cs typeface="Calibri"/>
                <a:sym typeface="Calibri"/>
              </a:rPr>
              <a:t>Photos : Tchad 2016, © OMS</a:t>
            </a:r>
            <a:endParaRPr b="0" i="0" sz="1400" u="none" cap="none" strike="noStrike">
              <a:solidFill>
                <a:srgbClr val="000000"/>
              </a:solidFill>
              <a:latin typeface="Arial"/>
              <a:ea typeface="Arial"/>
              <a:cs typeface="Arial"/>
              <a:sym typeface="Arial"/>
            </a:endParaRPr>
          </a:p>
        </p:txBody>
      </p:sp>
      <p:sp>
        <p:nvSpPr>
          <p:cNvPr id="1205" name="Google Shape;1205;p82"/>
          <p:cNvSpPr txBox="1"/>
          <p:nvPr>
            <p:ph type="title"/>
          </p:nvPr>
        </p:nvSpPr>
        <p:spPr>
          <a:xfrm>
            <a:off x="256317" y="63771"/>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Font typeface="Arial Narrow"/>
              <a:buNone/>
            </a:pPr>
            <a:r>
              <a:rPr lang="fr">
                <a:solidFill>
                  <a:srgbClr val="00AFF3"/>
                </a:solidFill>
              </a:rPr>
              <a:t>Améliorations apportées dans un contexte aux ressources très limitées</a:t>
            </a:r>
            <a:br>
              <a:rPr lang="fr">
                <a:solidFill>
                  <a:srgbClr val="00AFF3"/>
                </a:solidFill>
              </a:rPr>
            </a:br>
            <a:br>
              <a:rPr lang="fr">
                <a:solidFill>
                  <a:srgbClr val="00AFF3"/>
                </a:solidFill>
              </a:rPr>
            </a:br>
            <a:endParaRPr>
              <a:solidFill>
                <a:srgbClr val="00AFF3"/>
              </a:solidFill>
            </a:endParaRPr>
          </a:p>
        </p:txBody>
      </p:sp>
      <p:sp>
        <p:nvSpPr>
          <p:cNvPr id="1206" name="Google Shape;1206;p8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1207" name="Google Shape;1207;p82"/>
          <p:cNvGrpSpPr/>
          <p:nvPr/>
        </p:nvGrpSpPr>
        <p:grpSpPr>
          <a:xfrm>
            <a:off x="10571586" y="249283"/>
            <a:ext cx="1246402" cy="1171184"/>
            <a:chOff x="6769457" y="5116370"/>
            <a:chExt cx="1106024" cy="1171184"/>
          </a:xfrm>
        </p:grpSpPr>
        <p:pic>
          <p:nvPicPr>
            <p:cNvPr descr="Shape&#10;&#10;Description automatically generated with low confidence" id="1208" name="Google Shape;1208;p82"/>
            <p:cNvPicPr preferRelativeResize="0"/>
            <p:nvPr/>
          </p:nvPicPr>
          <p:blipFill rotWithShape="1">
            <a:blip r:embed="rId6">
              <a:alphaModFix/>
            </a:blip>
            <a:srcRect b="0" l="0" r="0" t="0"/>
            <a:stretch/>
          </p:blipFill>
          <p:spPr>
            <a:xfrm>
              <a:off x="6847514" y="5258958"/>
              <a:ext cx="1027967" cy="935628"/>
            </a:xfrm>
            <a:prstGeom prst="rect">
              <a:avLst/>
            </a:prstGeom>
            <a:noFill/>
            <a:ln>
              <a:noFill/>
            </a:ln>
          </p:spPr>
        </p:pic>
        <p:sp>
          <p:nvSpPr>
            <p:cNvPr id="1209" name="Google Shape;1209;p82"/>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10" name="Google Shape;1210;p82"/>
          <p:cNvSpPr txBox="1"/>
          <p:nvPr/>
        </p:nvSpPr>
        <p:spPr>
          <a:xfrm>
            <a:off x="211873" y="5501492"/>
            <a:ext cx="11980127" cy="76944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chemeClr val="lt1"/>
                </a:solidFill>
                <a:latin typeface="Arial Narrow"/>
                <a:ea typeface="Arial Narrow"/>
                <a:cs typeface="Arial Narrow"/>
                <a:sym typeface="Arial Narrow"/>
              </a:rPr>
              <a:t>Tchad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pic>
        <p:nvPicPr>
          <p:cNvPr id="1218" name="Google Shape;1218;p83"/>
          <p:cNvPicPr preferRelativeResize="0"/>
          <p:nvPr/>
        </p:nvPicPr>
        <p:blipFill rotWithShape="1">
          <a:blip r:embed="rId3">
            <a:alphaModFix/>
          </a:blip>
          <a:srcRect b="0" l="0" r="0" t="0"/>
          <a:stretch/>
        </p:blipFill>
        <p:spPr>
          <a:xfrm rot="5400000">
            <a:off x="8056001" y="1741527"/>
            <a:ext cx="3523461" cy="2532462"/>
          </a:xfrm>
          <a:prstGeom prst="rect">
            <a:avLst/>
          </a:prstGeom>
          <a:noFill/>
          <a:ln>
            <a:noFill/>
          </a:ln>
          <a:effectLst>
            <a:outerShdw blurRad="292100" rotWithShape="0" algn="tl" dir="2700000" dist="139700">
              <a:srgbClr val="333333">
                <a:alpha val="64313"/>
              </a:srgbClr>
            </a:outerShdw>
          </a:effectLst>
        </p:spPr>
      </p:pic>
      <p:sp>
        <p:nvSpPr>
          <p:cNvPr id="1219" name="Google Shape;1219;p83"/>
          <p:cNvSpPr txBox="1"/>
          <p:nvPr>
            <p:ph type="title"/>
          </p:nvPr>
        </p:nvSpPr>
        <p:spPr>
          <a:xfrm>
            <a:off x="374012" y="143844"/>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Font typeface="Arial Narrow"/>
              <a:buNone/>
            </a:pPr>
            <a:r>
              <a:rPr lang="fr" sz="4000">
                <a:solidFill>
                  <a:srgbClr val="00AFF3"/>
                </a:solidFill>
              </a:rPr>
              <a:t>Améliorations apportées dans un contexte aux ressources intermédiaires de la tranche inférieure </a:t>
            </a:r>
            <a:br>
              <a:rPr lang="fr" sz="4000">
                <a:solidFill>
                  <a:srgbClr val="00AFF3"/>
                </a:solidFill>
              </a:rPr>
            </a:br>
            <a:br>
              <a:rPr lang="fr" sz="4000">
                <a:solidFill>
                  <a:srgbClr val="00AFF3"/>
                </a:solidFill>
              </a:rPr>
            </a:br>
            <a:endParaRPr sz="4000">
              <a:solidFill>
                <a:srgbClr val="00AFF3"/>
              </a:solidFill>
            </a:endParaRPr>
          </a:p>
        </p:txBody>
      </p:sp>
      <p:sp>
        <p:nvSpPr>
          <p:cNvPr id="1220" name="Google Shape;1220;p8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grpSp>
        <p:nvGrpSpPr>
          <p:cNvPr id="1221" name="Google Shape;1221;p83"/>
          <p:cNvGrpSpPr/>
          <p:nvPr/>
        </p:nvGrpSpPr>
        <p:grpSpPr>
          <a:xfrm>
            <a:off x="10571586" y="249283"/>
            <a:ext cx="1246402" cy="1171184"/>
            <a:chOff x="6769457" y="5116370"/>
            <a:chExt cx="1106024" cy="1171184"/>
          </a:xfrm>
        </p:grpSpPr>
        <p:pic>
          <p:nvPicPr>
            <p:cNvPr descr="Shape&#10;&#10;Description automatically generated with low confidence" id="1222" name="Google Shape;1222;p83"/>
            <p:cNvPicPr preferRelativeResize="0"/>
            <p:nvPr/>
          </p:nvPicPr>
          <p:blipFill rotWithShape="1">
            <a:blip r:embed="rId4">
              <a:alphaModFix/>
            </a:blip>
            <a:srcRect b="0" l="0" r="0" t="0"/>
            <a:stretch/>
          </p:blipFill>
          <p:spPr>
            <a:xfrm>
              <a:off x="6847514" y="5258958"/>
              <a:ext cx="1027967" cy="935628"/>
            </a:xfrm>
            <a:prstGeom prst="rect">
              <a:avLst/>
            </a:prstGeom>
            <a:noFill/>
            <a:ln>
              <a:noFill/>
            </a:ln>
          </p:spPr>
        </p:pic>
        <p:sp>
          <p:nvSpPr>
            <p:cNvPr id="1223" name="Google Shape;1223;p83"/>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24" name="Google Shape;1224;p83"/>
          <p:cNvSpPr txBox="1"/>
          <p:nvPr/>
        </p:nvSpPr>
        <p:spPr>
          <a:xfrm>
            <a:off x="211873" y="5501492"/>
            <a:ext cx="11980127" cy="76944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chemeClr val="lt1"/>
                </a:solidFill>
                <a:latin typeface="Arial Narrow"/>
                <a:ea typeface="Arial Narrow"/>
                <a:cs typeface="Arial Narrow"/>
                <a:sym typeface="Arial Narrow"/>
              </a:rPr>
              <a:t>Tadjikistan </a:t>
            </a:r>
            <a:endParaRPr b="0" i="0" sz="1800" u="none" cap="none" strike="noStrike">
              <a:solidFill>
                <a:schemeClr val="lt1"/>
              </a:solidFill>
              <a:latin typeface="Calibri"/>
              <a:ea typeface="Calibri"/>
              <a:cs typeface="Calibri"/>
              <a:sym typeface="Calibri"/>
            </a:endParaRPr>
          </a:p>
        </p:txBody>
      </p:sp>
      <p:sp>
        <p:nvSpPr>
          <p:cNvPr id="1225" name="Google Shape;1225;p83"/>
          <p:cNvSpPr txBox="1"/>
          <p:nvPr/>
        </p:nvSpPr>
        <p:spPr>
          <a:xfrm>
            <a:off x="602165" y="4677498"/>
            <a:ext cx="3250205" cy="830653"/>
          </a:xfrm>
          <a:prstGeom prst="rect">
            <a:avLst/>
          </a:prstGeom>
          <a:noFill/>
          <a:ln>
            <a:noFill/>
          </a:ln>
        </p:spPr>
        <p:txBody>
          <a:bodyPr anchorCtr="0" anchor="t" bIns="45550" lIns="91075" spcFirstLastPara="1" rIns="91075" wrap="square" tIns="45550">
            <a:spAutoFit/>
          </a:bodyPr>
          <a:lstStyle/>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Mise à disposition de réservoirs d’eau fermés dotés d’un robinet pour les patients</a:t>
            </a:r>
            <a:endParaRPr b="0" i="0" sz="1100" u="none" cap="none" strike="noStrike">
              <a:solidFill>
                <a:srgbClr val="000000"/>
              </a:solidFill>
              <a:latin typeface="Arial"/>
              <a:ea typeface="Arial"/>
              <a:cs typeface="Arial"/>
              <a:sym typeface="Arial"/>
            </a:endParaRPr>
          </a:p>
        </p:txBody>
      </p:sp>
      <p:sp>
        <p:nvSpPr>
          <p:cNvPr id="1226" name="Google Shape;1226;p83"/>
          <p:cNvSpPr txBox="1"/>
          <p:nvPr/>
        </p:nvSpPr>
        <p:spPr>
          <a:xfrm>
            <a:off x="4077554" y="4812668"/>
            <a:ext cx="4337224" cy="861431"/>
          </a:xfrm>
          <a:prstGeom prst="rect">
            <a:avLst/>
          </a:prstGeom>
          <a:noFill/>
          <a:ln>
            <a:noFill/>
          </a:ln>
        </p:spPr>
        <p:txBody>
          <a:bodyPr anchorCtr="0" anchor="t" bIns="45550" lIns="91075" spcFirstLastPara="1" rIns="91075" wrap="square" tIns="45550">
            <a:spAutoFit/>
          </a:bodyPr>
          <a:lstStyle/>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Sanitaires adaptés pour les patients handicapés physiques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1" sz="1600" u="none" cap="none" strike="noStrike">
              <a:solidFill>
                <a:srgbClr val="09164D"/>
              </a:solidFill>
              <a:latin typeface="Arial"/>
              <a:ea typeface="Arial"/>
              <a:cs typeface="Arial"/>
              <a:sym typeface="Arial"/>
            </a:endParaRPr>
          </a:p>
        </p:txBody>
      </p:sp>
      <p:sp>
        <p:nvSpPr>
          <p:cNvPr id="1227" name="Google Shape;1227;p83"/>
          <p:cNvSpPr txBox="1"/>
          <p:nvPr/>
        </p:nvSpPr>
        <p:spPr>
          <a:xfrm>
            <a:off x="8639962" y="4985275"/>
            <a:ext cx="2808139" cy="584432"/>
          </a:xfrm>
          <a:prstGeom prst="rect">
            <a:avLst/>
          </a:prstGeom>
          <a:noFill/>
          <a:ln>
            <a:noFill/>
          </a:ln>
        </p:spPr>
        <p:txBody>
          <a:bodyPr anchorCtr="0" anchor="t" bIns="45550" lIns="91075" spcFirstLastPara="1" rIns="91075" wrap="square" tIns="45550">
            <a:spAutoFit/>
          </a:bodyPr>
          <a:lstStyle/>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Affiches expliquant comment se laver les mains</a:t>
            </a:r>
            <a:endParaRPr b="0" i="0" sz="1100" u="none" cap="none" strike="noStrike">
              <a:solidFill>
                <a:srgbClr val="000000"/>
              </a:solidFill>
              <a:latin typeface="Arial"/>
              <a:ea typeface="Arial"/>
              <a:cs typeface="Arial"/>
              <a:sym typeface="Arial"/>
            </a:endParaRPr>
          </a:p>
        </p:txBody>
      </p:sp>
      <p:pic>
        <p:nvPicPr>
          <p:cNvPr id="1228" name="Google Shape;1228;p83"/>
          <p:cNvPicPr preferRelativeResize="0"/>
          <p:nvPr/>
        </p:nvPicPr>
        <p:blipFill rotWithShape="1">
          <a:blip r:embed="rId5">
            <a:alphaModFix/>
          </a:blip>
          <a:srcRect b="0" l="0" r="0" t="0"/>
          <a:stretch/>
        </p:blipFill>
        <p:spPr>
          <a:xfrm>
            <a:off x="705093" y="1855221"/>
            <a:ext cx="3147277" cy="2649269"/>
          </a:xfrm>
          <a:prstGeom prst="rect">
            <a:avLst/>
          </a:prstGeom>
          <a:noFill/>
          <a:ln>
            <a:noFill/>
          </a:ln>
          <a:effectLst>
            <a:outerShdw blurRad="292100" rotWithShape="0" algn="tl" dir="2700000" dist="139700">
              <a:srgbClr val="333333">
                <a:alpha val="64313"/>
              </a:srgbClr>
            </a:outerShdw>
          </a:effectLst>
        </p:spPr>
      </p:pic>
      <p:pic>
        <p:nvPicPr>
          <p:cNvPr id="1229" name="Google Shape;1229;p83"/>
          <p:cNvPicPr preferRelativeResize="0"/>
          <p:nvPr/>
        </p:nvPicPr>
        <p:blipFill rotWithShape="1">
          <a:blip r:embed="rId6">
            <a:alphaModFix/>
          </a:blip>
          <a:srcRect b="0" l="0" r="0" t="0"/>
          <a:stretch/>
        </p:blipFill>
        <p:spPr>
          <a:xfrm>
            <a:off x="4628297" y="1836101"/>
            <a:ext cx="3147277" cy="2461977"/>
          </a:xfrm>
          <a:prstGeom prst="rect">
            <a:avLst/>
          </a:prstGeom>
          <a:noFill/>
          <a:ln>
            <a:noFill/>
          </a:ln>
          <a:effectLst>
            <a:outerShdw blurRad="292100" rotWithShape="0" algn="tl" dir="2700000" dist="139700">
              <a:srgbClr val="333333">
                <a:alpha val="64313"/>
              </a:srgbClr>
            </a:outerShdw>
          </a:effectLst>
        </p:spPr>
      </p:pic>
      <p:sp>
        <p:nvSpPr>
          <p:cNvPr id="1230" name="Google Shape;1230;p83"/>
          <p:cNvSpPr txBox="1"/>
          <p:nvPr/>
        </p:nvSpPr>
        <p:spPr>
          <a:xfrm>
            <a:off x="9405118" y="6459621"/>
            <a:ext cx="2508863" cy="276082"/>
          </a:xfrm>
          <a:prstGeom prst="rect">
            <a:avLst/>
          </a:prstGeom>
          <a:noFill/>
          <a:ln>
            <a:noFill/>
          </a:ln>
        </p:spPr>
        <p:txBody>
          <a:bodyPr anchorCtr="0" anchor="t" bIns="39925" lIns="79850" spcFirstLastPara="1" rIns="79850" wrap="square" tIns="39925">
            <a:spAutoFit/>
          </a:bodyPr>
          <a:lstStyle/>
          <a:p>
            <a:pPr indent="0" lvl="0" marL="0" marR="0" rtl="0" algn="r">
              <a:lnSpc>
                <a:spcPct val="100000"/>
              </a:lnSpc>
              <a:spcBef>
                <a:spcPts val="0"/>
              </a:spcBef>
              <a:spcAft>
                <a:spcPts val="0"/>
              </a:spcAft>
              <a:buClr>
                <a:srgbClr val="000000"/>
              </a:buClr>
              <a:buSzPts val="1270"/>
              <a:buFont typeface="Arial"/>
              <a:buNone/>
            </a:pPr>
            <a:r>
              <a:rPr b="0" i="0" lang="fr" sz="1270" u="none" cap="none" strike="noStrike">
                <a:solidFill>
                  <a:schemeClr val="dk1"/>
                </a:solidFill>
                <a:latin typeface="Arial"/>
                <a:ea typeface="Arial"/>
                <a:cs typeface="Arial"/>
                <a:sym typeface="Arial"/>
              </a:rPr>
              <a:t>Photos : Tadjikistan 2019, © OMS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84"/>
          <p:cNvSpPr/>
          <p:nvPr/>
        </p:nvSpPr>
        <p:spPr>
          <a:xfrm>
            <a:off x="2885791" y="1872931"/>
            <a:ext cx="6420416" cy="3764538"/>
          </a:xfrm>
          <a:prstGeom prst="ellipse">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9" name="Google Shape;1239;p84"/>
          <p:cNvSpPr txBox="1"/>
          <p:nvPr>
            <p:ph type="title"/>
          </p:nvPr>
        </p:nvSpPr>
        <p:spPr>
          <a:xfrm>
            <a:off x="662727" y="152886"/>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Font typeface="Arial Narrow"/>
              <a:buNone/>
            </a:pPr>
            <a:r>
              <a:rPr b="1" lang="fr">
                <a:solidFill>
                  <a:srgbClr val="00AFF3"/>
                </a:solidFill>
              </a:rPr>
              <a:t>Les fiches d’informations proposent des exemples d’améliorations</a:t>
            </a:r>
            <a:endParaRPr/>
          </a:p>
        </p:txBody>
      </p:sp>
      <p:sp>
        <p:nvSpPr>
          <p:cNvPr id="1240" name="Google Shape;1240;p84"/>
          <p:cNvSpPr txBox="1"/>
          <p:nvPr>
            <p:ph idx="1" type="body"/>
          </p:nvPr>
        </p:nvSpPr>
        <p:spPr>
          <a:xfrm>
            <a:off x="3500587" y="2528637"/>
            <a:ext cx="5256213" cy="4973466"/>
          </a:xfrm>
          <a:prstGeom prst="rect">
            <a:avLst/>
          </a:prstGeom>
          <a:noFill/>
          <a:ln>
            <a:noFill/>
          </a:ln>
        </p:spPr>
        <p:txBody>
          <a:bodyPr anchorCtr="0" anchor="t" bIns="45700" lIns="91425" spcFirstLastPara="1" rIns="91425" wrap="square" tIns="45700">
            <a:normAutofit/>
          </a:bodyPr>
          <a:lstStyle/>
          <a:p>
            <a:pPr indent="-409135" lvl="0" marL="409135" rtl="0" algn="ctr">
              <a:lnSpc>
                <a:spcPct val="100000"/>
              </a:lnSpc>
              <a:spcBef>
                <a:spcPts val="0"/>
              </a:spcBef>
              <a:spcAft>
                <a:spcPts val="0"/>
              </a:spcAft>
              <a:buClr>
                <a:schemeClr val="lt1"/>
              </a:buClr>
              <a:buSzPts val="2539"/>
              <a:buFont typeface="Calibri"/>
              <a:buAutoNum type="arabicPeriod"/>
            </a:pPr>
            <a:r>
              <a:rPr lang="fr" sz="2539">
                <a:solidFill>
                  <a:schemeClr val="lt1"/>
                </a:solidFill>
              </a:rPr>
              <a:t>Renforcement de la résilience aux changements climatiques</a:t>
            </a:r>
            <a:endParaRPr/>
          </a:p>
          <a:p>
            <a:pPr indent="-409135" lvl="0" marL="409135" rtl="0" algn="ctr">
              <a:lnSpc>
                <a:spcPct val="100000"/>
              </a:lnSpc>
              <a:spcBef>
                <a:spcPts val="0"/>
              </a:spcBef>
              <a:spcAft>
                <a:spcPts val="0"/>
              </a:spcAft>
              <a:buClr>
                <a:schemeClr val="lt1"/>
              </a:buClr>
              <a:buSzPts val="2539"/>
              <a:buFont typeface="Calibri"/>
              <a:buAutoNum type="arabicPeriod"/>
            </a:pPr>
            <a:r>
              <a:rPr lang="fr" sz="2539">
                <a:solidFill>
                  <a:schemeClr val="lt1"/>
                </a:solidFill>
              </a:rPr>
              <a:t>Égalité des genres, handicap et inclusion sociale </a:t>
            </a:r>
            <a:endParaRPr/>
          </a:p>
          <a:p>
            <a:pPr indent="-409135" lvl="0" marL="409135" rtl="0" algn="ctr">
              <a:lnSpc>
                <a:spcPct val="100000"/>
              </a:lnSpc>
              <a:spcBef>
                <a:spcPts val="0"/>
              </a:spcBef>
              <a:spcAft>
                <a:spcPts val="0"/>
              </a:spcAft>
              <a:buClr>
                <a:schemeClr val="lt1"/>
              </a:buClr>
              <a:buSzPts val="2539"/>
              <a:buFont typeface="Calibri"/>
              <a:buAutoNum type="arabicPeriod"/>
            </a:pPr>
            <a:r>
              <a:rPr lang="fr" sz="2539">
                <a:solidFill>
                  <a:schemeClr val="lt1"/>
                </a:solidFill>
              </a:rPr>
              <a:t>Déchets biomédicaux </a:t>
            </a:r>
            <a:endParaRPr/>
          </a:p>
          <a:p>
            <a:pPr indent="-409135" lvl="0" marL="409135" rtl="0" algn="ctr">
              <a:lnSpc>
                <a:spcPct val="100000"/>
              </a:lnSpc>
              <a:spcBef>
                <a:spcPts val="0"/>
              </a:spcBef>
              <a:spcAft>
                <a:spcPts val="0"/>
              </a:spcAft>
              <a:buClr>
                <a:schemeClr val="lt1"/>
              </a:buClr>
              <a:buSzPts val="2539"/>
              <a:buFont typeface="Calibri"/>
              <a:buAutoNum type="arabicPeriod"/>
            </a:pPr>
            <a:r>
              <a:rPr lang="fr" sz="2539">
                <a:solidFill>
                  <a:schemeClr val="lt1"/>
                </a:solidFill>
              </a:rPr>
              <a:t>Plomberie sûre</a:t>
            </a:r>
            <a:endParaRPr/>
          </a:p>
          <a:p>
            <a:pPr indent="-409135" lvl="0" marL="409135" rtl="0" algn="ctr">
              <a:lnSpc>
                <a:spcPct val="100000"/>
              </a:lnSpc>
              <a:spcBef>
                <a:spcPts val="0"/>
              </a:spcBef>
              <a:spcAft>
                <a:spcPts val="0"/>
              </a:spcAft>
              <a:buClr>
                <a:schemeClr val="lt1"/>
              </a:buClr>
              <a:buSzPts val="2539"/>
              <a:buFont typeface="Calibri"/>
              <a:buAutoNum type="arabicPeriod"/>
            </a:pPr>
            <a:r>
              <a:rPr lang="fr" sz="2539">
                <a:solidFill>
                  <a:schemeClr val="lt1"/>
                </a:solidFill>
              </a:rPr>
              <a:t>Hygiène des mains </a:t>
            </a:r>
            <a:endParaRPr/>
          </a:p>
        </p:txBody>
      </p:sp>
      <p:sp>
        <p:nvSpPr>
          <p:cNvPr id="1241" name="Google Shape;1241;p8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1242" name="Google Shape;1242;p84"/>
          <p:cNvPicPr preferRelativeResize="0"/>
          <p:nvPr/>
        </p:nvPicPr>
        <p:blipFill rotWithShape="1">
          <a:blip r:embed="rId3">
            <a:alphaModFix/>
          </a:blip>
          <a:srcRect b="0" l="0" r="0" t="0"/>
          <a:stretch/>
        </p:blipFill>
        <p:spPr>
          <a:xfrm>
            <a:off x="1394520" y="3943945"/>
            <a:ext cx="896712" cy="1171184"/>
          </a:xfrm>
          <a:prstGeom prst="rect">
            <a:avLst/>
          </a:prstGeom>
          <a:noFill/>
          <a:ln>
            <a:noFill/>
          </a:ln>
        </p:spPr>
      </p:pic>
      <p:pic>
        <p:nvPicPr>
          <p:cNvPr id="1243" name="Google Shape;1243;p84"/>
          <p:cNvPicPr preferRelativeResize="0"/>
          <p:nvPr/>
        </p:nvPicPr>
        <p:blipFill rotWithShape="1">
          <a:blip r:embed="rId4">
            <a:alphaModFix/>
          </a:blip>
          <a:srcRect b="0" l="0" r="0" t="0"/>
          <a:stretch/>
        </p:blipFill>
        <p:spPr>
          <a:xfrm>
            <a:off x="1811209" y="1287339"/>
            <a:ext cx="1146627" cy="1171184"/>
          </a:xfrm>
          <a:prstGeom prst="rect">
            <a:avLst/>
          </a:prstGeom>
          <a:noFill/>
          <a:ln>
            <a:noFill/>
          </a:ln>
        </p:spPr>
      </p:pic>
      <p:pic>
        <p:nvPicPr>
          <p:cNvPr id="1244" name="Google Shape;1244;p84"/>
          <p:cNvPicPr preferRelativeResize="0"/>
          <p:nvPr/>
        </p:nvPicPr>
        <p:blipFill rotWithShape="1">
          <a:blip r:embed="rId5">
            <a:alphaModFix/>
          </a:blip>
          <a:srcRect b="0" l="0" r="0" t="0"/>
          <a:stretch/>
        </p:blipFill>
        <p:spPr>
          <a:xfrm>
            <a:off x="9564230" y="2163914"/>
            <a:ext cx="1171184" cy="1171184"/>
          </a:xfrm>
          <a:prstGeom prst="rect">
            <a:avLst/>
          </a:prstGeom>
          <a:noFill/>
          <a:ln>
            <a:noFill/>
          </a:ln>
        </p:spPr>
      </p:pic>
      <p:pic>
        <p:nvPicPr>
          <p:cNvPr id="1245" name="Google Shape;1245;p84"/>
          <p:cNvPicPr preferRelativeResize="0"/>
          <p:nvPr/>
        </p:nvPicPr>
        <p:blipFill rotWithShape="1">
          <a:blip r:embed="rId6">
            <a:alphaModFix/>
          </a:blip>
          <a:srcRect b="0" l="0" r="0" t="0"/>
          <a:stretch/>
        </p:blipFill>
        <p:spPr>
          <a:xfrm>
            <a:off x="9598782" y="4466491"/>
            <a:ext cx="732997" cy="1171184"/>
          </a:xfrm>
          <a:prstGeom prst="rect">
            <a:avLst/>
          </a:prstGeom>
          <a:noFill/>
          <a:ln>
            <a:noFill/>
          </a:ln>
        </p:spPr>
      </p:pic>
      <p:pic>
        <p:nvPicPr>
          <p:cNvPr descr="Immagine che contiene silhouette, cielo notturno&#10;&#10;Descrizione generata automaticamente" id="1246" name="Google Shape;1246;p84"/>
          <p:cNvPicPr preferRelativeResize="0"/>
          <p:nvPr/>
        </p:nvPicPr>
        <p:blipFill rotWithShape="1">
          <a:blip r:embed="rId7">
            <a:alphaModFix/>
          </a:blip>
          <a:srcRect b="0" l="0" r="0" t="0"/>
          <a:stretch/>
        </p:blipFill>
        <p:spPr>
          <a:xfrm>
            <a:off x="2990848" y="5547019"/>
            <a:ext cx="1054552" cy="1171184"/>
          </a:xfrm>
          <a:prstGeom prst="rect">
            <a:avLst/>
          </a:prstGeom>
          <a:noFill/>
          <a:ln>
            <a:noFill/>
          </a:ln>
        </p:spPr>
      </p:pic>
      <p:cxnSp>
        <p:nvCxnSpPr>
          <p:cNvPr id="1247" name="Google Shape;1247;p84"/>
          <p:cNvCxnSpPr>
            <a:stCxn id="1238" idx="1"/>
            <a:endCxn id="1243" idx="3"/>
          </p:cNvCxnSpPr>
          <p:nvPr/>
        </p:nvCxnSpPr>
        <p:spPr>
          <a:xfrm rot="10800000">
            <a:off x="2957839" y="1872835"/>
            <a:ext cx="868200" cy="551400"/>
          </a:xfrm>
          <a:prstGeom prst="straightConnector1">
            <a:avLst/>
          </a:prstGeom>
          <a:noFill/>
          <a:ln cap="flat" cmpd="sng" w="57150">
            <a:solidFill>
              <a:schemeClr val="dk1"/>
            </a:solidFill>
            <a:prstDash val="solid"/>
            <a:miter lim="800000"/>
            <a:headEnd len="sm" w="sm" type="none"/>
            <a:tailEnd len="med" w="med" type="triangle"/>
          </a:ln>
        </p:spPr>
      </p:cxnSp>
      <p:cxnSp>
        <p:nvCxnSpPr>
          <p:cNvPr id="1248" name="Google Shape;1248;p84"/>
          <p:cNvCxnSpPr>
            <a:endCxn id="1242" idx="3"/>
          </p:cNvCxnSpPr>
          <p:nvPr/>
        </p:nvCxnSpPr>
        <p:spPr>
          <a:xfrm rot="10800000">
            <a:off x="2291232" y="4529537"/>
            <a:ext cx="1209300" cy="273600"/>
          </a:xfrm>
          <a:prstGeom prst="straightConnector1">
            <a:avLst/>
          </a:prstGeom>
          <a:noFill/>
          <a:ln cap="flat" cmpd="sng" w="57150">
            <a:solidFill>
              <a:schemeClr val="dk1"/>
            </a:solidFill>
            <a:prstDash val="solid"/>
            <a:miter lim="800000"/>
            <a:headEnd len="sm" w="sm" type="none"/>
            <a:tailEnd len="med" w="med" type="triangle"/>
          </a:ln>
        </p:spPr>
      </p:cxnSp>
      <p:cxnSp>
        <p:nvCxnSpPr>
          <p:cNvPr id="1249" name="Google Shape;1249;p84"/>
          <p:cNvCxnSpPr/>
          <p:nvPr/>
        </p:nvCxnSpPr>
        <p:spPr>
          <a:xfrm flipH="1">
            <a:off x="4058100" y="5521619"/>
            <a:ext cx="955170" cy="585592"/>
          </a:xfrm>
          <a:prstGeom prst="straightConnector1">
            <a:avLst/>
          </a:prstGeom>
          <a:noFill/>
          <a:ln cap="flat" cmpd="sng" w="57150">
            <a:solidFill>
              <a:schemeClr val="dk1"/>
            </a:solidFill>
            <a:prstDash val="solid"/>
            <a:miter lim="800000"/>
            <a:headEnd len="sm" w="sm" type="none"/>
            <a:tailEnd len="med" w="med" type="triangle"/>
          </a:ln>
        </p:spPr>
      </p:cxnSp>
      <p:cxnSp>
        <p:nvCxnSpPr>
          <p:cNvPr id="1250" name="Google Shape;1250;p84"/>
          <p:cNvCxnSpPr/>
          <p:nvPr/>
        </p:nvCxnSpPr>
        <p:spPr>
          <a:xfrm flipH="1" rot="10800000">
            <a:off x="8175681" y="2188537"/>
            <a:ext cx="1437924" cy="205107"/>
          </a:xfrm>
          <a:prstGeom prst="straightConnector1">
            <a:avLst/>
          </a:prstGeom>
          <a:noFill/>
          <a:ln cap="flat" cmpd="sng" w="57150">
            <a:solidFill>
              <a:schemeClr val="dk1"/>
            </a:solidFill>
            <a:prstDash val="solid"/>
            <a:miter lim="800000"/>
            <a:headEnd len="sm" w="sm" type="none"/>
            <a:tailEnd len="med" w="med" type="triangle"/>
          </a:ln>
        </p:spPr>
      </p:cxnSp>
      <p:cxnSp>
        <p:nvCxnSpPr>
          <p:cNvPr id="1251" name="Google Shape;1251;p84"/>
          <p:cNvCxnSpPr>
            <a:stCxn id="1238" idx="5"/>
          </p:cNvCxnSpPr>
          <p:nvPr/>
        </p:nvCxnSpPr>
        <p:spPr>
          <a:xfrm>
            <a:off x="8365959" y="5086165"/>
            <a:ext cx="1329300" cy="423600"/>
          </a:xfrm>
          <a:prstGeom prst="straightConnector1">
            <a:avLst/>
          </a:prstGeom>
          <a:noFill/>
          <a:ln cap="flat" cmpd="sng" w="57150">
            <a:solidFill>
              <a:schemeClr val="dk1"/>
            </a:solidFill>
            <a:prstDash val="solid"/>
            <a:miter lim="800000"/>
            <a:headEnd len="sm" w="sm" type="none"/>
            <a:tailEnd len="med" w="med" type="triangle"/>
          </a:ln>
        </p:spPr>
      </p:cxnSp>
      <p:pic>
        <p:nvPicPr>
          <p:cNvPr id="1252" name="Google Shape;1252;p84"/>
          <p:cNvPicPr preferRelativeResize="0"/>
          <p:nvPr/>
        </p:nvPicPr>
        <p:blipFill rotWithShape="1">
          <a:blip r:embed="rId8">
            <a:alphaModFix/>
          </a:blip>
          <a:srcRect b="0" l="0" r="0" t="0"/>
          <a:stretch/>
        </p:blipFill>
        <p:spPr>
          <a:xfrm>
            <a:off x="849929" y="1191252"/>
            <a:ext cx="1089181" cy="1242834"/>
          </a:xfrm>
          <a:prstGeom prst="rect">
            <a:avLst/>
          </a:prstGeom>
          <a:noFill/>
          <a:ln cap="flat" cmpd="sng" w="9525">
            <a:solidFill>
              <a:schemeClr val="dk1"/>
            </a:solidFill>
            <a:prstDash val="solid"/>
            <a:round/>
            <a:headEnd len="sm" w="sm" type="none"/>
            <a:tailEnd len="sm" w="sm" type="none"/>
          </a:ln>
        </p:spPr>
      </p:pic>
      <p:pic>
        <p:nvPicPr>
          <p:cNvPr id="1253" name="Google Shape;1253;p84"/>
          <p:cNvPicPr preferRelativeResize="0"/>
          <p:nvPr/>
        </p:nvPicPr>
        <p:blipFill rotWithShape="1">
          <a:blip r:embed="rId9">
            <a:alphaModFix/>
          </a:blip>
          <a:srcRect b="0" l="0" r="0" t="0"/>
          <a:stretch/>
        </p:blipFill>
        <p:spPr>
          <a:xfrm>
            <a:off x="10563041" y="1655849"/>
            <a:ext cx="988833" cy="1184426"/>
          </a:xfrm>
          <a:prstGeom prst="rect">
            <a:avLst/>
          </a:prstGeom>
          <a:noFill/>
          <a:ln cap="flat" cmpd="sng" w="9525">
            <a:solidFill>
              <a:schemeClr val="dk1"/>
            </a:solidFill>
            <a:prstDash val="solid"/>
            <a:round/>
            <a:headEnd len="sm" w="sm" type="none"/>
            <a:tailEnd len="sm" w="sm" type="none"/>
          </a:ln>
        </p:spPr>
      </p:pic>
      <p:pic>
        <p:nvPicPr>
          <p:cNvPr id="1254" name="Google Shape;1254;p84"/>
          <p:cNvPicPr preferRelativeResize="0"/>
          <p:nvPr/>
        </p:nvPicPr>
        <p:blipFill rotWithShape="1">
          <a:blip r:embed="rId10">
            <a:alphaModFix/>
          </a:blip>
          <a:srcRect b="0" l="0" r="0" t="0"/>
          <a:stretch/>
        </p:blipFill>
        <p:spPr>
          <a:xfrm>
            <a:off x="1962257" y="5417737"/>
            <a:ext cx="1162149" cy="1273699"/>
          </a:xfrm>
          <a:prstGeom prst="rect">
            <a:avLst/>
          </a:prstGeom>
          <a:noFill/>
          <a:ln cap="flat" cmpd="sng" w="9525">
            <a:solidFill>
              <a:schemeClr val="dk1"/>
            </a:solidFill>
            <a:prstDash val="solid"/>
            <a:round/>
            <a:headEnd len="sm" w="sm" type="none"/>
            <a:tailEnd len="sm" w="sm" type="none"/>
          </a:ln>
        </p:spPr>
      </p:pic>
      <p:pic>
        <p:nvPicPr>
          <p:cNvPr id="1255" name="Google Shape;1255;p84"/>
          <p:cNvPicPr preferRelativeResize="0"/>
          <p:nvPr/>
        </p:nvPicPr>
        <p:blipFill rotWithShape="1">
          <a:blip r:embed="rId11">
            <a:alphaModFix/>
          </a:blip>
          <a:srcRect b="0" l="0" r="0" t="0"/>
          <a:stretch/>
        </p:blipFill>
        <p:spPr>
          <a:xfrm>
            <a:off x="556459" y="3559835"/>
            <a:ext cx="1007243" cy="1243400"/>
          </a:xfrm>
          <a:prstGeom prst="rect">
            <a:avLst/>
          </a:prstGeom>
          <a:noFill/>
          <a:ln cap="flat" cmpd="sng" w="9525">
            <a:solidFill>
              <a:schemeClr val="dk1"/>
            </a:solidFill>
            <a:prstDash val="solid"/>
            <a:round/>
            <a:headEnd len="sm" w="sm" type="none"/>
            <a:tailEnd len="sm" w="sm" type="none"/>
          </a:ln>
        </p:spPr>
      </p:pic>
      <p:pic>
        <p:nvPicPr>
          <p:cNvPr id="1256" name="Google Shape;1256;p84"/>
          <p:cNvPicPr preferRelativeResize="0"/>
          <p:nvPr/>
        </p:nvPicPr>
        <p:blipFill rotWithShape="1">
          <a:blip r:embed="rId12">
            <a:alphaModFix/>
          </a:blip>
          <a:srcRect b="0" l="0" r="0" t="0"/>
          <a:stretch/>
        </p:blipFill>
        <p:spPr>
          <a:xfrm>
            <a:off x="10235666" y="4182796"/>
            <a:ext cx="1123627" cy="125498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85"/>
          <p:cNvSpPr/>
          <p:nvPr/>
        </p:nvSpPr>
        <p:spPr>
          <a:xfrm>
            <a:off x="4032677" y="1510249"/>
            <a:ext cx="4112545" cy="3945807"/>
          </a:xfrm>
          <a:custGeom>
            <a:rect b="b" l="l" r="r" t="t"/>
            <a:pathLst>
              <a:path extrusionOk="0" h="21482" w="2130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265" name="Google Shape;1265;p85"/>
          <p:cNvSpPr/>
          <p:nvPr/>
        </p:nvSpPr>
        <p:spPr>
          <a:xfrm>
            <a:off x="5560378" y="1031419"/>
            <a:ext cx="1894378" cy="1846927"/>
          </a:xfrm>
          <a:custGeom>
            <a:rect b="b" l="l" r="r" t="t"/>
            <a:pathLst>
              <a:path extrusionOk="0" h="21441" w="21389">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p:txBody>
      </p:sp>
      <p:sp>
        <p:nvSpPr>
          <p:cNvPr id="1266" name="Google Shape;1266;p85"/>
          <p:cNvSpPr/>
          <p:nvPr/>
        </p:nvSpPr>
        <p:spPr>
          <a:xfrm>
            <a:off x="3576644" y="2148691"/>
            <a:ext cx="2186241" cy="1395455"/>
          </a:xfrm>
          <a:custGeom>
            <a:rect b="b" l="l" r="r" t="t"/>
            <a:pathLst>
              <a:path extrusionOk="0" h="21600" w="21417">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FF9A1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sp>
        <p:nvSpPr>
          <p:cNvPr id="1267" name="Google Shape;1267;p85"/>
          <p:cNvSpPr/>
          <p:nvPr/>
        </p:nvSpPr>
        <p:spPr>
          <a:xfrm>
            <a:off x="4329095" y="3516785"/>
            <a:ext cx="1107316" cy="2309795"/>
          </a:xfrm>
          <a:custGeom>
            <a:rect b="b" l="l" r="r" t="t"/>
            <a:pathLst>
              <a:path extrusionOk="0" h="21600" w="20937">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Gears with solid fill" id="1268" name="Google Shape;1268;p85"/>
          <p:cNvPicPr preferRelativeResize="0"/>
          <p:nvPr/>
        </p:nvPicPr>
        <p:blipFill rotWithShape="1">
          <a:blip r:embed="rId3">
            <a:alphaModFix/>
          </a:blip>
          <a:srcRect b="0" l="0" r="0" t="0"/>
          <a:stretch/>
        </p:blipFill>
        <p:spPr>
          <a:xfrm>
            <a:off x="3708732" y="2642954"/>
            <a:ext cx="786046" cy="786046"/>
          </a:xfrm>
          <a:prstGeom prst="rect">
            <a:avLst/>
          </a:prstGeom>
          <a:noFill/>
          <a:ln>
            <a:noFill/>
          </a:ln>
          <a:effectLst>
            <a:outerShdw blurRad="50800" rotWithShape="0" algn="tl" dir="2700000" dist="38100">
              <a:srgbClr val="000000">
                <a:alpha val="40000"/>
              </a:srgbClr>
            </a:outerShdw>
          </a:effectLst>
        </p:spPr>
      </p:pic>
      <p:grpSp>
        <p:nvGrpSpPr>
          <p:cNvPr id="1269" name="Google Shape;1269;p85"/>
          <p:cNvGrpSpPr/>
          <p:nvPr/>
        </p:nvGrpSpPr>
        <p:grpSpPr>
          <a:xfrm>
            <a:off x="8327998" y="4739418"/>
            <a:ext cx="2925927" cy="1668205"/>
            <a:chOff x="8921977" y="4073362"/>
            <a:chExt cx="2926080" cy="1668292"/>
          </a:xfrm>
        </p:grpSpPr>
        <p:sp>
          <p:nvSpPr>
            <p:cNvPr id="1270" name="Google Shape;1270;p85"/>
            <p:cNvSpPr txBox="1"/>
            <p:nvPr/>
          </p:nvSpPr>
          <p:spPr>
            <a:xfrm>
              <a:off x="8921977" y="4073362"/>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3</a:t>
              </a:r>
              <a:endParaRPr b="0" i="0" sz="1400" u="none" cap="none" strike="noStrike">
                <a:solidFill>
                  <a:srgbClr val="000000"/>
                </a:solidFill>
                <a:latin typeface="Arial"/>
                <a:ea typeface="Arial"/>
                <a:cs typeface="Arial"/>
                <a:sym typeface="Arial"/>
              </a:endParaRPr>
            </a:p>
          </p:txBody>
        </p:sp>
        <p:sp>
          <p:nvSpPr>
            <p:cNvPr id="1271" name="Google Shape;1271;p85"/>
            <p:cNvSpPr txBox="1"/>
            <p:nvPr/>
          </p:nvSpPr>
          <p:spPr>
            <a:xfrm>
              <a:off x="8921977" y="4532542"/>
              <a:ext cx="2926080" cy="12091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des risques afin de déterminer et de hiérarchiser les points à améliorer</a:t>
              </a:r>
              <a:endParaRPr b="0" i="0" sz="1400" u="none" cap="none" strike="noStrike">
                <a:solidFill>
                  <a:srgbClr val="000000"/>
                </a:solidFill>
                <a:latin typeface="Arial"/>
                <a:ea typeface="Arial"/>
                <a:cs typeface="Arial"/>
                <a:sym typeface="Arial"/>
              </a:endParaRPr>
            </a:p>
          </p:txBody>
        </p:sp>
      </p:grpSp>
      <p:grpSp>
        <p:nvGrpSpPr>
          <p:cNvPr id="1272" name="Google Shape;1272;p85"/>
          <p:cNvGrpSpPr/>
          <p:nvPr/>
        </p:nvGrpSpPr>
        <p:grpSpPr>
          <a:xfrm>
            <a:off x="455902" y="4903589"/>
            <a:ext cx="2925927" cy="1389026"/>
            <a:chOff x="332936" y="4652314"/>
            <a:chExt cx="2926080" cy="1389099"/>
          </a:xfrm>
        </p:grpSpPr>
        <p:sp>
          <p:nvSpPr>
            <p:cNvPr id="1273" name="Google Shape;1273;p85"/>
            <p:cNvSpPr txBox="1"/>
            <p:nvPr/>
          </p:nvSpPr>
          <p:spPr>
            <a:xfrm>
              <a:off x="332936" y="4652314"/>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4</a:t>
              </a:r>
              <a:endParaRPr b="0" i="0" sz="1400" u="none" cap="none" strike="noStrike">
                <a:solidFill>
                  <a:srgbClr val="000000"/>
                </a:solidFill>
                <a:latin typeface="Arial"/>
                <a:ea typeface="Arial"/>
                <a:cs typeface="Arial"/>
                <a:sym typeface="Arial"/>
              </a:endParaRPr>
            </a:p>
          </p:txBody>
        </p:sp>
        <p:sp>
          <p:nvSpPr>
            <p:cNvPr id="1274" name="Google Shape;1274;p85"/>
            <p:cNvSpPr txBox="1"/>
            <p:nvPr/>
          </p:nvSpPr>
          <p:spPr>
            <a:xfrm>
              <a:off x="332936" y="5111494"/>
              <a:ext cx="2926080" cy="929919"/>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Élaborer un plan d’action progressif et le mettre en œuvre </a:t>
              </a:r>
              <a:endParaRPr b="0" i="0" sz="1400" u="none" cap="none" strike="noStrike">
                <a:solidFill>
                  <a:srgbClr val="000000"/>
                </a:solidFill>
                <a:latin typeface="Arial"/>
                <a:ea typeface="Arial"/>
                <a:cs typeface="Arial"/>
                <a:sym typeface="Arial"/>
              </a:endParaRPr>
            </a:p>
          </p:txBody>
        </p:sp>
      </p:grpSp>
      <p:grpSp>
        <p:nvGrpSpPr>
          <p:cNvPr id="1275" name="Google Shape;1275;p85"/>
          <p:cNvGrpSpPr/>
          <p:nvPr/>
        </p:nvGrpSpPr>
        <p:grpSpPr>
          <a:xfrm>
            <a:off x="7519494" y="513797"/>
            <a:ext cx="2925927" cy="1389027"/>
            <a:chOff x="8921977" y="1466701"/>
            <a:chExt cx="2926080" cy="1389098"/>
          </a:xfrm>
        </p:grpSpPr>
        <p:sp>
          <p:nvSpPr>
            <p:cNvPr id="1276" name="Google Shape;1276;p85"/>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1</a:t>
              </a:r>
              <a:endParaRPr b="0" i="0" sz="1400" u="none" cap="none" strike="noStrike">
                <a:solidFill>
                  <a:srgbClr val="000000"/>
                </a:solidFill>
                <a:latin typeface="Arial"/>
                <a:ea typeface="Arial"/>
                <a:cs typeface="Arial"/>
                <a:sym typeface="Arial"/>
              </a:endParaRPr>
            </a:p>
          </p:txBody>
        </p:sp>
        <p:sp>
          <p:nvSpPr>
            <p:cNvPr id="1277" name="Google Shape;1277;p85"/>
            <p:cNvSpPr txBox="1"/>
            <p:nvPr/>
          </p:nvSpPr>
          <p:spPr>
            <a:xfrm>
              <a:off x="8921977" y="1925881"/>
              <a:ext cx="2926080" cy="92991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Mettre en place l’équipe, la former et documenter le processus décisionnel </a:t>
              </a:r>
              <a:endParaRPr b="0" i="0" sz="1400" u="none" cap="none" strike="noStrike">
                <a:solidFill>
                  <a:srgbClr val="000000"/>
                </a:solidFill>
                <a:latin typeface="Arial"/>
                <a:ea typeface="Arial"/>
                <a:cs typeface="Arial"/>
                <a:sym typeface="Arial"/>
              </a:endParaRPr>
            </a:p>
          </p:txBody>
        </p:sp>
      </p:grpSp>
      <p:grpSp>
        <p:nvGrpSpPr>
          <p:cNvPr id="1278" name="Google Shape;1278;p85"/>
          <p:cNvGrpSpPr/>
          <p:nvPr/>
        </p:nvGrpSpPr>
        <p:grpSpPr>
          <a:xfrm>
            <a:off x="9210821" y="2392137"/>
            <a:ext cx="2771637" cy="1389027"/>
            <a:chOff x="8921977" y="1466700"/>
            <a:chExt cx="2926080" cy="1389100"/>
          </a:xfrm>
        </p:grpSpPr>
        <p:sp>
          <p:nvSpPr>
            <p:cNvPr id="1279" name="Google Shape;1279;p85"/>
            <p:cNvSpPr txBox="1"/>
            <p:nvPr/>
          </p:nvSpPr>
          <p:spPr>
            <a:xfrm>
              <a:off x="8921977" y="1466700"/>
              <a:ext cx="2926080" cy="46168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D8D8D8"/>
                  </a:solidFill>
                  <a:latin typeface="Arial"/>
                  <a:ea typeface="Arial"/>
                  <a:cs typeface="Arial"/>
                  <a:sym typeface="Arial"/>
                </a:rPr>
                <a:t>Étape 2</a:t>
              </a:r>
              <a:endParaRPr b="0" i="0" sz="1400" u="none" cap="none" strike="noStrike">
                <a:solidFill>
                  <a:srgbClr val="000000"/>
                </a:solidFill>
                <a:latin typeface="Arial"/>
                <a:ea typeface="Arial"/>
                <a:cs typeface="Arial"/>
                <a:sym typeface="Arial"/>
              </a:endParaRPr>
            </a:p>
          </p:txBody>
        </p:sp>
        <p:sp>
          <p:nvSpPr>
            <p:cNvPr id="1280" name="Google Shape;1280;p85"/>
            <p:cNvSpPr txBox="1"/>
            <p:nvPr/>
          </p:nvSpPr>
          <p:spPr>
            <a:xfrm>
              <a:off x="8921977" y="1925881"/>
              <a:ext cx="2926080" cy="929919"/>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814"/>
                <a:buFont typeface="Arial"/>
                <a:buNone/>
              </a:pPr>
              <a:r>
                <a:rPr b="1" i="0" lang="fr" sz="1814" u="none" cap="none" strike="noStrike">
                  <a:solidFill>
                    <a:srgbClr val="D8D8D8"/>
                  </a:solidFill>
                  <a:latin typeface="Arial"/>
                  <a:ea typeface="Arial"/>
                  <a:cs typeface="Arial"/>
                  <a:sym typeface="Arial"/>
                </a:rPr>
                <a:t>Procéder à une évaluation de l’établissement </a:t>
              </a:r>
              <a:endParaRPr b="0" i="0" sz="1400" u="none" cap="none" strike="noStrike">
                <a:solidFill>
                  <a:srgbClr val="000000"/>
                </a:solidFill>
                <a:latin typeface="Arial"/>
                <a:ea typeface="Arial"/>
                <a:cs typeface="Arial"/>
                <a:sym typeface="Arial"/>
              </a:endParaRPr>
            </a:p>
          </p:txBody>
        </p:sp>
      </p:grpSp>
      <p:grpSp>
        <p:nvGrpSpPr>
          <p:cNvPr id="1281" name="Google Shape;1281;p85"/>
          <p:cNvGrpSpPr/>
          <p:nvPr/>
        </p:nvGrpSpPr>
        <p:grpSpPr>
          <a:xfrm>
            <a:off x="455902" y="2674757"/>
            <a:ext cx="2463824" cy="1109847"/>
            <a:chOff x="8921977" y="1466701"/>
            <a:chExt cx="2926080" cy="1109905"/>
          </a:xfrm>
        </p:grpSpPr>
        <p:sp>
          <p:nvSpPr>
            <p:cNvPr id="1282" name="Google Shape;1282;p85"/>
            <p:cNvSpPr txBox="1"/>
            <p:nvPr/>
          </p:nvSpPr>
          <p:spPr>
            <a:xfrm>
              <a:off x="8921977" y="1466701"/>
              <a:ext cx="2926080" cy="46168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rgbClr val="FF9A1F"/>
                  </a:solidFill>
                  <a:latin typeface="Arial"/>
                  <a:ea typeface="Arial"/>
                  <a:cs typeface="Arial"/>
                  <a:sym typeface="Arial"/>
                </a:rPr>
                <a:t>Étape 5</a:t>
              </a:r>
              <a:endParaRPr b="0" i="0" sz="1400" u="none" cap="none" strike="noStrike">
                <a:solidFill>
                  <a:srgbClr val="000000"/>
                </a:solidFill>
                <a:latin typeface="Arial"/>
                <a:ea typeface="Arial"/>
                <a:cs typeface="Arial"/>
                <a:sym typeface="Arial"/>
              </a:endParaRPr>
            </a:p>
          </p:txBody>
        </p:sp>
        <p:sp>
          <p:nvSpPr>
            <p:cNvPr id="1283" name="Google Shape;1283;p85"/>
            <p:cNvSpPr txBox="1"/>
            <p:nvPr/>
          </p:nvSpPr>
          <p:spPr>
            <a:xfrm>
              <a:off x="8921977" y="1925881"/>
              <a:ext cx="2926080" cy="650725"/>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1814"/>
                <a:buFont typeface="Arial"/>
                <a:buNone/>
              </a:pPr>
              <a:r>
                <a:rPr b="1" i="0" lang="fr" sz="1814" u="none" cap="none" strike="noStrike">
                  <a:solidFill>
                    <a:srgbClr val="7F7F7F"/>
                  </a:solidFill>
                  <a:latin typeface="Arial"/>
                  <a:ea typeface="Arial"/>
                  <a:cs typeface="Arial"/>
                  <a:sym typeface="Arial"/>
                </a:rPr>
                <a:t>Contrôler, réviser, adapter, améliorer </a:t>
              </a:r>
              <a:endParaRPr b="0" i="0" sz="1400" u="none" cap="none" strike="noStrike">
                <a:solidFill>
                  <a:srgbClr val="000000"/>
                </a:solidFill>
                <a:latin typeface="Arial"/>
                <a:ea typeface="Arial"/>
                <a:cs typeface="Arial"/>
                <a:sym typeface="Arial"/>
              </a:endParaRPr>
            </a:p>
          </p:txBody>
        </p:sp>
      </p:grpSp>
      <p:pic>
        <p:nvPicPr>
          <p:cNvPr descr="Group outline" id="1284" name="Google Shape;1284;p85"/>
          <p:cNvPicPr preferRelativeResize="0"/>
          <p:nvPr/>
        </p:nvPicPr>
        <p:blipFill rotWithShape="1">
          <a:blip r:embed="rId4">
            <a:alphaModFix/>
          </a:blip>
          <a:srcRect b="0" l="0" r="0" t="0"/>
          <a:stretch/>
        </p:blipFill>
        <p:spPr>
          <a:xfrm>
            <a:off x="5678257" y="1164875"/>
            <a:ext cx="829309" cy="829309"/>
          </a:xfrm>
          <a:prstGeom prst="rect">
            <a:avLst/>
          </a:prstGeom>
          <a:noFill/>
          <a:ln>
            <a:noFill/>
          </a:ln>
        </p:spPr>
      </p:pic>
      <p:pic>
        <p:nvPicPr>
          <p:cNvPr descr="Shape&#10;&#10;Description automatically generated with low confidence" id="1285" name="Google Shape;1285;p85"/>
          <p:cNvPicPr preferRelativeResize="0"/>
          <p:nvPr/>
        </p:nvPicPr>
        <p:blipFill rotWithShape="1">
          <a:blip r:embed="rId5">
            <a:alphaModFix/>
          </a:blip>
          <a:srcRect b="0" l="0" r="0" t="0"/>
          <a:stretch/>
        </p:blipFill>
        <p:spPr>
          <a:xfrm>
            <a:off x="4452250" y="4985748"/>
            <a:ext cx="761023" cy="646328"/>
          </a:xfrm>
          <a:prstGeom prst="rect">
            <a:avLst/>
          </a:prstGeom>
          <a:noFill/>
          <a:ln>
            <a:noFill/>
          </a:ln>
        </p:spPr>
      </p:pic>
      <p:sp>
        <p:nvSpPr>
          <p:cNvPr id="1286" name="Google Shape;1286;p85"/>
          <p:cNvSpPr/>
          <p:nvPr/>
        </p:nvSpPr>
        <p:spPr>
          <a:xfrm>
            <a:off x="5491972" y="4748064"/>
            <a:ext cx="2374198" cy="1076236"/>
          </a:xfrm>
          <a:custGeom>
            <a:rect b="b" l="l" r="r" t="t"/>
            <a:pathLst>
              <a:path extrusionOk="0" h="21329" w="2144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descr="A black rectangle with a black background&#10;&#10;Description automatically generated with low confidence" id="1287" name="Google Shape;1287;p85"/>
          <p:cNvPicPr preferRelativeResize="0"/>
          <p:nvPr/>
        </p:nvPicPr>
        <p:blipFill rotWithShape="1">
          <a:blip r:embed="rId6">
            <a:alphaModFix/>
          </a:blip>
          <a:srcRect b="0" l="0" r="0" t="0"/>
          <a:stretch/>
        </p:blipFill>
        <p:spPr>
          <a:xfrm>
            <a:off x="6968615" y="5011242"/>
            <a:ext cx="715576" cy="619423"/>
          </a:xfrm>
          <a:prstGeom prst="rect">
            <a:avLst/>
          </a:prstGeom>
          <a:noFill/>
          <a:ln>
            <a:noFill/>
          </a:ln>
        </p:spPr>
      </p:pic>
      <p:sp>
        <p:nvSpPr>
          <p:cNvPr id="1288" name="Google Shape;1288;p85"/>
          <p:cNvSpPr/>
          <p:nvPr/>
        </p:nvSpPr>
        <p:spPr>
          <a:xfrm>
            <a:off x="7110882" y="2467915"/>
            <a:ext cx="1504473" cy="2234551"/>
          </a:xfrm>
          <a:custGeom>
            <a:rect b="b" l="l" r="r" t="t"/>
            <a:pathLst>
              <a:path extrusionOk="0" h="21469" w="21335">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BFBFBF"/>
              </a:solidFill>
              <a:latin typeface="Arial"/>
              <a:ea typeface="Arial"/>
              <a:cs typeface="Arial"/>
              <a:sym typeface="Arial"/>
            </a:endParaRPr>
          </a:p>
        </p:txBody>
      </p:sp>
      <p:pic>
        <p:nvPicPr>
          <p:cNvPr id="1289" name="Google Shape;1289;p85"/>
          <p:cNvPicPr preferRelativeResize="0"/>
          <p:nvPr/>
        </p:nvPicPr>
        <p:blipFill rotWithShape="1">
          <a:blip r:embed="rId7">
            <a:alphaModFix/>
          </a:blip>
          <a:srcRect b="0" l="0" r="0" t="0"/>
          <a:stretch/>
        </p:blipFill>
        <p:spPr>
          <a:xfrm>
            <a:off x="7733683" y="2652354"/>
            <a:ext cx="690613" cy="690613"/>
          </a:xfrm>
          <a:prstGeom prst="rect">
            <a:avLst/>
          </a:prstGeom>
          <a:noFill/>
          <a:ln>
            <a:noFill/>
          </a:ln>
        </p:spPr>
      </p:pic>
      <p:sp>
        <p:nvSpPr>
          <p:cNvPr id="1290" name="Google Shape;1290;p8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86"/>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9933"/>
              </a:buClr>
              <a:buSzPts val="4400"/>
              <a:buNone/>
            </a:pPr>
            <a:r>
              <a:rPr b="1" lang="fr" sz="3600">
                <a:solidFill>
                  <a:srgbClr val="FF9933"/>
                </a:solidFill>
              </a:rPr>
              <a:t>Étape 5 : Contrôler, réviser, adapter, améliorer </a:t>
            </a:r>
            <a:endParaRPr sz="3600"/>
          </a:p>
        </p:txBody>
      </p:sp>
      <p:sp>
        <p:nvSpPr>
          <p:cNvPr id="1297" name="Google Shape;1297;p86"/>
          <p:cNvSpPr/>
          <p:nvPr/>
        </p:nvSpPr>
        <p:spPr>
          <a:xfrm>
            <a:off x="403986" y="1216325"/>
            <a:ext cx="7459853" cy="20053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Produits</a:t>
            </a:r>
            <a:endParaRPr b="0" i="0" sz="11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600" u="none" cap="none" strike="noStrike">
                <a:solidFill>
                  <a:schemeClr val="dk1"/>
                </a:solidFill>
                <a:latin typeface="Arial"/>
                <a:ea typeface="Arial"/>
                <a:cs typeface="Arial"/>
                <a:sym typeface="Arial"/>
              </a:rPr>
              <a:t>Réunions régulières de l’équipe WASH FIT pour que la direction et les parties prenantes fassent le point sur les progrès réalisés </a:t>
            </a:r>
            <a:endParaRPr b="0" i="0" sz="11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600" u="none" cap="none" strike="noStrike">
                <a:solidFill>
                  <a:schemeClr val="dk1"/>
                </a:solidFill>
                <a:latin typeface="Arial"/>
                <a:ea typeface="Arial"/>
                <a:cs typeface="Arial"/>
                <a:sym typeface="Arial"/>
              </a:rPr>
              <a:t>Évaluation annuelle/semestrielle des progrès réalisés et adaptation de la méthodologie WASH FIT si besoin</a:t>
            </a:r>
            <a:endParaRPr b="0" i="0" sz="11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814"/>
              <a:buFont typeface="Arial"/>
              <a:buChar char="•"/>
            </a:pPr>
            <a:r>
              <a:rPr b="0" i="0" lang="fr" sz="1600" u="none" cap="none" strike="noStrike">
                <a:solidFill>
                  <a:schemeClr val="dk1"/>
                </a:solidFill>
                <a:latin typeface="Arial"/>
                <a:ea typeface="Arial"/>
                <a:cs typeface="Arial"/>
                <a:sym typeface="Arial"/>
              </a:rPr>
              <a:t>Partage des données WASH FIT au sein de l’établissement et à l’échelle locale et nationale </a:t>
            </a:r>
            <a:endParaRPr b="0" i="0" sz="1100" u="none" cap="none" strike="noStrike">
              <a:solidFill>
                <a:srgbClr val="000000"/>
              </a:solidFill>
              <a:latin typeface="Arial"/>
              <a:ea typeface="Arial"/>
              <a:cs typeface="Arial"/>
              <a:sym typeface="Arial"/>
            </a:endParaRPr>
          </a:p>
        </p:txBody>
      </p:sp>
      <p:sp>
        <p:nvSpPr>
          <p:cNvPr id="1298" name="Google Shape;1298;p86"/>
          <p:cNvSpPr/>
          <p:nvPr/>
        </p:nvSpPr>
        <p:spPr>
          <a:xfrm>
            <a:off x="6833102" y="5519822"/>
            <a:ext cx="4569529" cy="8470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Outils connexes </a:t>
            </a:r>
            <a:endParaRPr b="0" i="0" sz="1100" u="none" cap="none" strike="noStrike">
              <a:solidFill>
                <a:srgbClr val="000000"/>
              </a:solidFill>
              <a:latin typeface="Arial"/>
              <a:ea typeface="Arial"/>
              <a:cs typeface="Arial"/>
              <a:sym typeface="Arial"/>
            </a:endParaRPr>
          </a:p>
          <a:p>
            <a:pPr indent="-310976" lvl="0" marL="310976" marR="0" rtl="0" algn="l">
              <a:lnSpc>
                <a:spcPct val="115000"/>
              </a:lnSpc>
              <a:spcBef>
                <a:spcPts val="0"/>
              </a:spcBef>
              <a:spcAft>
                <a:spcPts val="0"/>
              </a:spcAft>
              <a:buClr>
                <a:schemeClr val="lt1"/>
              </a:buClr>
              <a:buSzPts val="2000"/>
              <a:buFont typeface="Noto Sans Symbols"/>
              <a:buChar char="∙"/>
            </a:pPr>
            <a:r>
              <a:rPr b="0" i="0" lang="fr" sz="1600" u="none" cap="none" strike="noStrike">
                <a:solidFill>
                  <a:schemeClr val="lt1"/>
                </a:solidFill>
                <a:latin typeface="Arial"/>
                <a:ea typeface="Arial"/>
                <a:cs typeface="Arial"/>
                <a:sym typeface="Arial"/>
              </a:rPr>
              <a:t>Aucun outil spécifique</a:t>
            </a:r>
            <a:endParaRPr b="0" i="0" sz="1100" u="none" cap="none" strike="noStrike">
              <a:solidFill>
                <a:srgbClr val="000000"/>
              </a:solidFill>
              <a:latin typeface="Arial"/>
              <a:ea typeface="Arial"/>
              <a:cs typeface="Arial"/>
              <a:sym typeface="Arial"/>
            </a:endParaRPr>
          </a:p>
        </p:txBody>
      </p:sp>
      <p:sp>
        <p:nvSpPr>
          <p:cNvPr id="1299" name="Google Shape;1299;p8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
        <p:nvSpPr>
          <p:cNvPr id="1300" name="Google Shape;1300;p86"/>
          <p:cNvSpPr/>
          <p:nvPr/>
        </p:nvSpPr>
        <p:spPr>
          <a:xfrm>
            <a:off x="403986" y="3358507"/>
            <a:ext cx="5997191" cy="39115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Tâches</a:t>
            </a:r>
            <a:r>
              <a:rPr b="0" i="0" lang="fr" sz="1800" u="none" cap="none" strike="noStrike">
                <a:solidFill>
                  <a:srgbClr val="09164D"/>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310976" lvl="0" marL="310976" marR="0" rtl="0" algn="l">
              <a:lnSpc>
                <a:spcPct val="100000"/>
              </a:lnSpc>
              <a:spcBef>
                <a:spcPts val="363"/>
              </a:spcBef>
              <a:spcAft>
                <a:spcPts val="0"/>
              </a:spcAft>
              <a:buClr>
                <a:srgbClr val="09164D"/>
              </a:buClr>
              <a:buSzPts val="1814"/>
              <a:buFont typeface="Arial"/>
              <a:buChar char="•"/>
            </a:pPr>
            <a:r>
              <a:rPr b="0" i="0" lang="fr" sz="1600" u="none" cap="none" strike="noStrike">
                <a:solidFill>
                  <a:schemeClr val="dk1"/>
                </a:solidFill>
                <a:latin typeface="Arial"/>
                <a:ea typeface="Arial"/>
                <a:cs typeface="Arial"/>
                <a:sym typeface="Arial"/>
              </a:rPr>
              <a:t>Assurer le suivi régulier et continu des progrès (hebdomadaire/mensuel), et vérifier ponctuellement les progrès accomplis </a:t>
            </a:r>
            <a:endParaRPr b="0" i="0" sz="1100" u="none" cap="none" strike="noStrike">
              <a:solidFill>
                <a:srgbClr val="000000"/>
              </a:solidFill>
              <a:latin typeface="Arial"/>
              <a:ea typeface="Arial"/>
              <a:cs typeface="Arial"/>
              <a:sym typeface="Arial"/>
            </a:endParaRPr>
          </a:p>
          <a:p>
            <a:pPr indent="-310976" lvl="0" marL="310976" marR="0" rtl="0" algn="l">
              <a:lnSpc>
                <a:spcPct val="100000"/>
              </a:lnSpc>
              <a:spcBef>
                <a:spcPts val="363"/>
              </a:spcBef>
              <a:spcAft>
                <a:spcPts val="0"/>
              </a:spcAft>
              <a:buClr>
                <a:srgbClr val="09164D"/>
              </a:buClr>
              <a:buSzPts val="1814"/>
              <a:buFont typeface="Arial"/>
              <a:buChar char="•"/>
            </a:pPr>
            <a:r>
              <a:rPr b="0" i="0" lang="fr" sz="1600" u="none" cap="none" strike="noStrike">
                <a:solidFill>
                  <a:schemeClr val="dk1"/>
                </a:solidFill>
                <a:latin typeface="Arial"/>
                <a:ea typeface="Arial"/>
                <a:cs typeface="Arial"/>
                <a:sym typeface="Arial"/>
              </a:rPr>
              <a:t>Mettre en évidence les besoins supplémentaires en matière d’animation, de formation, d’accompagnement ou de supervision afin d’aider les agents de santé concernés à procéder aux évaluations</a:t>
            </a:r>
            <a:endParaRPr b="0" i="0" sz="1100" u="none" cap="none" strike="noStrike">
              <a:solidFill>
                <a:srgbClr val="000000"/>
              </a:solidFill>
              <a:latin typeface="Arial"/>
              <a:ea typeface="Arial"/>
              <a:cs typeface="Arial"/>
              <a:sym typeface="Arial"/>
            </a:endParaRPr>
          </a:p>
          <a:p>
            <a:pPr indent="-310976" lvl="0" marL="310976" marR="0" rtl="0" algn="l">
              <a:lnSpc>
                <a:spcPct val="100000"/>
              </a:lnSpc>
              <a:spcBef>
                <a:spcPts val="363"/>
              </a:spcBef>
              <a:spcAft>
                <a:spcPts val="0"/>
              </a:spcAft>
              <a:buClr>
                <a:srgbClr val="09164D"/>
              </a:buClr>
              <a:buSzPts val="1814"/>
              <a:buFont typeface="Arial"/>
              <a:buChar char="•"/>
            </a:pPr>
            <a:r>
              <a:rPr b="0" i="0" lang="fr" sz="1600" u="none" cap="none" strike="noStrike">
                <a:solidFill>
                  <a:schemeClr val="dk1"/>
                </a:solidFill>
                <a:latin typeface="Arial"/>
                <a:ea typeface="Arial"/>
                <a:cs typeface="Arial"/>
                <a:sym typeface="Arial"/>
              </a:rPr>
              <a:t>Documenter/partager les bonnes pratiques avec l’ensemble du personnel, la direction, les autres établissements et les autorités à l’échelle locale/du district et/ou nationale, le cas échéant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1800"/>
              <a:buFont typeface="Arial"/>
              <a:buNone/>
            </a:pPr>
            <a:r>
              <a:t/>
            </a:r>
            <a:endParaRPr b="0" i="0" sz="1800" u="none" cap="none" strike="noStrike">
              <a:solidFill>
                <a:srgbClr val="09164D"/>
              </a:solidFill>
              <a:latin typeface="Arial"/>
              <a:ea typeface="Arial"/>
              <a:cs typeface="Arial"/>
              <a:sym typeface="Arial"/>
            </a:endParaRPr>
          </a:p>
          <a:p>
            <a:pPr indent="0" lvl="0" marL="0" marR="0" rtl="0" algn="l">
              <a:lnSpc>
                <a:spcPct val="100000"/>
              </a:lnSpc>
              <a:spcBef>
                <a:spcPts val="435"/>
              </a:spcBef>
              <a:spcAft>
                <a:spcPts val="0"/>
              </a:spcAft>
              <a:buClr>
                <a:srgbClr val="000000"/>
              </a:buClr>
              <a:buSzPts val="1800"/>
              <a:buFont typeface="Arial"/>
              <a:buNone/>
            </a:pPr>
            <a:r>
              <a:t/>
            </a:r>
            <a:endParaRPr b="0" i="0" sz="1800" u="none" cap="none" strike="noStrike">
              <a:solidFill>
                <a:srgbClr val="09164D"/>
              </a:solidFill>
              <a:latin typeface="Arial"/>
              <a:ea typeface="Arial"/>
              <a:cs typeface="Arial"/>
              <a:sym typeface="Arial"/>
            </a:endParaRPr>
          </a:p>
        </p:txBody>
      </p:sp>
      <p:pic>
        <p:nvPicPr>
          <p:cNvPr descr="A group of people standing in front of a water tower&#10;&#10;Description automatically generated with medium confidence" id="1301" name="Google Shape;1301;p86"/>
          <p:cNvPicPr preferRelativeResize="0"/>
          <p:nvPr/>
        </p:nvPicPr>
        <p:blipFill rotWithShape="1">
          <a:blip r:embed="rId3">
            <a:alphaModFix/>
          </a:blip>
          <a:srcRect b="0" l="0" r="0" t="0"/>
          <a:stretch/>
        </p:blipFill>
        <p:spPr>
          <a:xfrm>
            <a:off x="8578088" y="1103097"/>
            <a:ext cx="3209925" cy="42799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8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9933"/>
              </a:buClr>
              <a:buSzPts val="4400"/>
              <a:buFont typeface="Times New Roman"/>
              <a:buNone/>
            </a:pPr>
            <a:r>
              <a:rPr lang="fr" sz="4000">
                <a:solidFill>
                  <a:srgbClr val="FF9933"/>
                </a:solidFill>
              </a:rPr>
              <a:t>Étape 5 : Contrôler, réviser, adapter, améliorer </a:t>
            </a:r>
            <a:endParaRPr sz="4000"/>
          </a:p>
        </p:txBody>
      </p:sp>
      <p:sp>
        <p:nvSpPr>
          <p:cNvPr id="1310" name="Google Shape;1310;p87"/>
          <p:cNvSpPr txBox="1"/>
          <p:nvPr>
            <p:ph idx="1" type="body"/>
          </p:nvPr>
        </p:nvSpPr>
        <p:spPr>
          <a:xfrm>
            <a:off x="584200" y="1384300"/>
            <a:ext cx="6553200" cy="4973466"/>
          </a:xfrm>
          <a:prstGeom prst="rect">
            <a:avLst/>
          </a:prstGeom>
          <a:noFill/>
          <a:ln>
            <a:noFill/>
          </a:ln>
        </p:spPr>
        <p:txBody>
          <a:bodyPr anchorCtr="0" anchor="t" bIns="45700" lIns="91425" spcFirstLastPara="1" rIns="91425" wrap="square" tIns="45700">
            <a:noAutofit/>
          </a:bodyPr>
          <a:lstStyle/>
          <a:p>
            <a:pPr indent="-342900" lvl="0" marL="525096" rtl="0" algn="l">
              <a:lnSpc>
                <a:spcPct val="90000"/>
              </a:lnSpc>
              <a:spcBef>
                <a:spcPts val="0"/>
              </a:spcBef>
              <a:spcAft>
                <a:spcPts val="0"/>
              </a:spcAft>
              <a:buClr>
                <a:schemeClr val="dk1"/>
              </a:buClr>
              <a:buSzPts val="2400"/>
              <a:buFont typeface="Arial"/>
              <a:buChar char="•"/>
            </a:pPr>
            <a:r>
              <a:rPr lang="fr"/>
              <a:t>Tous les six mois, procéder à une évaluation et recalculer la note WASH FIT </a:t>
            </a:r>
            <a:endParaRPr sz="1800"/>
          </a:p>
          <a:p>
            <a:pPr indent="-342900" lvl="0" marL="525096" rtl="0" algn="l">
              <a:lnSpc>
                <a:spcPct val="90000"/>
              </a:lnSpc>
              <a:spcBef>
                <a:spcPts val="635"/>
              </a:spcBef>
              <a:spcAft>
                <a:spcPts val="0"/>
              </a:spcAft>
              <a:buClr>
                <a:schemeClr val="dk1"/>
              </a:buClr>
              <a:buSzPts val="2400"/>
              <a:buFont typeface="Arial"/>
              <a:buChar char="•"/>
            </a:pPr>
            <a:r>
              <a:rPr lang="fr"/>
              <a:t>La note de l’établissement a-t-elle changé depuis la dernière évaluation ? Si oui, comment ? </a:t>
            </a:r>
            <a:endParaRPr sz="1800"/>
          </a:p>
          <a:p>
            <a:pPr indent="-342900" lvl="0" marL="525096" rtl="0" algn="l">
              <a:lnSpc>
                <a:spcPct val="90000"/>
              </a:lnSpc>
              <a:spcBef>
                <a:spcPts val="635"/>
              </a:spcBef>
              <a:spcAft>
                <a:spcPts val="0"/>
              </a:spcAft>
              <a:buClr>
                <a:schemeClr val="dk1"/>
              </a:buClr>
              <a:buSzPts val="2400"/>
              <a:buFont typeface="Arial"/>
              <a:buChar char="•"/>
            </a:pPr>
            <a:r>
              <a:rPr lang="fr"/>
              <a:t>Dans quels domaines constate-t-on une amélioration ? </a:t>
            </a:r>
            <a:endParaRPr sz="1800"/>
          </a:p>
          <a:p>
            <a:pPr indent="0" lvl="1" marL="552678" rtl="0" algn="l">
              <a:lnSpc>
                <a:spcPct val="90000"/>
              </a:lnSpc>
              <a:spcBef>
                <a:spcPts val="635"/>
              </a:spcBef>
              <a:spcAft>
                <a:spcPts val="0"/>
              </a:spcAft>
              <a:buClr>
                <a:schemeClr val="dk1"/>
              </a:buClr>
              <a:buSzPts val="2400"/>
              <a:buNone/>
            </a:pPr>
            <a:r>
              <a:rPr i="1" lang="fr" sz="2000">
                <a:latin typeface="Arial"/>
                <a:ea typeface="Arial"/>
                <a:cs typeface="Arial"/>
                <a:sym typeface="Arial"/>
              </a:rPr>
              <a:t>	N. B. : L’établissement peut avoir une meilleure note globale, mais 	certains indicateurs importants peuvent avoir baissé.</a:t>
            </a:r>
            <a:endParaRPr sz="1600"/>
          </a:p>
          <a:p>
            <a:pPr indent="-342900" lvl="0" marL="525096" rtl="0" algn="l">
              <a:lnSpc>
                <a:spcPct val="90000"/>
              </a:lnSpc>
              <a:spcBef>
                <a:spcPts val="635"/>
              </a:spcBef>
              <a:spcAft>
                <a:spcPts val="0"/>
              </a:spcAft>
              <a:buClr>
                <a:schemeClr val="dk1"/>
              </a:buClr>
              <a:buSzPts val="2400"/>
              <a:buFont typeface="Arial"/>
              <a:buChar char="•"/>
            </a:pPr>
            <a:r>
              <a:rPr lang="fr"/>
              <a:t>Quels domaines (ou indicateurs) ont une note plus basse, et pourquoi ?</a:t>
            </a:r>
            <a:endParaRPr sz="1800"/>
          </a:p>
          <a:p>
            <a:pPr indent="-342900" lvl="0" marL="525096" rtl="0" algn="l">
              <a:lnSpc>
                <a:spcPct val="90000"/>
              </a:lnSpc>
              <a:spcBef>
                <a:spcPts val="635"/>
              </a:spcBef>
              <a:spcAft>
                <a:spcPts val="0"/>
              </a:spcAft>
              <a:buClr>
                <a:schemeClr val="dk1"/>
              </a:buClr>
              <a:buSzPts val="2400"/>
              <a:buFont typeface="Arial"/>
              <a:buChar char="•"/>
            </a:pPr>
            <a:r>
              <a:rPr lang="fr"/>
              <a:t>Avez-vous besoin d’une intervention extérieure ? Avez-vous constaté un manque d’expertise en particulier ?  </a:t>
            </a:r>
            <a:endParaRPr sz="1800"/>
          </a:p>
          <a:p>
            <a:pPr indent="-342900" lvl="0" marL="525096" rtl="0" algn="l">
              <a:lnSpc>
                <a:spcPct val="90000"/>
              </a:lnSpc>
              <a:spcBef>
                <a:spcPts val="635"/>
              </a:spcBef>
              <a:spcAft>
                <a:spcPts val="0"/>
              </a:spcAft>
              <a:buClr>
                <a:schemeClr val="dk1"/>
              </a:buClr>
              <a:buSzPts val="2400"/>
              <a:buFont typeface="Arial"/>
              <a:buChar char="•"/>
            </a:pPr>
            <a:r>
              <a:rPr lang="fr"/>
              <a:t>Pouvez-vous vous concentrer sur de nouvelles zones de l’établissement ? </a:t>
            </a:r>
            <a:endParaRPr sz="1800"/>
          </a:p>
          <a:p>
            <a:pPr indent="-158575" lvl="0" marL="493171" rtl="0" algn="l">
              <a:lnSpc>
                <a:spcPct val="90000"/>
              </a:lnSpc>
              <a:spcBef>
                <a:spcPts val="635"/>
              </a:spcBef>
              <a:spcAft>
                <a:spcPts val="0"/>
              </a:spcAft>
              <a:buClr>
                <a:schemeClr val="dk1"/>
              </a:buClr>
              <a:buSzPts val="2400"/>
              <a:buFont typeface="Noto Sans Symbols"/>
              <a:buNone/>
            </a:pPr>
            <a:r>
              <a:t/>
            </a:r>
            <a:endParaRPr/>
          </a:p>
          <a:p>
            <a:pPr indent="-158575" lvl="0" marL="493171" rtl="0" algn="l">
              <a:lnSpc>
                <a:spcPct val="90000"/>
              </a:lnSpc>
              <a:spcBef>
                <a:spcPts val="1000"/>
              </a:spcBef>
              <a:spcAft>
                <a:spcPts val="0"/>
              </a:spcAft>
              <a:buClr>
                <a:schemeClr val="dk1"/>
              </a:buClr>
              <a:buSzPts val="2400"/>
              <a:buFont typeface="Noto Sans Symbols"/>
              <a:buNone/>
            </a:pPr>
            <a:r>
              <a:t/>
            </a:r>
            <a:endParaRPr/>
          </a:p>
        </p:txBody>
      </p:sp>
      <p:sp>
        <p:nvSpPr>
          <p:cNvPr id="1311" name="Google Shape;1311;p8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pic>
        <p:nvPicPr>
          <p:cNvPr descr="A picture containing tree, person, outdoor&#10;&#10;Description automatically generated" id="1312" name="Google Shape;1312;p87"/>
          <p:cNvPicPr preferRelativeResize="0"/>
          <p:nvPr/>
        </p:nvPicPr>
        <p:blipFill rotWithShape="1">
          <a:blip r:embed="rId3">
            <a:alphaModFix/>
          </a:blip>
          <a:srcRect b="0" l="0" r="0" t="0"/>
          <a:stretch/>
        </p:blipFill>
        <p:spPr>
          <a:xfrm>
            <a:off x="7893049" y="1384300"/>
            <a:ext cx="3543300" cy="4724400"/>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8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321" name="Google Shape;1321;p88"/>
          <p:cNvSpPr txBox="1"/>
          <p:nvPr>
            <p:ph type="title"/>
          </p:nvPr>
        </p:nvSpPr>
        <p:spPr>
          <a:xfrm>
            <a:off x="618266" y="993506"/>
            <a:ext cx="4388632" cy="21198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sz="3600"/>
              <a:t>Pouvez-vous convaincre vos collègues des avantages du processus WASH FIT ? </a:t>
            </a:r>
            <a:endParaRPr sz="3600"/>
          </a:p>
        </p:txBody>
      </p:sp>
      <p:sp>
        <p:nvSpPr>
          <p:cNvPr id="1322" name="Google Shape;1322;p88"/>
          <p:cNvSpPr txBox="1"/>
          <p:nvPr>
            <p:ph idx="2" type="body"/>
          </p:nvPr>
        </p:nvSpPr>
        <p:spPr>
          <a:xfrm>
            <a:off x="5400266" y="812629"/>
            <a:ext cx="4987891" cy="572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D4B01A"/>
              </a:buClr>
              <a:buSzPts val="2400"/>
              <a:buFont typeface="Arial"/>
              <a:buNone/>
            </a:pPr>
            <a:r>
              <a:rPr b="1" lang="fr">
                <a:solidFill>
                  <a:srgbClr val="D4B01A"/>
                </a:solidFill>
                <a:latin typeface="Arial"/>
                <a:ea typeface="Arial"/>
                <a:cs typeface="Arial"/>
                <a:sym typeface="Arial"/>
              </a:rPr>
              <a:t>Participant 1 : </a:t>
            </a:r>
            <a:r>
              <a:rPr lang="fr">
                <a:solidFill>
                  <a:srgbClr val="000066"/>
                </a:solidFill>
                <a:latin typeface="Arial"/>
                <a:ea typeface="Arial"/>
                <a:cs typeface="Arial"/>
                <a:sym typeface="Arial"/>
              </a:rPr>
              <a:t>Vous dirigez un établissement de santé et devez expliquer la méthodologie WASH FIT et ses avantages au personnel</a:t>
            </a:r>
            <a:endParaRPr sz="1800"/>
          </a:p>
          <a:p>
            <a:pPr indent="0" lvl="0" marL="0" rtl="0" algn="l">
              <a:lnSpc>
                <a:spcPct val="90000"/>
              </a:lnSpc>
              <a:spcBef>
                <a:spcPts val="1000"/>
              </a:spcBef>
              <a:spcAft>
                <a:spcPts val="0"/>
              </a:spcAft>
              <a:buClr>
                <a:schemeClr val="dk1"/>
              </a:buClr>
              <a:buSzPts val="2400"/>
              <a:buFont typeface="Arial"/>
              <a:buNone/>
            </a:pPr>
            <a:r>
              <a:t/>
            </a:r>
            <a:endParaRPr>
              <a:solidFill>
                <a:srgbClr val="000066"/>
              </a:solidFill>
            </a:endParaRPr>
          </a:p>
          <a:p>
            <a:pPr indent="0" lvl="0" marL="0" rtl="0" algn="l">
              <a:lnSpc>
                <a:spcPct val="90000"/>
              </a:lnSpc>
              <a:spcBef>
                <a:spcPts val="1000"/>
              </a:spcBef>
              <a:spcAft>
                <a:spcPts val="0"/>
              </a:spcAft>
              <a:buClr>
                <a:schemeClr val="dk1"/>
              </a:buClr>
              <a:buSzPts val="2400"/>
              <a:buFont typeface="Arial"/>
              <a:buNone/>
            </a:pPr>
            <a:r>
              <a:t/>
            </a:r>
            <a:endParaRPr>
              <a:solidFill>
                <a:srgbClr val="000066"/>
              </a:solidFill>
            </a:endParaRPr>
          </a:p>
          <a:p>
            <a:pPr indent="0" lvl="0" marL="0" rtl="0" algn="l">
              <a:lnSpc>
                <a:spcPct val="90000"/>
              </a:lnSpc>
              <a:spcBef>
                <a:spcPts val="1000"/>
              </a:spcBef>
              <a:spcAft>
                <a:spcPts val="0"/>
              </a:spcAft>
              <a:buClr>
                <a:srgbClr val="D4B01A"/>
              </a:buClr>
              <a:buSzPts val="2400"/>
              <a:buFont typeface="Arial"/>
              <a:buNone/>
            </a:pPr>
            <a:r>
              <a:rPr b="1" lang="fr">
                <a:solidFill>
                  <a:srgbClr val="D4B01A"/>
                </a:solidFill>
              </a:rPr>
              <a:t>Participants 2 et 3 : </a:t>
            </a:r>
            <a:r>
              <a:rPr lang="fr">
                <a:solidFill>
                  <a:srgbClr val="000066"/>
                </a:solidFill>
              </a:rPr>
              <a:t>Vous faites partie du personnel de l’établissement. Vous n’avez jamais entendu parler du processus WASH FIT jusqu’à présent et ne comprenez pas l’approche. Vous posez des questions à ce sujet au premier participant pour mieux comprendre le processus. </a:t>
            </a:r>
            <a:endParaRPr sz="1800"/>
          </a:p>
          <a:p>
            <a:pPr indent="0" lvl="0" marL="0" rtl="0" algn="l">
              <a:lnSpc>
                <a:spcPct val="90000"/>
              </a:lnSpc>
              <a:spcBef>
                <a:spcPts val="1000"/>
              </a:spcBef>
              <a:spcAft>
                <a:spcPts val="0"/>
              </a:spcAft>
              <a:buClr>
                <a:schemeClr val="dk1"/>
              </a:buClr>
              <a:buSzPts val="2400"/>
              <a:buFont typeface="Arial"/>
              <a:buNone/>
            </a:pPr>
            <a:r>
              <a:t/>
            </a:r>
            <a:endParaRPr>
              <a:solidFill>
                <a:srgbClr val="000066"/>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Font typeface="Arial"/>
              <a:buNone/>
            </a:pPr>
            <a:r>
              <a:t/>
            </a:r>
            <a:endParaRPr/>
          </a:p>
        </p:txBody>
      </p:sp>
      <p:grpSp>
        <p:nvGrpSpPr>
          <p:cNvPr id="1323" name="Google Shape;1323;p88"/>
          <p:cNvGrpSpPr/>
          <p:nvPr/>
        </p:nvGrpSpPr>
        <p:grpSpPr>
          <a:xfrm>
            <a:off x="10388157" y="249894"/>
            <a:ext cx="1458601" cy="1556638"/>
            <a:chOff x="10475415" y="275913"/>
            <a:chExt cx="1458677" cy="1556719"/>
          </a:xfrm>
        </p:grpSpPr>
        <p:pic>
          <p:nvPicPr>
            <p:cNvPr id="1324" name="Google Shape;1324;p88"/>
            <p:cNvPicPr preferRelativeResize="0"/>
            <p:nvPr/>
          </p:nvPicPr>
          <p:blipFill rotWithShape="1">
            <a:blip r:embed="rId3">
              <a:alphaModFix/>
            </a:blip>
            <a:srcRect b="0" l="0" r="0" t="0"/>
            <a:stretch/>
          </p:blipFill>
          <p:spPr>
            <a:xfrm>
              <a:off x="10727487" y="275913"/>
              <a:ext cx="1030462" cy="1030462"/>
            </a:xfrm>
            <a:prstGeom prst="rect">
              <a:avLst/>
            </a:prstGeom>
            <a:noFill/>
            <a:ln>
              <a:noFill/>
            </a:ln>
          </p:spPr>
        </p:pic>
        <p:sp>
          <p:nvSpPr>
            <p:cNvPr id="1325" name="Google Shape;1325;p88"/>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10 min</a:t>
              </a:r>
              <a:endParaRPr b="0" i="0" sz="1400" u="none" cap="none" strike="noStrike">
                <a:solidFill>
                  <a:srgbClr val="000000"/>
                </a:solidFill>
                <a:latin typeface="Arial"/>
                <a:ea typeface="Arial"/>
                <a:cs typeface="Arial"/>
                <a:sym typeface="Arial"/>
              </a:endParaRPr>
            </a:p>
          </p:txBody>
        </p:sp>
      </p:grpSp>
      <p:sp>
        <p:nvSpPr>
          <p:cNvPr id="1326" name="Google Shape;1326;p88"/>
          <p:cNvSpPr txBox="1"/>
          <p:nvPr/>
        </p:nvSpPr>
        <p:spPr>
          <a:xfrm>
            <a:off x="618266" y="1971672"/>
            <a:ext cx="3670138" cy="4236977"/>
          </a:xfrm>
          <a:prstGeom prst="rect">
            <a:avLst/>
          </a:prstGeom>
          <a:noFill/>
          <a:ln>
            <a:noFill/>
          </a:ln>
        </p:spPr>
        <p:txBody>
          <a:bodyPr anchorCtr="0" anchor="t" bIns="0" lIns="18500" spcFirstLastPara="1" rIns="18500" wrap="square" tIns="0">
            <a:noAutofit/>
          </a:bodyPr>
          <a:lstStyle/>
          <a:p>
            <a:pPr indent="0" lvl="0" marL="0" marR="0" rtl="0" algn="l">
              <a:lnSpc>
                <a:spcPct val="110000"/>
              </a:lnSpc>
              <a:spcBef>
                <a:spcPts val="0"/>
              </a:spcBef>
              <a:spcAft>
                <a:spcPts val="0"/>
              </a:spcAft>
              <a:buClr>
                <a:schemeClr val="dk1"/>
              </a:buClr>
              <a:buSzPts val="2322"/>
              <a:buFont typeface="Calibri"/>
              <a:buNone/>
            </a:pPr>
            <a:r>
              <a:t/>
            </a:r>
            <a:endParaRPr b="0" i="0" sz="2902" u="none" cap="none" strike="noStrike">
              <a:solidFill>
                <a:srgbClr val="000066"/>
              </a:solidFill>
              <a:latin typeface="Arial"/>
              <a:ea typeface="Arial"/>
              <a:cs typeface="Arial"/>
              <a:sym typeface="Arial"/>
            </a:endParaRPr>
          </a:p>
        </p:txBody>
      </p:sp>
      <p:grpSp>
        <p:nvGrpSpPr>
          <p:cNvPr id="1327" name="Google Shape;1327;p88"/>
          <p:cNvGrpSpPr/>
          <p:nvPr/>
        </p:nvGrpSpPr>
        <p:grpSpPr>
          <a:xfrm>
            <a:off x="10574871" y="1926662"/>
            <a:ext cx="1161098" cy="1171184"/>
            <a:chOff x="9555224" y="5116370"/>
            <a:chExt cx="1161098" cy="1171184"/>
          </a:xfrm>
        </p:grpSpPr>
        <p:pic>
          <p:nvPicPr>
            <p:cNvPr descr="Shape&#10;&#10;Description automatically generated with low confidence" id="1328" name="Google Shape;1328;p88"/>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1329" name="Google Shape;1329;p88"/>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A group of women in a classroom&#10;&#10;Description automatically generated with low confidence" id="1330" name="Google Shape;1330;p88"/>
          <p:cNvPicPr preferRelativeResize="0"/>
          <p:nvPr/>
        </p:nvPicPr>
        <p:blipFill rotWithShape="1">
          <a:blip r:embed="rId5">
            <a:alphaModFix/>
          </a:blip>
          <a:srcRect b="0" l="0" r="0" t="0"/>
          <a:stretch/>
        </p:blipFill>
        <p:spPr>
          <a:xfrm>
            <a:off x="249791" y="3842188"/>
            <a:ext cx="4987891" cy="3015812"/>
          </a:xfrm>
          <a:prstGeom prst="rect">
            <a:avLst/>
          </a:prstGeom>
          <a:noFill/>
          <a:ln>
            <a:noFill/>
          </a:ln>
        </p:spPr>
      </p:pic>
      <p:sp>
        <p:nvSpPr>
          <p:cNvPr id="1331" name="Google Shape;1331;p88"/>
          <p:cNvSpPr txBox="1"/>
          <p:nvPr/>
        </p:nvSpPr>
        <p:spPr>
          <a:xfrm>
            <a:off x="373581" y="224065"/>
            <a:ext cx="60941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fr" sz="4400" u="none" cap="none" strike="noStrike">
                <a:solidFill>
                  <a:srgbClr val="D4B01A"/>
                </a:solidFill>
                <a:latin typeface="Arial Narrow"/>
                <a:ea typeface="Arial Narrow"/>
                <a:cs typeface="Arial Narrow"/>
                <a:sym typeface="Arial Narrow"/>
              </a:rPr>
              <a:t>JEU DE RÔLE</a:t>
            </a:r>
            <a:endParaRPr b="1" i="0" sz="4400" u="none" cap="none" strike="noStrike">
              <a:solidFill>
                <a:srgbClr val="D4B01A"/>
              </a:solidFill>
              <a:latin typeface="Arial Narrow"/>
              <a:ea typeface="Arial Narrow"/>
              <a:cs typeface="Arial Narrow"/>
              <a:sym typeface="Arial Narrow"/>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89"/>
          <p:cNvSpPr txBox="1"/>
          <p:nvPr>
            <p:ph type="ctrTitle"/>
          </p:nvPr>
        </p:nvSpPr>
        <p:spPr>
          <a:xfrm>
            <a:off x="838200" y="269081"/>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6600"/>
              <a:buFont typeface="Arial Narrow"/>
              <a:buNone/>
            </a:pPr>
            <a:r>
              <a:rPr lang="fr" sz="6600"/>
              <a:t>Troisième partie : De la mise en œuvre initiale au déploiement à l’échelle nationale</a:t>
            </a:r>
            <a:endParaRPr/>
          </a:p>
        </p:txBody>
      </p:sp>
      <p:sp>
        <p:nvSpPr>
          <p:cNvPr id="1338" name="Google Shape;1338;p89"/>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339" name="Google Shape;1339;p89"/>
          <p:cNvSpPr txBox="1"/>
          <p:nvPr/>
        </p:nvSpPr>
        <p:spPr>
          <a:xfrm>
            <a:off x="488791" y="3185067"/>
            <a:ext cx="5929313" cy="2108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Quelles mesures doivent être mises en œuvre en dehors de l’établissement (p. ex., à l’échelle nationale) pour assurer la réussite du processus WASH FIT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2400"/>
              <a:buFont typeface="Arial"/>
              <a:buChar char="•"/>
            </a:pPr>
            <a:r>
              <a:rPr b="0" i="0" lang="fr" sz="2400" u="none" cap="none" strike="noStrike">
                <a:solidFill>
                  <a:schemeClr val="lt1"/>
                </a:solidFill>
                <a:latin typeface="Arial"/>
                <a:ea typeface="Arial"/>
                <a:cs typeface="Arial"/>
                <a:sym typeface="Arial"/>
              </a:rPr>
              <a:t>Comment préparer et mettre en œuvre le processus pour ensuite le consolider et le déployer à grande échelle ? </a:t>
            </a:r>
            <a:endParaRPr b="0" i="0" sz="1400" u="none" cap="none" strike="noStrike">
              <a:solidFill>
                <a:srgbClr val="000000"/>
              </a:solidFill>
              <a:latin typeface="Arial"/>
              <a:ea typeface="Arial"/>
              <a:cs typeface="Arial"/>
              <a:sym typeface="Arial"/>
            </a:endParaRPr>
          </a:p>
        </p:txBody>
      </p:sp>
      <p:pic>
        <p:nvPicPr>
          <p:cNvPr descr="A group of people standing under a tree&#10;&#10;Description automatically generated" id="1340" name="Google Shape;1340;p89"/>
          <p:cNvPicPr preferRelativeResize="0"/>
          <p:nvPr/>
        </p:nvPicPr>
        <p:blipFill rotWithShape="1">
          <a:blip r:embed="rId3">
            <a:alphaModFix/>
          </a:blip>
          <a:srcRect b="0" l="0" r="0" t="0"/>
          <a:stretch/>
        </p:blipFill>
        <p:spPr>
          <a:xfrm>
            <a:off x="7156449" y="3107531"/>
            <a:ext cx="4641851" cy="34813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7"/>
          <p:cNvSpPr txBox="1"/>
          <p:nvPr>
            <p:ph idx="1" type="body"/>
          </p:nvPr>
        </p:nvSpPr>
        <p:spPr>
          <a:xfrm>
            <a:off x="839788" y="1681383"/>
            <a:ext cx="8549539" cy="1757867"/>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dk1"/>
              </a:buClr>
              <a:buSzPts val="2400"/>
              <a:buFont typeface="Arial"/>
              <a:buChar char="•"/>
            </a:pPr>
            <a:r>
              <a:rPr lang="fr" sz="2400"/>
              <a:t>Un guide de </a:t>
            </a:r>
            <a:r>
              <a:rPr b="1" lang="fr" sz="2400"/>
              <a:t>planification</a:t>
            </a:r>
            <a:r>
              <a:rPr lang="fr" sz="2400"/>
              <a:t> et de </a:t>
            </a:r>
            <a:r>
              <a:rPr b="1" lang="fr" sz="2400"/>
              <a:t>mise en œuvre</a:t>
            </a:r>
            <a:endParaRPr sz="2400"/>
          </a:p>
          <a:p>
            <a:pPr indent="-342900" lvl="0" marL="342900" rtl="0" algn="l">
              <a:lnSpc>
                <a:spcPct val="115000"/>
              </a:lnSpc>
              <a:spcBef>
                <a:spcPts val="0"/>
              </a:spcBef>
              <a:spcAft>
                <a:spcPts val="0"/>
              </a:spcAft>
              <a:buClr>
                <a:schemeClr val="dk1"/>
              </a:buClr>
              <a:buSzPts val="2400"/>
              <a:buFont typeface="Arial"/>
              <a:buChar char="•"/>
            </a:pPr>
            <a:r>
              <a:rPr lang="fr" sz="2400"/>
              <a:t>Un </a:t>
            </a:r>
            <a:r>
              <a:rPr b="1" lang="fr" sz="2400"/>
              <a:t>cadre</a:t>
            </a:r>
            <a:r>
              <a:rPr lang="fr" sz="2400"/>
              <a:t> à adapter </a:t>
            </a:r>
            <a:endParaRPr/>
          </a:p>
          <a:p>
            <a:pPr indent="-342900" lvl="0" marL="342900" rtl="0" algn="l">
              <a:lnSpc>
                <a:spcPct val="115000"/>
              </a:lnSpc>
              <a:spcBef>
                <a:spcPts val="0"/>
              </a:spcBef>
              <a:spcAft>
                <a:spcPts val="0"/>
              </a:spcAft>
              <a:buClr>
                <a:schemeClr val="dk1"/>
              </a:buClr>
              <a:buSzPts val="2400"/>
              <a:buFont typeface="Arial"/>
              <a:buChar char="•"/>
            </a:pPr>
            <a:r>
              <a:rPr lang="fr" sz="2400"/>
              <a:t>Un outil de </a:t>
            </a:r>
            <a:r>
              <a:rPr b="1" lang="fr" sz="2400"/>
              <a:t>prévention et de lutte contre les infections</a:t>
            </a:r>
            <a:endParaRPr sz="2400"/>
          </a:p>
          <a:p>
            <a:pPr indent="-342900" lvl="0" marL="342900" rtl="0" algn="l">
              <a:lnSpc>
                <a:spcPct val="115000"/>
              </a:lnSpc>
              <a:spcBef>
                <a:spcPts val="0"/>
              </a:spcBef>
              <a:spcAft>
                <a:spcPts val="0"/>
              </a:spcAft>
              <a:buClr>
                <a:schemeClr val="dk1"/>
              </a:buClr>
              <a:buSzPts val="2400"/>
              <a:buFont typeface="Arial"/>
              <a:buChar char="•"/>
            </a:pPr>
            <a:r>
              <a:rPr lang="fr" sz="2400"/>
              <a:t>Un outil de </a:t>
            </a:r>
            <a:r>
              <a:rPr b="1" lang="fr" sz="2400"/>
              <a:t>collaboration</a:t>
            </a:r>
            <a:endParaRPr sz="2400"/>
          </a:p>
        </p:txBody>
      </p:sp>
      <p:sp>
        <p:nvSpPr>
          <p:cNvPr id="246" name="Google Shape;246;p2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55CAFF"/>
                </a:solidFill>
              </a:rPr>
              <a:t>‹#›</a:t>
            </a:fld>
            <a:endParaRPr>
              <a:solidFill>
                <a:srgbClr val="55CAFF"/>
              </a:solidFill>
            </a:endParaRPr>
          </a:p>
        </p:txBody>
      </p:sp>
      <p:sp>
        <p:nvSpPr>
          <p:cNvPr id="247" name="Google Shape;247;p27"/>
          <p:cNvSpPr txBox="1"/>
          <p:nvPr>
            <p:ph idx="2" type="body"/>
          </p:nvPr>
        </p:nvSpPr>
        <p:spPr>
          <a:xfrm>
            <a:off x="931378" y="4599901"/>
            <a:ext cx="10507661" cy="175786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lang="fr" sz="3200">
                <a:solidFill>
                  <a:schemeClr val="lt1"/>
                </a:solidFill>
                <a:latin typeface="Arial"/>
                <a:ea typeface="Arial"/>
                <a:cs typeface="Arial"/>
                <a:sym typeface="Arial"/>
              </a:rPr>
              <a:t>Les infrastructures </a:t>
            </a:r>
            <a:endParaRPr/>
          </a:p>
          <a:p>
            <a:pPr indent="0" lvl="0" marL="0" rtl="0" algn="ctr">
              <a:lnSpc>
                <a:spcPct val="90000"/>
              </a:lnSpc>
              <a:spcBef>
                <a:spcPts val="1000"/>
              </a:spcBef>
              <a:spcAft>
                <a:spcPts val="0"/>
              </a:spcAft>
              <a:buClr>
                <a:schemeClr val="lt1"/>
              </a:buClr>
              <a:buSzPts val="3200"/>
              <a:buNone/>
            </a:pPr>
            <a:r>
              <a:rPr lang="fr" sz="3200">
                <a:solidFill>
                  <a:schemeClr val="lt1"/>
                </a:solidFill>
                <a:latin typeface="Arial"/>
                <a:ea typeface="Arial"/>
                <a:cs typeface="Arial"/>
                <a:sym typeface="Arial"/>
              </a:rPr>
              <a:t>Les comportements</a:t>
            </a:r>
            <a:endParaRPr/>
          </a:p>
          <a:p>
            <a:pPr indent="0" lvl="0" marL="0" rtl="0" algn="ctr">
              <a:lnSpc>
                <a:spcPct val="90000"/>
              </a:lnSpc>
              <a:spcBef>
                <a:spcPts val="1000"/>
              </a:spcBef>
              <a:spcAft>
                <a:spcPts val="0"/>
              </a:spcAft>
              <a:buClr>
                <a:schemeClr val="lt1"/>
              </a:buClr>
              <a:buSzPts val="3200"/>
              <a:buNone/>
            </a:pPr>
            <a:r>
              <a:rPr lang="fr" sz="3200">
                <a:solidFill>
                  <a:schemeClr val="lt1"/>
                </a:solidFill>
                <a:latin typeface="Arial"/>
                <a:ea typeface="Arial"/>
                <a:cs typeface="Arial"/>
                <a:sym typeface="Arial"/>
              </a:rPr>
              <a:t>L’exploitation et l’entretien</a:t>
            </a:r>
            <a:endParaRPr sz="3200">
              <a:solidFill>
                <a:schemeClr val="lt1"/>
              </a:solidFill>
            </a:endParaRPr>
          </a:p>
          <a:p>
            <a:pPr indent="0" lvl="0" marL="0" rtl="0" algn="l">
              <a:lnSpc>
                <a:spcPct val="90000"/>
              </a:lnSpc>
              <a:spcBef>
                <a:spcPts val="1000"/>
              </a:spcBef>
              <a:spcAft>
                <a:spcPts val="0"/>
              </a:spcAft>
              <a:buClr>
                <a:schemeClr val="lt1"/>
              </a:buClr>
              <a:buSzPts val="1200"/>
              <a:buFont typeface="Arial"/>
              <a:buNone/>
            </a:pPr>
            <a:r>
              <a:t/>
            </a:r>
            <a:endParaRPr/>
          </a:p>
        </p:txBody>
      </p:sp>
      <p:sp>
        <p:nvSpPr>
          <p:cNvPr id="248" name="Google Shape;248;p27"/>
          <p:cNvSpPr/>
          <p:nvPr/>
        </p:nvSpPr>
        <p:spPr>
          <a:xfrm>
            <a:off x="7136780" y="6305059"/>
            <a:ext cx="5055220" cy="55276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32"/>
              <a:buFont typeface="Arial"/>
              <a:buNone/>
            </a:pPr>
            <a:r>
              <a:rPr b="0" i="0" lang="fr" sz="1632" u="none" cap="none" strike="noStrike">
                <a:solidFill>
                  <a:srgbClr val="9B9B9B"/>
                </a:solidFill>
                <a:latin typeface="Arial"/>
                <a:ea typeface="Arial"/>
                <a:cs typeface="Arial"/>
                <a:sym typeface="Arial"/>
              </a:rPr>
              <a:t>Première partie : Contexte</a:t>
            </a:r>
            <a:endParaRPr b="0" i="0" sz="1400" u="none" cap="none" strike="noStrike">
              <a:solidFill>
                <a:srgbClr val="000000"/>
              </a:solidFill>
              <a:latin typeface="Arial"/>
              <a:ea typeface="Arial"/>
              <a:cs typeface="Arial"/>
              <a:sym typeface="Arial"/>
            </a:endParaRPr>
          </a:p>
        </p:txBody>
      </p:sp>
      <p:sp>
        <p:nvSpPr>
          <p:cNvPr id="249" name="Google Shape;249;p2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400">
                <a:solidFill>
                  <a:schemeClr val="dk2"/>
                </a:solidFill>
                <a:latin typeface="Arial Narrow"/>
                <a:ea typeface="Arial Narrow"/>
                <a:cs typeface="Arial Narrow"/>
                <a:sym typeface="Arial Narrow"/>
              </a:rPr>
              <a:t>Qu’est-ce que WASH FIT ?</a:t>
            </a:r>
            <a:endParaRPr/>
          </a:p>
        </p:txBody>
      </p:sp>
      <p:sp>
        <p:nvSpPr>
          <p:cNvPr id="250" name="Google Shape;250;p27"/>
          <p:cNvSpPr txBox="1"/>
          <p:nvPr/>
        </p:nvSpPr>
        <p:spPr>
          <a:xfrm>
            <a:off x="3058222" y="3968638"/>
            <a:ext cx="611644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fr" sz="3200" u="none" cap="none" strike="noStrike">
                <a:solidFill>
                  <a:schemeClr val="lt2"/>
                </a:solidFill>
                <a:latin typeface="Arial"/>
                <a:ea typeface="Arial"/>
                <a:cs typeface="Arial"/>
                <a:sym typeface="Arial"/>
              </a:rPr>
              <a:t>WASH FIT couvre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90"/>
          <p:cNvSpPr txBox="1"/>
          <p:nvPr>
            <p:ph type="title"/>
          </p:nvPr>
        </p:nvSpPr>
        <p:spPr>
          <a:xfrm>
            <a:off x="838200" y="365125"/>
            <a:ext cx="10515600" cy="714375"/>
          </a:xfrm>
          <a:prstGeom prst="rect">
            <a:avLst/>
          </a:prstGeom>
          <a:noFill/>
          <a:ln>
            <a:noFill/>
          </a:ln>
        </p:spPr>
        <p:txBody>
          <a:bodyPr anchorCtr="0" anchor="ctr" bIns="41450" lIns="82925" spcFirstLastPara="1" rIns="82925" wrap="square" tIns="41450">
            <a:normAutofit/>
          </a:bodyPr>
          <a:lstStyle/>
          <a:p>
            <a:pPr indent="0" lvl="0" marL="0" rtl="0" algn="ctr">
              <a:lnSpc>
                <a:spcPct val="90000"/>
              </a:lnSpc>
              <a:spcBef>
                <a:spcPts val="0"/>
              </a:spcBef>
              <a:spcAft>
                <a:spcPts val="0"/>
              </a:spcAft>
              <a:buClr>
                <a:schemeClr val="dk2"/>
              </a:buClr>
              <a:buSzPts val="4400"/>
              <a:buFont typeface="Arial Narrow"/>
              <a:buNone/>
            </a:pPr>
            <a:r>
              <a:rPr lang="fr">
                <a:latin typeface="Arial Narrow"/>
                <a:ea typeface="Arial Narrow"/>
                <a:cs typeface="Arial Narrow"/>
                <a:sym typeface="Arial Narrow"/>
              </a:rPr>
              <a:t>Facteurs de réussite </a:t>
            </a:r>
            <a:endParaRPr/>
          </a:p>
        </p:txBody>
      </p:sp>
      <p:sp>
        <p:nvSpPr>
          <p:cNvPr id="1349" name="Google Shape;1349;p90"/>
          <p:cNvSpPr txBox="1"/>
          <p:nvPr>
            <p:ph idx="1" type="body"/>
          </p:nvPr>
        </p:nvSpPr>
        <p:spPr>
          <a:xfrm>
            <a:off x="838200" y="1384300"/>
            <a:ext cx="6577362" cy="4973466"/>
          </a:xfrm>
          <a:prstGeom prst="rect">
            <a:avLst/>
          </a:prstGeom>
          <a:noFill/>
          <a:ln>
            <a:noFill/>
          </a:ln>
        </p:spPr>
        <p:txBody>
          <a:bodyPr anchorCtr="0" anchor="t" bIns="41450" lIns="82925" spcFirstLastPara="1" rIns="82925" wrap="square" tIns="41450">
            <a:noAutofit/>
          </a:bodyPr>
          <a:lstStyle/>
          <a:p>
            <a:pPr indent="-171450" lvl="0" marL="135583" rtl="0" algn="l">
              <a:lnSpc>
                <a:spcPct val="90000"/>
              </a:lnSpc>
              <a:spcBef>
                <a:spcPts val="0"/>
              </a:spcBef>
              <a:spcAft>
                <a:spcPts val="0"/>
              </a:spcAft>
              <a:buClr>
                <a:schemeClr val="dk1"/>
              </a:buClr>
              <a:buSzPts val="2700"/>
              <a:buFont typeface="Arial"/>
              <a:buChar char="•"/>
            </a:pPr>
            <a:r>
              <a:rPr lang="fr" sz="2700"/>
              <a:t>Outil adapté au contexte national et local </a:t>
            </a:r>
            <a:endParaRPr/>
          </a:p>
          <a:p>
            <a:pPr indent="-171450" lvl="0" marL="135583" rtl="0" algn="l">
              <a:lnSpc>
                <a:spcPct val="90000"/>
              </a:lnSpc>
              <a:spcBef>
                <a:spcPts val="1000"/>
              </a:spcBef>
              <a:spcAft>
                <a:spcPts val="0"/>
              </a:spcAft>
              <a:buClr>
                <a:schemeClr val="dk1"/>
              </a:buClr>
              <a:buSzPts val="2700"/>
              <a:buFont typeface="Arial"/>
              <a:buChar char="•"/>
            </a:pPr>
            <a:r>
              <a:rPr lang="fr" sz="2700"/>
              <a:t>Engagement et leadership politiques </a:t>
            </a:r>
            <a:endParaRPr/>
          </a:p>
          <a:p>
            <a:pPr indent="-171450" lvl="0" marL="135583" rtl="0" algn="l">
              <a:lnSpc>
                <a:spcPct val="90000"/>
              </a:lnSpc>
              <a:spcBef>
                <a:spcPts val="1000"/>
              </a:spcBef>
              <a:spcAft>
                <a:spcPts val="0"/>
              </a:spcAft>
              <a:buClr>
                <a:schemeClr val="dk1"/>
              </a:buClr>
              <a:buSzPts val="2700"/>
              <a:buFont typeface="Arial"/>
              <a:buChar char="•"/>
            </a:pPr>
            <a:r>
              <a:rPr lang="fr" sz="2700"/>
              <a:t>Formation et renforcement des capacités (au niveau national et local) </a:t>
            </a:r>
            <a:endParaRPr/>
          </a:p>
          <a:p>
            <a:pPr indent="-171450" lvl="0" marL="135583" rtl="0" algn="l">
              <a:lnSpc>
                <a:spcPct val="90000"/>
              </a:lnSpc>
              <a:spcBef>
                <a:spcPts val="1000"/>
              </a:spcBef>
              <a:spcAft>
                <a:spcPts val="0"/>
              </a:spcAft>
              <a:buClr>
                <a:schemeClr val="dk1"/>
              </a:buClr>
              <a:buSzPts val="2700"/>
              <a:buFont typeface="Arial"/>
              <a:buChar char="•"/>
            </a:pPr>
            <a:r>
              <a:rPr lang="fr" sz="2700"/>
              <a:t>Financements et investissements durables </a:t>
            </a:r>
            <a:endParaRPr/>
          </a:p>
          <a:p>
            <a:pPr indent="-171450" lvl="0" marL="135583" rtl="0" algn="l">
              <a:lnSpc>
                <a:spcPct val="90000"/>
              </a:lnSpc>
              <a:spcBef>
                <a:spcPts val="1000"/>
              </a:spcBef>
              <a:spcAft>
                <a:spcPts val="0"/>
              </a:spcAft>
              <a:buClr>
                <a:schemeClr val="dk1"/>
              </a:buClr>
              <a:buSzPts val="2700"/>
              <a:buFont typeface="Arial"/>
              <a:buChar char="•"/>
            </a:pPr>
            <a:r>
              <a:rPr lang="fr" sz="2700"/>
              <a:t>Supervision et mentorat constructifs </a:t>
            </a:r>
            <a:endParaRPr/>
          </a:p>
          <a:p>
            <a:pPr indent="-171450" lvl="0" marL="135583" rtl="0" algn="l">
              <a:lnSpc>
                <a:spcPct val="90000"/>
              </a:lnSpc>
              <a:spcBef>
                <a:spcPts val="1000"/>
              </a:spcBef>
              <a:spcAft>
                <a:spcPts val="0"/>
              </a:spcAft>
              <a:buClr>
                <a:schemeClr val="dk1"/>
              </a:buClr>
              <a:buSzPts val="2700"/>
              <a:buFont typeface="Arial"/>
              <a:buChar char="•"/>
            </a:pPr>
            <a:r>
              <a:rPr lang="fr" sz="2700"/>
              <a:t>Partage des données pour une meilleure affectation des ressources</a:t>
            </a:r>
            <a:endParaRPr/>
          </a:p>
          <a:p>
            <a:pPr indent="-171450" lvl="0" marL="135583" rtl="0" algn="l">
              <a:lnSpc>
                <a:spcPct val="90000"/>
              </a:lnSpc>
              <a:spcBef>
                <a:spcPts val="1000"/>
              </a:spcBef>
              <a:spcAft>
                <a:spcPts val="0"/>
              </a:spcAft>
              <a:buClr>
                <a:schemeClr val="dk1"/>
              </a:buClr>
              <a:buSzPts val="2700"/>
              <a:buFont typeface="Arial"/>
              <a:buChar char="•"/>
            </a:pPr>
            <a:r>
              <a:rPr lang="fr" sz="2700"/>
              <a:t>Ressources humaines </a:t>
            </a:r>
            <a:endParaRPr/>
          </a:p>
          <a:p>
            <a:pPr indent="-171450" lvl="0" marL="135583" rtl="0" algn="l">
              <a:lnSpc>
                <a:spcPct val="90000"/>
              </a:lnSpc>
              <a:spcBef>
                <a:spcPts val="1000"/>
              </a:spcBef>
              <a:spcAft>
                <a:spcPts val="0"/>
              </a:spcAft>
              <a:buClr>
                <a:schemeClr val="dk1"/>
              </a:buClr>
              <a:buSzPts val="2700"/>
              <a:buFont typeface="Arial"/>
              <a:buChar char="•"/>
            </a:pPr>
            <a:r>
              <a:rPr lang="fr" sz="2700"/>
              <a:t>Participation de la communauté </a:t>
            </a:r>
            <a:endParaRPr/>
          </a:p>
        </p:txBody>
      </p:sp>
      <p:sp>
        <p:nvSpPr>
          <p:cNvPr id="1350" name="Google Shape;1350;p9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descr="A group of people standing in a room&#10;&#10;Description automatically generated with medium confidence" id="1351" name="Google Shape;1351;p90"/>
          <p:cNvPicPr preferRelativeResize="0"/>
          <p:nvPr/>
        </p:nvPicPr>
        <p:blipFill rotWithShape="1">
          <a:blip r:embed="rId3">
            <a:alphaModFix/>
          </a:blip>
          <a:srcRect b="0" l="0" r="0" t="0"/>
          <a:stretch/>
        </p:blipFill>
        <p:spPr>
          <a:xfrm>
            <a:off x="7659148" y="3859615"/>
            <a:ext cx="3960423" cy="2633260"/>
          </a:xfrm>
          <a:prstGeom prst="rect">
            <a:avLst/>
          </a:prstGeom>
          <a:noFill/>
          <a:ln>
            <a:noFill/>
          </a:ln>
        </p:spPr>
      </p:pic>
      <p:pic>
        <p:nvPicPr>
          <p:cNvPr descr="A picture containing text&#10;&#10;Description automatically generated" id="1352" name="Google Shape;1352;p90"/>
          <p:cNvPicPr preferRelativeResize="0"/>
          <p:nvPr/>
        </p:nvPicPr>
        <p:blipFill rotWithShape="1">
          <a:blip r:embed="rId4">
            <a:alphaModFix/>
          </a:blip>
          <a:srcRect b="0" l="0" r="0" t="0"/>
          <a:stretch/>
        </p:blipFill>
        <p:spPr>
          <a:xfrm>
            <a:off x="7659148" y="1198565"/>
            <a:ext cx="4121962" cy="231408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91"/>
          <p:cNvSpPr txBox="1"/>
          <p:nvPr>
            <p:ph idx="1" type="body"/>
          </p:nvPr>
        </p:nvSpPr>
        <p:spPr>
          <a:xfrm>
            <a:off x="723900" y="1587533"/>
            <a:ext cx="5408612" cy="47610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fr"/>
              <a:t>Moteur de la méthode WASH FIT ; encourage son appropriation grâce aux processus et au personnel des systèmes de santé. </a:t>
            </a:r>
            <a:endParaRPr sz="1800"/>
          </a:p>
          <a:p>
            <a:pPr indent="0" lvl="0" marL="0" rtl="0" algn="l">
              <a:lnSpc>
                <a:spcPct val="90000"/>
              </a:lnSpc>
              <a:spcBef>
                <a:spcPts val="1000"/>
              </a:spcBef>
              <a:spcAft>
                <a:spcPts val="0"/>
              </a:spcAft>
              <a:buClr>
                <a:schemeClr val="dk1"/>
              </a:buClr>
              <a:buSzPts val="2400"/>
              <a:buNone/>
            </a:pPr>
            <a:r>
              <a:rPr lang="fr"/>
              <a:t>Assure la réussite à long terme et la régularité des financements, de l’accompagnement technique et du mentorat. </a:t>
            </a:r>
            <a:endParaRPr sz="1800"/>
          </a:p>
          <a:p>
            <a:pPr indent="0" lvl="0" marL="0" rtl="0" algn="l">
              <a:lnSpc>
                <a:spcPct val="90000"/>
              </a:lnSpc>
              <a:spcBef>
                <a:spcPts val="1000"/>
              </a:spcBef>
              <a:spcAft>
                <a:spcPts val="0"/>
              </a:spcAft>
              <a:buClr>
                <a:schemeClr val="dk1"/>
              </a:buClr>
              <a:buSzPts val="2400"/>
              <a:buNone/>
            </a:pPr>
            <a:r>
              <a:rPr lang="fr"/>
              <a:t>Adoption du WASH FIT par les pouvoirs publics à l’échelle </a:t>
            </a:r>
            <a:r>
              <a:rPr i="1" lang="fr"/>
              <a:t>nationale</a:t>
            </a:r>
            <a:r>
              <a:rPr lang="fr"/>
              <a:t> pour répondre aux exigences 🡪 oblige les partenaires à utiliser une approche commune en matière de formation, d’évaluation, d’améliorations et de partage des données.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p:txBody>
      </p:sp>
      <p:sp>
        <p:nvSpPr>
          <p:cNvPr id="1359" name="Google Shape;1359;p91"/>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None/>
            </a:pPr>
            <a:r>
              <a:rPr lang="fr" sz="4000">
                <a:solidFill>
                  <a:srgbClr val="00AFF3"/>
                </a:solidFill>
              </a:rPr>
              <a:t>Engagement et leadership politiques </a:t>
            </a:r>
            <a:endParaRPr sz="4000"/>
          </a:p>
        </p:txBody>
      </p:sp>
      <p:pic>
        <p:nvPicPr>
          <p:cNvPr descr="01logo20191031" id="1360" name="Google Shape;1360;p91"/>
          <p:cNvPicPr preferRelativeResize="0"/>
          <p:nvPr/>
        </p:nvPicPr>
        <p:blipFill rotWithShape="1">
          <a:blip r:embed="rId3">
            <a:alphaModFix/>
          </a:blip>
          <a:srcRect b="0" l="0" r="0" t="0"/>
          <a:stretch/>
        </p:blipFill>
        <p:spPr>
          <a:xfrm>
            <a:off x="10778710" y="5504141"/>
            <a:ext cx="1378780" cy="1279644"/>
          </a:xfrm>
          <a:prstGeom prst="rect">
            <a:avLst/>
          </a:prstGeom>
          <a:noFill/>
          <a:ln>
            <a:noFill/>
          </a:ln>
        </p:spPr>
      </p:pic>
      <p:sp>
        <p:nvSpPr>
          <p:cNvPr id="1361" name="Google Shape;1361;p91"/>
          <p:cNvSpPr/>
          <p:nvPr/>
        </p:nvSpPr>
        <p:spPr>
          <a:xfrm>
            <a:off x="6739286" y="3968060"/>
            <a:ext cx="4728814" cy="1938992"/>
          </a:xfrm>
          <a:custGeom>
            <a:rect b="b" l="l" r="r" t="t"/>
            <a:pathLst>
              <a:path extrusionOk="0" fill="none" h="1938992" w="4728814">
                <a:moveTo>
                  <a:pt x="0" y="0"/>
                </a:moveTo>
                <a:cubicBezTo>
                  <a:pt x="210468" y="-13920"/>
                  <a:pt x="338191" y="-18367"/>
                  <a:pt x="580969" y="0"/>
                </a:cubicBezTo>
                <a:cubicBezTo>
                  <a:pt x="823747" y="18367"/>
                  <a:pt x="1155801" y="3762"/>
                  <a:pt x="1303802" y="0"/>
                </a:cubicBezTo>
                <a:cubicBezTo>
                  <a:pt x="1451803" y="-3762"/>
                  <a:pt x="1867977" y="-19461"/>
                  <a:pt x="2026635" y="0"/>
                </a:cubicBezTo>
                <a:cubicBezTo>
                  <a:pt x="2185293" y="19461"/>
                  <a:pt x="2340232" y="2265"/>
                  <a:pt x="2607603" y="0"/>
                </a:cubicBezTo>
                <a:cubicBezTo>
                  <a:pt x="2874974" y="-2265"/>
                  <a:pt x="2970912" y="-12687"/>
                  <a:pt x="3235860" y="0"/>
                </a:cubicBezTo>
                <a:cubicBezTo>
                  <a:pt x="3500808" y="12687"/>
                  <a:pt x="3542036" y="22783"/>
                  <a:pt x="3816828" y="0"/>
                </a:cubicBezTo>
                <a:cubicBezTo>
                  <a:pt x="4091620" y="-22783"/>
                  <a:pt x="4506429" y="43167"/>
                  <a:pt x="4728814" y="0"/>
                </a:cubicBezTo>
                <a:cubicBezTo>
                  <a:pt x="4708878" y="160765"/>
                  <a:pt x="4724549" y="342825"/>
                  <a:pt x="4728814" y="588161"/>
                </a:cubicBezTo>
                <a:cubicBezTo>
                  <a:pt x="4733079" y="833497"/>
                  <a:pt x="4695671" y="979640"/>
                  <a:pt x="4728814" y="1253881"/>
                </a:cubicBezTo>
                <a:cubicBezTo>
                  <a:pt x="4761957" y="1528122"/>
                  <a:pt x="4753690" y="1700745"/>
                  <a:pt x="4728814" y="1938992"/>
                </a:cubicBezTo>
                <a:cubicBezTo>
                  <a:pt x="4545944" y="1936848"/>
                  <a:pt x="4261358" y="1908255"/>
                  <a:pt x="4100557" y="1938992"/>
                </a:cubicBezTo>
                <a:cubicBezTo>
                  <a:pt x="3939756" y="1969729"/>
                  <a:pt x="3574192" y="1911086"/>
                  <a:pt x="3425012" y="1938992"/>
                </a:cubicBezTo>
                <a:cubicBezTo>
                  <a:pt x="3275832" y="1966898"/>
                  <a:pt x="2874428" y="1965549"/>
                  <a:pt x="2702179" y="1938992"/>
                </a:cubicBezTo>
                <a:cubicBezTo>
                  <a:pt x="2529930" y="1912435"/>
                  <a:pt x="2342377" y="1958639"/>
                  <a:pt x="2026635" y="1938992"/>
                </a:cubicBezTo>
                <a:cubicBezTo>
                  <a:pt x="1710893" y="1919345"/>
                  <a:pt x="1637043" y="1914835"/>
                  <a:pt x="1303802" y="1938992"/>
                </a:cubicBezTo>
                <a:cubicBezTo>
                  <a:pt x="970561" y="1963149"/>
                  <a:pt x="262633" y="1992691"/>
                  <a:pt x="0" y="1938992"/>
                </a:cubicBezTo>
                <a:cubicBezTo>
                  <a:pt x="873" y="1748929"/>
                  <a:pt x="12792" y="1490359"/>
                  <a:pt x="0" y="1292661"/>
                </a:cubicBezTo>
                <a:cubicBezTo>
                  <a:pt x="-12792" y="1094963"/>
                  <a:pt x="13481" y="864410"/>
                  <a:pt x="0" y="626941"/>
                </a:cubicBezTo>
                <a:cubicBezTo>
                  <a:pt x="-13481" y="389472"/>
                  <a:pt x="-21710" y="138283"/>
                  <a:pt x="0" y="0"/>
                </a:cubicBezTo>
                <a:close/>
              </a:path>
              <a:path extrusionOk="0" h="1938992" w="4728814">
                <a:moveTo>
                  <a:pt x="0" y="0"/>
                </a:moveTo>
                <a:cubicBezTo>
                  <a:pt x="214799" y="10501"/>
                  <a:pt x="362449" y="-13883"/>
                  <a:pt x="533680" y="0"/>
                </a:cubicBezTo>
                <a:cubicBezTo>
                  <a:pt x="704911" y="13883"/>
                  <a:pt x="1072221" y="11580"/>
                  <a:pt x="1209225" y="0"/>
                </a:cubicBezTo>
                <a:cubicBezTo>
                  <a:pt x="1346229" y="-11580"/>
                  <a:pt x="1520869" y="-20828"/>
                  <a:pt x="1742906" y="0"/>
                </a:cubicBezTo>
                <a:cubicBezTo>
                  <a:pt x="1964943" y="20828"/>
                  <a:pt x="2101807" y="19296"/>
                  <a:pt x="2276586" y="0"/>
                </a:cubicBezTo>
                <a:cubicBezTo>
                  <a:pt x="2451365" y="-19296"/>
                  <a:pt x="2656120" y="-7987"/>
                  <a:pt x="2810267" y="0"/>
                </a:cubicBezTo>
                <a:cubicBezTo>
                  <a:pt x="2964414" y="7987"/>
                  <a:pt x="3240430" y="8698"/>
                  <a:pt x="3580388" y="0"/>
                </a:cubicBezTo>
                <a:cubicBezTo>
                  <a:pt x="3920346" y="-8698"/>
                  <a:pt x="4296030" y="46523"/>
                  <a:pt x="4728814" y="0"/>
                </a:cubicBezTo>
                <a:cubicBezTo>
                  <a:pt x="4706462" y="235366"/>
                  <a:pt x="4755362" y="334589"/>
                  <a:pt x="4728814" y="665721"/>
                </a:cubicBezTo>
                <a:cubicBezTo>
                  <a:pt x="4702266" y="996853"/>
                  <a:pt x="4732250" y="1030979"/>
                  <a:pt x="4728814" y="1331441"/>
                </a:cubicBezTo>
                <a:cubicBezTo>
                  <a:pt x="4725378" y="1631903"/>
                  <a:pt x="4710928" y="1666342"/>
                  <a:pt x="4728814" y="1938992"/>
                </a:cubicBezTo>
                <a:cubicBezTo>
                  <a:pt x="4559316" y="1930326"/>
                  <a:pt x="4351309" y="1940548"/>
                  <a:pt x="4053269" y="1938992"/>
                </a:cubicBezTo>
                <a:cubicBezTo>
                  <a:pt x="3755229" y="1937436"/>
                  <a:pt x="3700456" y="1938412"/>
                  <a:pt x="3519589" y="1938992"/>
                </a:cubicBezTo>
                <a:cubicBezTo>
                  <a:pt x="3338722" y="1939572"/>
                  <a:pt x="3076882" y="1960982"/>
                  <a:pt x="2938620" y="1938992"/>
                </a:cubicBezTo>
                <a:cubicBezTo>
                  <a:pt x="2800358" y="1917002"/>
                  <a:pt x="2505334" y="1913830"/>
                  <a:pt x="2263075" y="1938992"/>
                </a:cubicBezTo>
                <a:cubicBezTo>
                  <a:pt x="2020817" y="1964154"/>
                  <a:pt x="1805663" y="1941780"/>
                  <a:pt x="1634819" y="1938992"/>
                </a:cubicBezTo>
                <a:cubicBezTo>
                  <a:pt x="1463975" y="1936204"/>
                  <a:pt x="1236489" y="1915064"/>
                  <a:pt x="911986" y="1938992"/>
                </a:cubicBezTo>
                <a:cubicBezTo>
                  <a:pt x="587483" y="1962920"/>
                  <a:pt x="316501" y="1963832"/>
                  <a:pt x="0" y="1938992"/>
                </a:cubicBezTo>
                <a:cubicBezTo>
                  <a:pt x="17992" y="1754856"/>
                  <a:pt x="18404" y="1396588"/>
                  <a:pt x="0" y="1253881"/>
                </a:cubicBezTo>
                <a:cubicBezTo>
                  <a:pt x="-18404" y="1111174"/>
                  <a:pt x="-19769" y="858304"/>
                  <a:pt x="0" y="607551"/>
                </a:cubicBezTo>
                <a:cubicBezTo>
                  <a:pt x="19769" y="356798"/>
                  <a:pt x="-2299" y="159156"/>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En République démocratique populaire lao, l’intégration par les autorités locales du directeur adjoint du bureau de santé local à l’équipe WASH FIT a permis à ce dernier de plaider en faveur d’une hausse des investissements, ce qui a entraîné l’octroi par les autorités de moyens supplémentaires pour financer les améliorations nécessaires. </a:t>
            </a:r>
            <a:endParaRPr b="0" i="0" sz="1200" u="none" cap="none" strike="noStrike">
              <a:solidFill>
                <a:srgbClr val="000000"/>
              </a:solidFill>
              <a:latin typeface="Arial"/>
              <a:ea typeface="Arial"/>
              <a:cs typeface="Arial"/>
              <a:sym typeface="Arial"/>
            </a:endParaRPr>
          </a:p>
        </p:txBody>
      </p:sp>
      <p:grpSp>
        <p:nvGrpSpPr>
          <p:cNvPr id="1362" name="Google Shape;1362;p91"/>
          <p:cNvGrpSpPr/>
          <p:nvPr/>
        </p:nvGrpSpPr>
        <p:grpSpPr>
          <a:xfrm>
            <a:off x="10571586" y="249283"/>
            <a:ext cx="1246402" cy="1171184"/>
            <a:chOff x="6769457" y="5116370"/>
            <a:chExt cx="1106024" cy="1171184"/>
          </a:xfrm>
        </p:grpSpPr>
        <p:pic>
          <p:nvPicPr>
            <p:cNvPr descr="Shape&#10;&#10;Description automatically generated with low confidence" id="1363" name="Google Shape;1363;p91"/>
            <p:cNvPicPr preferRelativeResize="0"/>
            <p:nvPr/>
          </p:nvPicPr>
          <p:blipFill rotWithShape="1">
            <a:blip r:embed="rId4">
              <a:alphaModFix/>
            </a:blip>
            <a:srcRect b="0" l="0" r="0" t="0"/>
            <a:stretch/>
          </p:blipFill>
          <p:spPr>
            <a:xfrm>
              <a:off x="6847514" y="5258958"/>
              <a:ext cx="1027967" cy="935628"/>
            </a:xfrm>
            <a:prstGeom prst="rect">
              <a:avLst/>
            </a:prstGeom>
            <a:noFill/>
            <a:ln>
              <a:noFill/>
            </a:ln>
          </p:spPr>
        </p:pic>
        <p:sp>
          <p:nvSpPr>
            <p:cNvPr id="1364" name="Google Shape;1364;p91"/>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sp>
        <p:nvSpPr>
          <p:cNvPr id="1365" name="Google Shape;1365;p91"/>
          <p:cNvSpPr txBox="1"/>
          <p:nvPr/>
        </p:nvSpPr>
        <p:spPr>
          <a:xfrm>
            <a:off x="6518690" y="3277638"/>
            <a:ext cx="5673310" cy="584735"/>
          </a:xfrm>
          <a:prstGeom prst="rect">
            <a:avLst/>
          </a:prstGeom>
          <a:solidFill>
            <a:srgbClr val="00AF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lt1"/>
                </a:solidFill>
                <a:latin typeface="Arial"/>
                <a:ea typeface="Arial"/>
                <a:cs typeface="Arial"/>
                <a:sym typeface="Arial"/>
              </a:rPr>
              <a:t>Mobilise les </a:t>
            </a:r>
            <a:r>
              <a:rPr b="1" i="0" lang="fr" sz="1600" u="none" cap="none" strike="noStrike">
                <a:solidFill>
                  <a:schemeClr val="lt1"/>
                </a:solidFill>
                <a:latin typeface="Arial"/>
                <a:ea typeface="Arial"/>
                <a:cs typeface="Arial"/>
                <a:sym typeface="Arial"/>
              </a:rPr>
              <a:t>autorités locales, du district ou de la province </a:t>
            </a:r>
            <a:endParaRPr b="0" i="0" sz="1600" u="none" cap="none" strike="noStrike">
              <a:solidFill>
                <a:schemeClr val="lt1"/>
              </a:solidFill>
              <a:latin typeface="Arial"/>
              <a:ea typeface="Arial"/>
              <a:cs typeface="Arial"/>
              <a:sym typeface="Arial"/>
            </a:endParaRPr>
          </a:p>
        </p:txBody>
      </p:sp>
      <p:sp>
        <p:nvSpPr>
          <p:cNvPr id="1366" name="Google Shape;1366;p9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92"/>
          <p:cNvSpPr txBox="1"/>
          <p:nvPr>
            <p:ph idx="1" type="body"/>
          </p:nvPr>
        </p:nvSpPr>
        <p:spPr>
          <a:xfrm>
            <a:off x="579864" y="1656440"/>
            <a:ext cx="5336750" cy="476105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400"/>
              <a:buFont typeface="Arial"/>
              <a:buChar char="•"/>
            </a:pPr>
            <a:r>
              <a:rPr lang="fr"/>
              <a:t>Sensibilisation des acteurs à l’échelle nationale 🡪 les pouvoirs publics et les partenaires peuvent adapter le cadre au contexte national </a:t>
            </a:r>
            <a:endParaRPr sz="1800"/>
          </a:p>
          <a:p>
            <a:pPr indent="-342900" lvl="0" marL="342900" rtl="0" algn="l">
              <a:lnSpc>
                <a:spcPct val="90000"/>
              </a:lnSpc>
              <a:spcBef>
                <a:spcPts val="1000"/>
              </a:spcBef>
              <a:spcAft>
                <a:spcPts val="0"/>
              </a:spcAft>
              <a:buClr>
                <a:schemeClr val="dk1"/>
              </a:buClr>
              <a:buSzPts val="2400"/>
              <a:buFont typeface="Arial"/>
              <a:buChar char="•"/>
            </a:pPr>
            <a:r>
              <a:rPr lang="fr"/>
              <a:t>Formation des formateurs par le Ministère de la santé</a:t>
            </a:r>
            <a:endParaRPr sz="1800"/>
          </a:p>
          <a:p>
            <a:pPr indent="-342900" lvl="0" marL="342900" rtl="0" algn="l">
              <a:lnSpc>
                <a:spcPct val="90000"/>
              </a:lnSpc>
              <a:spcBef>
                <a:spcPts val="1000"/>
              </a:spcBef>
              <a:spcAft>
                <a:spcPts val="0"/>
              </a:spcAft>
              <a:buClr>
                <a:schemeClr val="dk1"/>
              </a:buClr>
              <a:buSzPts val="2400"/>
              <a:buFont typeface="Arial"/>
              <a:buChar char="•"/>
            </a:pPr>
            <a:r>
              <a:rPr lang="fr"/>
              <a:t>Formation dispensée par les formateurs au sein de l’établissement </a:t>
            </a:r>
            <a:endParaRPr sz="1800"/>
          </a:p>
          <a:p>
            <a:pPr indent="-342900" lvl="0" marL="342900" rtl="0" algn="l">
              <a:lnSpc>
                <a:spcPct val="90000"/>
              </a:lnSpc>
              <a:spcBef>
                <a:spcPts val="1000"/>
              </a:spcBef>
              <a:spcAft>
                <a:spcPts val="0"/>
              </a:spcAft>
              <a:buClr>
                <a:schemeClr val="dk1"/>
              </a:buClr>
              <a:buSzPts val="2400"/>
              <a:buFont typeface="Arial"/>
              <a:buChar char="•"/>
            </a:pPr>
            <a:r>
              <a:rPr lang="fr"/>
              <a:t>Formation de remise à niveau dispensée régulièrement au besoin </a:t>
            </a:r>
            <a:endParaRPr sz="1800"/>
          </a:p>
        </p:txBody>
      </p:sp>
      <p:sp>
        <p:nvSpPr>
          <p:cNvPr id="1375" name="Google Shape;1375;p92"/>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None/>
            </a:pPr>
            <a:r>
              <a:rPr lang="fr" sz="4000">
                <a:solidFill>
                  <a:srgbClr val="00AFF3"/>
                </a:solidFill>
              </a:rPr>
              <a:t>Formation et renforcement des capacités </a:t>
            </a:r>
            <a:endParaRPr sz="4000"/>
          </a:p>
        </p:txBody>
      </p:sp>
      <p:sp>
        <p:nvSpPr>
          <p:cNvPr id="1376" name="Google Shape;1376;p92"/>
          <p:cNvSpPr txBox="1"/>
          <p:nvPr/>
        </p:nvSpPr>
        <p:spPr>
          <a:xfrm>
            <a:off x="353499" y="5721102"/>
            <a:ext cx="3030169" cy="9532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rgbClr val="D4B01A"/>
                </a:solidFill>
                <a:latin typeface="Arial"/>
                <a:ea typeface="Arial"/>
                <a:cs typeface="Arial"/>
                <a:sym typeface="Arial"/>
              </a:rPr>
              <a:t>Consultez le manuel de formation WASH FIT pour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rgbClr val="D4B01A"/>
                </a:solidFill>
                <a:latin typeface="Arial"/>
                <a:ea typeface="Arial"/>
                <a:cs typeface="Arial"/>
                <a:sym typeface="Arial"/>
              </a:rPr>
              <a:t>plus d’informations </a:t>
            </a:r>
            <a:endParaRPr b="0" i="0" sz="1200" u="none" cap="none" strike="noStrike">
              <a:solidFill>
                <a:srgbClr val="000000"/>
              </a:solidFill>
              <a:latin typeface="Arial"/>
              <a:ea typeface="Arial"/>
              <a:cs typeface="Arial"/>
              <a:sym typeface="Arial"/>
            </a:endParaRPr>
          </a:p>
        </p:txBody>
      </p:sp>
      <p:pic>
        <p:nvPicPr>
          <p:cNvPr descr="Ministry of Health" id="1377" name="Google Shape;1377;p92"/>
          <p:cNvPicPr preferRelativeResize="0"/>
          <p:nvPr/>
        </p:nvPicPr>
        <p:blipFill rotWithShape="1">
          <a:blip r:embed="rId3">
            <a:alphaModFix/>
          </a:blip>
          <a:srcRect b="0" l="0" r="0" t="0"/>
          <a:stretch/>
        </p:blipFill>
        <p:spPr>
          <a:xfrm>
            <a:off x="6611142" y="2972506"/>
            <a:ext cx="3363903" cy="737294"/>
          </a:xfrm>
          <a:prstGeom prst="rect">
            <a:avLst/>
          </a:prstGeom>
          <a:noFill/>
          <a:ln>
            <a:noFill/>
          </a:ln>
        </p:spPr>
      </p:pic>
      <p:sp>
        <p:nvSpPr>
          <p:cNvPr id="1378" name="Google Shape;1378;p92"/>
          <p:cNvSpPr/>
          <p:nvPr/>
        </p:nvSpPr>
        <p:spPr>
          <a:xfrm>
            <a:off x="6570932" y="3830587"/>
            <a:ext cx="5533103" cy="3016210"/>
          </a:xfrm>
          <a:custGeom>
            <a:rect b="b" l="l" r="r" t="t"/>
            <a:pathLst>
              <a:path extrusionOk="0" fill="none" h="3016210" w="5533103">
                <a:moveTo>
                  <a:pt x="0" y="0"/>
                </a:moveTo>
                <a:cubicBezTo>
                  <a:pt x="235538" y="-10408"/>
                  <a:pt x="388626" y="-9493"/>
                  <a:pt x="691638" y="0"/>
                </a:cubicBezTo>
                <a:cubicBezTo>
                  <a:pt x="994650" y="9493"/>
                  <a:pt x="1157120" y="11636"/>
                  <a:pt x="1438607" y="0"/>
                </a:cubicBezTo>
                <a:cubicBezTo>
                  <a:pt x="1720094" y="-11636"/>
                  <a:pt x="1829123" y="24747"/>
                  <a:pt x="1964252" y="0"/>
                </a:cubicBezTo>
                <a:cubicBezTo>
                  <a:pt x="2099381" y="-24747"/>
                  <a:pt x="2395949" y="-4130"/>
                  <a:pt x="2711220" y="0"/>
                </a:cubicBezTo>
                <a:cubicBezTo>
                  <a:pt x="3026491" y="4130"/>
                  <a:pt x="3016862" y="-6195"/>
                  <a:pt x="3292196" y="0"/>
                </a:cubicBezTo>
                <a:cubicBezTo>
                  <a:pt x="3567530" y="6195"/>
                  <a:pt x="3689028" y="-15470"/>
                  <a:pt x="3817841" y="0"/>
                </a:cubicBezTo>
                <a:cubicBezTo>
                  <a:pt x="3946655" y="15470"/>
                  <a:pt x="4168717" y="12021"/>
                  <a:pt x="4343486" y="0"/>
                </a:cubicBezTo>
                <a:cubicBezTo>
                  <a:pt x="4518255" y="-12021"/>
                  <a:pt x="5222070" y="12957"/>
                  <a:pt x="5533103" y="0"/>
                </a:cubicBezTo>
                <a:cubicBezTo>
                  <a:pt x="5557217" y="207093"/>
                  <a:pt x="5511427" y="261358"/>
                  <a:pt x="5533103" y="512756"/>
                </a:cubicBezTo>
                <a:cubicBezTo>
                  <a:pt x="5554779" y="764154"/>
                  <a:pt x="5553327" y="848594"/>
                  <a:pt x="5533103" y="1025511"/>
                </a:cubicBezTo>
                <a:cubicBezTo>
                  <a:pt x="5512879" y="1202429"/>
                  <a:pt x="5508118" y="1417330"/>
                  <a:pt x="5533103" y="1598591"/>
                </a:cubicBezTo>
                <a:cubicBezTo>
                  <a:pt x="5558088" y="1779852"/>
                  <a:pt x="5525586" y="1893974"/>
                  <a:pt x="5533103" y="2171671"/>
                </a:cubicBezTo>
                <a:cubicBezTo>
                  <a:pt x="5540620" y="2449368"/>
                  <a:pt x="5560115" y="2785369"/>
                  <a:pt x="5533103" y="3016210"/>
                </a:cubicBezTo>
                <a:cubicBezTo>
                  <a:pt x="5311536" y="3036632"/>
                  <a:pt x="5207696" y="3004324"/>
                  <a:pt x="5007458" y="3016210"/>
                </a:cubicBezTo>
                <a:cubicBezTo>
                  <a:pt x="4807220" y="3028096"/>
                  <a:pt x="4588369" y="3039310"/>
                  <a:pt x="4481813" y="3016210"/>
                </a:cubicBezTo>
                <a:cubicBezTo>
                  <a:pt x="4375258" y="2993110"/>
                  <a:pt x="3977618" y="3000177"/>
                  <a:pt x="3790176" y="3016210"/>
                </a:cubicBezTo>
                <a:cubicBezTo>
                  <a:pt x="3602734" y="3032243"/>
                  <a:pt x="3363016" y="2995950"/>
                  <a:pt x="3043207" y="3016210"/>
                </a:cubicBezTo>
                <a:cubicBezTo>
                  <a:pt x="2723398" y="3036470"/>
                  <a:pt x="2664582" y="3031081"/>
                  <a:pt x="2406900" y="3016210"/>
                </a:cubicBezTo>
                <a:cubicBezTo>
                  <a:pt x="2149218" y="3001339"/>
                  <a:pt x="2035403" y="3024895"/>
                  <a:pt x="1881255" y="3016210"/>
                </a:cubicBezTo>
                <a:cubicBezTo>
                  <a:pt x="1727107" y="3007525"/>
                  <a:pt x="1471229" y="3039107"/>
                  <a:pt x="1355610" y="3016210"/>
                </a:cubicBezTo>
                <a:cubicBezTo>
                  <a:pt x="1239991" y="2993313"/>
                  <a:pt x="1027838" y="3041275"/>
                  <a:pt x="829965" y="3016210"/>
                </a:cubicBezTo>
                <a:cubicBezTo>
                  <a:pt x="632093" y="2991145"/>
                  <a:pt x="298186" y="2977509"/>
                  <a:pt x="0" y="3016210"/>
                </a:cubicBezTo>
                <a:cubicBezTo>
                  <a:pt x="-6399" y="2782937"/>
                  <a:pt x="7383" y="2622563"/>
                  <a:pt x="0" y="2473292"/>
                </a:cubicBezTo>
                <a:cubicBezTo>
                  <a:pt x="-7383" y="2324021"/>
                  <a:pt x="29028" y="2101522"/>
                  <a:pt x="0" y="1870050"/>
                </a:cubicBezTo>
                <a:cubicBezTo>
                  <a:pt x="-29028" y="1638578"/>
                  <a:pt x="-28782" y="1501664"/>
                  <a:pt x="0" y="1236646"/>
                </a:cubicBezTo>
                <a:cubicBezTo>
                  <a:pt x="28782" y="971628"/>
                  <a:pt x="15252" y="837959"/>
                  <a:pt x="0" y="573080"/>
                </a:cubicBezTo>
                <a:cubicBezTo>
                  <a:pt x="-15252" y="308201"/>
                  <a:pt x="15317" y="136952"/>
                  <a:pt x="0" y="0"/>
                </a:cubicBezTo>
                <a:close/>
              </a:path>
              <a:path extrusionOk="0" h="3016210" w="5533103">
                <a:moveTo>
                  <a:pt x="0" y="0"/>
                </a:moveTo>
                <a:cubicBezTo>
                  <a:pt x="234134" y="-19148"/>
                  <a:pt x="381943" y="25473"/>
                  <a:pt x="525645" y="0"/>
                </a:cubicBezTo>
                <a:cubicBezTo>
                  <a:pt x="669348" y="-25473"/>
                  <a:pt x="1052167" y="-7849"/>
                  <a:pt x="1217283" y="0"/>
                </a:cubicBezTo>
                <a:cubicBezTo>
                  <a:pt x="1382399" y="7849"/>
                  <a:pt x="1522915" y="23942"/>
                  <a:pt x="1742927" y="0"/>
                </a:cubicBezTo>
                <a:cubicBezTo>
                  <a:pt x="1962939" y="-23942"/>
                  <a:pt x="2095193" y="11193"/>
                  <a:pt x="2268572" y="0"/>
                </a:cubicBezTo>
                <a:cubicBezTo>
                  <a:pt x="2441952" y="-11193"/>
                  <a:pt x="2657319" y="7087"/>
                  <a:pt x="2794217" y="0"/>
                </a:cubicBezTo>
                <a:cubicBezTo>
                  <a:pt x="2931115" y="-7087"/>
                  <a:pt x="3246866" y="16795"/>
                  <a:pt x="3596517" y="0"/>
                </a:cubicBezTo>
                <a:cubicBezTo>
                  <a:pt x="3946168" y="-16795"/>
                  <a:pt x="3953579" y="-26350"/>
                  <a:pt x="4232824" y="0"/>
                </a:cubicBezTo>
                <a:cubicBezTo>
                  <a:pt x="4512069" y="26350"/>
                  <a:pt x="4913655" y="-39095"/>
                  <a:pt x="5533103" y="0"/>
                </a:cubicBezTo>
                <a:cubicBezTo>
                  <a:pt x="5519541" y="200265"/>
                  <a:pt x="5547939" y="380685"/>
                  <a:pt x="5533103" y="573080"/>
                </a:cubicBezTo>
                <a:cubicBezTo>
                  <a:pt x="5518267" y="765475"/>
                  <a:pt x="5528410" y="914986"/>
                  <a:pt x="5533103" y="1176322"/>
                </a:cubicBezTo>
                <a:cubicBezTo>
                  <a:pt x="5537796" y="1437658"/>
                  <a:pt x="5521620" y="1504028"/>
                  <a:pt x="5533103" y="1779564"/>
                </a:cubicBezTo>
                <a:cubicBezTo>
                  <a:pt x="5544586" y="2055100"/>
                  <a:pt x="5552011" y="2236808"/>
                  <a:pt x="5533103" y="2352644"/>
                </a:cubicBezTo>
                <a:cubicBezTo>
                  <a:pt x="5514195" y="2468480"/>
                  <a:pt x="5542246" y="2722786"/>
                  <a:pt x="5533103" y="3016210"/>
                </a:cubicBezTo>
                <a:cubicBezTo>
                  <a:pt x="5399220" y="3024489"/>
                  <a:pt x="5179141" y="3007448"/>
                  <a:pt x="4896796" y="3016210"/>
                </a:cubicBezTo>
                <a:cubicBezTo>
                  <a:pt x="4614451" y="3024972"/>
                  <a:pt x="4484866" y="3029517"/>
                  <a:pt x="4260489" y="3016210"/>
                </a:cubicBezTo>
                <a:cubicBezTo>
                  <a:pt x="4036112" y="3002903"/>
                  <a:pt x="3767804" y="3038880"/>
                  <a:pt x="3513520" y="3016210"/>
                </a:cubicBezTo>
                <a:cubicBezTo>
                  <a:pt x="3259236" y="2993540"/>
                  <a:pt x="3087880" y="3045551"/>
                  <a:pt x="2711220" y="3016210"/>
                </a:cubicBezTo>
                <a:cubicBezTo>
                  <a:pt x="2334560" y="2986869"/>
                  <a:pt x="2260020" y="2978859"/>
                  <a:pt x="1908921" y="3016210"/>
                </a:cubicBezTo>
                <a:cubicBezTo>
                  <a:pt x="1557822" y="3053561"/>
                  <a:pt x="1479522" y="3045712"/>
                  <a:pt x="1106621" y="3016210"/>
                </a:cubicBezTo>
                <a:cubicBezTo>
                  <a:pt x="733720" y="2986708"/>
                  <a:pt x="235410" y="2968157"/>
                  <a:pt x="0" y="3016210"/>
                </a:cubicBezTo>
                <a:cubicBezTo>
                  <a:pt x="4496" y="2730894"/>
                  <a:pt x="801" y="2574340"/>
                  <a:pt x="0" y="2382806"/>
                </a:cubicBezTo>
                <a:cubicBezTo>
                  <a:pt x="-801" y="2191272"/>
                  <a:pt x="19240" y="1932086"/>
                  <a:pt x="0" y="1779564"/>
                </a:cubicBezTo>
                <a:cubicBezTo>
                  <a:pt x="-19240" y="1627042"/>
                  <a:pt x="23222" y="1390537"/>
                  <a:pt x="0" y="1266808"/>
                </a:cubicBezTo>
                <a:cubicBezTo>
                  <a:pt x="-23222" y="1143079"/>
                  <a:pt x="-20412" y="935652"/>
                  <a:pt x="0" y="663566"/>
                </a:cubicBezTo>
                <a:cubicBezTo>
                  <a:pt x="20412" y="391480"/>
                  <a:pt x="31818" y="312371"/>
                  <a:pt x="0" y="0"/>
                </a:cubicBezTo>
                <a:close/>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À la suite de consultations multipartites, le Ministère de la santé du Libéria a mis au point un kit consacré aux services WASH et à la santé environnementale, détaillant comment bien utiliser le processus WASH FIT. Un kit de formation a été élaboré, puis distribué dans chaque district. Les équipes de santé des districts étaient encouragées à suivre les processus WASH FIT et à partager les progrès accomplis pour les principaux indicateurs WASH, ensuite analysés au niveau national.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79" name="Google Shape;1379;p92"/>
          <p:cNvPicPr preferRelativeResize="0"/>
          <p:nvPr/>
        </p:nvPicPr>
        <p:blipFill rotWithShape="1">
          <a:blip r:embed="rId4">
            <a:alphaModFix/>
          </a:blip>
          <a:srcRect b="0" l="0" r="0" t="0"/>
          <a:stretch/>
        </p:blipFill>
        <p:spPr>
          <a:xfrm>
            <a:off x="2990712" y="5563272"/>
            <a:ext cx="1220826" cy="1171184"/>
          </a:xfrm>
          <a:prstGeom prst="rect">
            <a:avLst/>
          </a:prstGeom>
          <a:noFill/>
          <a:ln>
            <a:noFill/>
          </a:ln>
        </p:spPr>
      </p:pic>
      <p:grpSp>
        <p:nvGrpSpPr>
          <p:cNvPr id="1380" name="Google Shape;1380;p92"/>
          <p:cNvGrpSpPr/>
          <p:nvPr/>
        </p:nvGrpSpPr>
        <p:grpSpPr>
          <a:xfrm>
            <a:off x="10945598" y="2513664"/>
            <a:ext cx="1246402" cy="1171184"/>
            <a:chOff x="6769457" y="5116370"/>
            <a:chExt cx="1106024" cy="1171184"/>
          </a:xfrm>
        </p:grpSpPr>
        <p:pic>
          <p:nvPicPr>
            <p:cNvPr descr="Shape&#10;&#10;Description automatically generated with low confidence" id="1381" name="Google Shape;1381;p92"/>
            <p:cNvPicPr preferRelativeResize="0"/>
            <p:nvPr/>
          </p:nvPicPr>
          <p:blipFill rotWithShape="1">
            <a:blip r:embed="rId5">
              <a:alphaModFix/>
            </a:blip>
            <a:srcRect b="0" l="0" r="0" t="0"/>
            <a:stretch/>
          </p:blipFill>
          <p:spPr>
            <a:xfrm>
              <a:off x="6847514" y="5258958"/>
              <a:ext cx="1027967" cy="935628"/>
            </a:xfrm>
            <a:prstGeom prst="rect">
              <a:avLst/>
            </a:prstGeom>
            <a:noFill/>
            <a:ln>
              <a:noFill/>
            </a:ln>
          </p:spPr>
        </p:pic>
        <p:sp>
          <p:nvSpPr>
            <p:cNvPr id="1382" name="Google Shape;1382;p92"/>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sp>
        <p:nvSpPr>
          <p:cNvPr id="1383" name="Google Shape;1383;p9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pic>
        <p:nvPicPr>
          <p:cNvPr id="1384" name="Google Shape;1384;p92"/>
          <p:cNvPicPr preferRelativeResize="0"/>
          <p:nvPr/>
        </p:nvPicPr>
        <p:blipFill rotWithShape="1">
          <a:blip r:embed="rId6">
            <a:alphaModFix/>
          </a:blip>
          <a:srcRect b="21042" l="25564" r="45399" t="15741"/>
          <a:stretch/>
        </p:blipFill>
        <p:spPr>
          <a:xfrm>
            <a:off x="4327541" y="4966152"/>
            <a:ext cx="1299519" cy="176830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93"/>
          <p:cNvSpPr txBox="1"/>
          <p:nvPr>
            <p:ph idx="1" type="body"/>
          </p:nvPr>
        </p:nvSpPr>
        <p:spPr>
          <a:xfrm>
            <a:off x="559089" y="1377197"/>
            <a:ext cx="5076825" cy="256379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fr" sz="2400"/>
              <a:t>Nécessaires pour former le personnel (notamment en matière d’hygiène des mains), rénover les infrastructures, assurer l’exploitation et l’entretien de l’établissement, offrir une supervision constructive </a:t>
            </a:r>
            <a:endParaRPr sz="1800"/>
          </a:p>
        </p:txBody>
      </p:sp>
      <p:sp>
        <p:nvSpPr>
          <p:cNvPr id="1391" name="Google Shape;1391;p9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
        <p:nvSpPr>
          <p:cNvPr id="1392" name="Google Shape;1392;p93"/>
          <p:cNvSpPr txBox="1"/>
          <p:nvPr>
            <p:ph type="title"/>
          </p:nvPr>
        </p:nvSpPr>
        <p:spPr>
          <a:xfrm>
            <a:off x="0" y="263495"/>
            <a:ext cx="11951999" cy="470749"/>
          </a:xfrm>
          <a:prstGeom prst="rect">
            <a:avLst/>
          </a:prstGeom>
          <a:solidFill>
            <a:schemeClr val="dk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Arial"/>
              <a:buNone/>
            </a:pPr>
            <a:r>
              <a:rPr lang="fr" sz="2000"/>
              <a:t>Financements et investissements durables </a:t>
            </a:r>
            <a:endParaRPr sz="1200"/>
          </a:p>
        </p:txBody>
      </p:sp>
      <p:sp>
        <p:nvSpPr>
          <p:cNvPr id="1393" name="Google Shape;1393;p93"/>
          <p:cNvSpPr txBox="1"/>
          <p:nvPr>
            <p:ph idx="3" type="body"/>
          </p:nvPr>
        </p:nvSpPr>
        <p:spPr>
          <a:xfrm>
            <a:off x="6556088" y="973045"/>
            <a:ext cx="5106987" cy="2517966"/>
          </a:xfrm>
          <a:prstGeom prst="rect">
            <a:avLst/>
          </a:prstGeom>
          <a:solidFill>
            <a:srgbClr val="F2E196"/>
          </a:solidFill>
          <a:ln>
            <a:noFill/>
          </a:ln>
        </p:spPr>
        <p:txBody>
          <a:bodyPr anchorCtr="0" anchor="t" bIns="45700" lIns="91425" spcFirstLastPara="1" rIns="91425" wrap="square" tIns="45700">
            <a:noAutofit/>
          </a:bodyPr>
          <a:lstStyle/>
          <a:p>
            <a:pPr indent="0" lvl="1" marL="114300" rtl="0" algn="l">
              <a:lnSpc>
                <a:spcPct val="90000"/>
              </a:lnSpc>
              <a:spcBef>
                <a:spcPts val="0"/>
              </a:spcBef>
              <a:spcAft>
                <a:spcPts val="0"/>
              </a:spcAft>
              <a:buClr>
                <a:schemeClr val="dk1"/>
              </a:buClr>
              <a:buSzPts val="2000"/>
              <a:buNone/>
            </a:pPr>
            <a:r>
              <a:rPr b="1" lang="fr" sz="1800">
                <a:latin typeface="Arial"/>
                <a:ea typeface="Arial"/>
                <a:cs typeface="Arial"/>
                <a:sym typeface="Arial"/>
              </a:rPr>
              <a:t>Origines des financements </a:t>
            </a:r>
            <a:endParaRPr b="1" sz="1800">
              <a:latin typeface="Arial"/>
              <a:ea typeface="Arial"/>
              <a:cs typeface="Arial"/>
              <a:sym typeface="Arial"/>
            </a:endParaRPr>
          </a:p>
          <a:p>
            <a:pPr indent="0" lvl="1" marL="114300" rtl="0" algn="l">
              <a:lnSpc>
                <a:spcPct val="90000"/>
              </a:lnSpc>
              <a:spcBef>
                <a:spcPts val="0"/>
              </a:spcBef>
              <a:spcAft>
                <a:spcPts val="0"/>
              </a:spcAft>
              <a:buClr>
                <a:schemeClr val="dk1"/>
              </a:buClr>
              <a:buSzPts val="2000"/>
              <a:buNone/>
            </a:pPr>
            <a:r>
              <a:t/>
            </a:r>
            <a:endParaRPr b="1" sz="1800">
              <a:latin typeface="Arial"/>
              <a:ea typeface="Arial"/>
              <a:cs typeface="Arial"/>
              <a:sym typeface="Arial"/>
            </a:endParaRPr>
          </a:p>
          <a:p>
            <a:pPr indent="0" lvl="1" marL="114300" rtl="0" algn="l">
              <a:lnSpc>
                <a:spcPct val="90000"/>
              </a:lnSpc>
              <a:spcBef>
                <a:spcPts val="0"/>
              </a:spcBef>
              <a:spcAft>
                <a:spcPts val="0"/>
              </a:spcAft>
              <a:buClr>
                <a:schemeClr val="dk1"/>
              </a:buClr>
              <a:buSzPts val="2000"/>
              <a:buNone/>
            </a:pPr>
            <a:r>
              <a:rPr b="1" lang="fr" sz="1800">
                <a:latin typeface="Arial"/>
                <a:ea typeface="Arial"/>
                <a:cs typeface="Arial"/>
                <a:sym typeface="Arial"/>
              </a:rPr>
              <a:t>Financements récurrents :</a:t>
            </a:r>
            <a:r>
              <a:rPr lang="fr" sz="1800">
                <a:latin typeface="Arial"/>
                <a:ea typeface="Arial"/>
                <a:cs typeface="Arial"/>
                <a:sym typeface="Arial"/>
              </a:rPr>
              <a:t> Budget discrétionnaire de l’établissement, de la municipalité, du bureau de santé du district ou de l’État</a:t>
            </a:r>
            <a:endParaRPr sz="1800"/>
          </a:p>
          <a:p>
            <a:pPr indent="0" lvl="1" marL="114300" rtl="0" algn="l">
              <a:lnSpc>
                <a:spcPct val="90000"/>
              </a:lnSpc>
              <a:spcBef>
                <a:spcPts val="0"/>
              </a:spcBef>
              <a:spcAft>
                <a:spcPts val="0"/>
              </a:spcAft>
              <a:buClr>
                <a:schemeClr val="dk1"/>
              </a:buClr>
              <a:buSzPts val="2000"/>
              <a:buNone/>
            </a:pPr>
            <a:r>
              <a:t/>
            </a:r>
            <a:endParaRPr b="1" sz="1800">
              <a:latin typeface="Arial"/>
              <a:ea typeface="Arial"/>
              <a:cs typeface="Arial"/>
              <a:sym typeface="Arial"/>
            </a:endParaRPr>
          </a:p>
          <a:p>
            <a:pPr indent="0" lvl="1" marL="114300" rtl="0" algn="l">
              <a:lnSpc>
                <a:spcPct val="90000"/>
              </a:lnSpc>
              <a:spcBef>
                <a:spcPts val="0"/>
              </a:spcBef>
              <a:spcAft>
                <a:spcPts val="0"/>
              </a:spcAft>
              <a:buClr>
                <a:schemeClr val="dk1"/>
              </a:buClr>
              <a:buSzPts val="2000"/>
              <a:buNone/>
            </a:pPr>
            <a:r>
              <a:rPr b="1" lang="fr" sz="1800">
                <a:latin typeface="Arial"/>
                <a:ea typeface="Arial"/>
                <a:cs typeface="Arial"/>
                <a:sym typeface="Arial"/>
              </a:rPr>
              <a:t>Capital :</a:t>
            </a:r>
            <a:r>
              <a:rPr lang="fr" sz="1800">
                <a:latin typeface="Arial"/>
                <a:ea typeface="Arial"/>
                <a:cs typeface="Arial"/>
                <a:sym typeface="Arial"/>
              </a:rPr>
              <a:t> Coûts plus importants, nécessitant l’intervention de multiples donateurs et ministères </a:t>
            </a:r>
            <a:endParaRPr sz="1800"/>
          </a:p>
          <a:p>
            <a:pPr indent="0" lvl="0" marL="0" rtl="0" algn="l">
              <a:lnSpc>
                <a:spcPct val="90000"/>
              </a:lnSpc>
              <a:spcBef>
                <a:spcPts val="1000"/>
              </a:spcBef>
              <a:spcAft>
                <a:spcPts val="0"/>
              </a:spcAft>
              <a:buClr>
                <a:schemeClr val="dk1"/>
              </a:buClr>
              <a:buSzPts val="2000"/>
              <a:buNone/>
            </a:pPr>
            <a:r>
              <a:t/>
            </a:r>
            <a:endParaRPr sz="1800"/>
          </a:p>
        </p:txBody>
      </p:sp>
      <p:sp>
        <p:nvSpPr>
          <p:cNvPr id="1394" name="Google Shape;1394;p93"/>
          <p:cNvSpPr txBox="1"/>
          <p:nvPr/>
        </p:nvSpPr>
        <p:spPr>
          <a:xfrm>
            <a:off x="240000" y="3838395"/>
            <a:ext cx="11712001" cy="2563793"/>
          </a:xfrm>
          <a:prstGeom prst="rect">
            <a:avLst/>
          </a:prstGeom>
          <a:noFill/>
          <a:ln>
            <a:noFill/>
          </a:ln>
        </p:spPr>
        <p:txBody>
          <a:bodyPr anchorCtr="0" anchor="t" bIns="0" lIns="18500" spcFirstLastPara="1" rIns="18500" wrap="square" tIns="0">
            <a:noAutofit/>
          </a:bodyPr>
          <a:lstStyle/>
          <a:p>
            <a:pPr indent="0" lvl="0" marL="0" marR="0" rtl="0" algn="l">
              <a:lnSpc>
                <a:spcPct val="110000"/>
              </a:lnSpc>
              <a:spcBef>
                <a:spcPts val="0"/>
              </a:spcBef>
              <a:spcAft>
                <a:spcPts val="0"/>
              </a:spcAft>
              <a:buClr>
                <a:schemeClr val="dk1"/>
              </a:buClr>
              <a:buSzPts val="2104"/>
              <a:buFont typeface="Calibri"/>
              <a:buNone/>
            </a:pPr>
            <a:r>
              <a:t/>
            </a:r>
            <a:endParaRPr b="0" i="0" sz="2400" u="none" cap="none" strike="noStrike">
              <a:solidFill>
                <a:srgbClr val="09164D"/>
              </a:solidFill>
              <a:latin typeface="Arial"/>
              <a:ea typeface="Arial"/>
              <a:cs typeface="Arial"/>
              <a:sym typeface="Arial"/>
            </a:endParaRPr>
          </a:p>
        </p:txBody>
      </p:sp>
      <p:sp>
        <p:nvSpPr>
          <p:cNvPr id="1395" name="Google Shape;1395;p93"/>
          <p:cNvSpPr txBox="1"/>
          <p:nvPr/>
        </p:nvSpPr>
        <p:spPr>
          <a:xfrm>
            <a:off x="453156" y="4112300"/>
            <a:ext cx="5343549" cy="1892839"/>
          </a:xfrm>
          <a:prstGeom prst="rect">
            <a:avLst/>
          </a:prstGeom>
          <a:noFill/>
          <a:ln>
            <a:noFill/>
          </a:ln>
        </p:spPr>
        <p:txBody>
          <a:bodyPr anchorCtr="0" anchor="t" bIns="0" lIns="18500" spcFirstLastPara="1" rIns="18500" wrap="square" tIns="0">
            <a:noAutofit/>
          </a:bodyPr>
          <a:lstStyle/>
          <a:p>
            <a:pPr indent="0" lvl="0" marL="0" marR="0" rtl="0" algn="l">
              <a:lnSpc>
                <a:spcPct val="110000"/>
              </a:lnSpc>
              <a:spcBef>
                <a:spcPts val="0"/>
              </a:spcBef>
              <a:spcAft>
                <a:spcPts val="0"/>
              </a:spcAft>
              <a:buClr>
                <a:schemeClr val="dk1"/>
              </a:buClr>
              <a:buSzPts val="2104"/>
              <a:buFont typeface="Arial"/>
              <a:buNone/>
            </a:pPr>
            <a:r>
              <a:rPr b="0" i="0" lang="fr" sz="2400" u="none" cap="none" strike="noStrike">
                <a:solidFill>
                  <a:schemeClr val="lt1"/>
                </a:solidFill>
                <a:latin typeface="Arial"/>
                <a:ea typeface="Arial"/>
                <a:cs typeface="Arial"/>
                <a:sym typeface="Arial"/>
              </a:rPr>
              <a:t>Dépenses initiales : </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Formation WASH FIT initiale</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Atelier ou événement de lancement consacré au WASH FIT</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Impression et distribution des supports</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Rénovation des infrastructures </a:t>
            </a:r>
            <a:endParaRPr b="0" i="0" sz="12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104"/>
              <a:buFont typeface="Calibri"/>
              <a:buNone/>
            </a:pPr>
            <a:r>
              <a:t/>
            </a:r>
            <a:endParaRPr b="0" i="0" sz="2400" u="none" cap="none" strike="noStrike">
              <a:solidFill>
                <a:schemeClr val="lt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104"/>
              <a:buFont typeface="Calibri"/>
              <a:buNone/>
            </a:pPr>
            <a:r>
              <a:t/>
            </a:r>
            <a:endParaRPr b="0" i="0" sz="2400" u="none" cap="none" strike="noStrike">
              <a:solidFill>
                <a:schemeClr val="lt1"/>
              </a:solidFill>
              <a:latin typeface="Arial"/>
              <a:ea typeface="Arial"/>
              <a:cs typeface="Arial"/>
              <a:sym typeface="Arial"/>
            </a:endParaRPr>
          </a:p>
        </p:txBody>
      </p:sp>
      <p:sp>
        <p:nvSpPr>
          <p:cNvPr id="1396" name="Google Shape;1396;p93"/>
          <p:cNvSpPr txBox="1"/>
          <p:nvPr/>
        </p:nvSpPr>
        <p:spPr>
          <a:xfrm>
            <a:off x="6249860" y="4112300"/>
            <a:ext cx="6098215" cy="4611593"/>
          </a:xfrm>
          <a:prstGeom prst="rect">
            <a:avLst/>
          </a:prstGeom>
          <a:noFill/>
          <a:ln>
            <a:noFill/>
          </a:ln>
        </p:spPr>
        <p:txBody>
          <a:bodyPr anchorCtr="0" anchor="t" bIns="0" lIns="18500" spcFirstLastPara="1" rIns="18500" wrap="square" tIns="0">
            <a:noAutofit/>
          </a:bodyPr>
          <a:lstStyle/>
          <a:p>
            <a:pPr indent="0" lvl="0" marL="0" marR="0" rtl="0" algn="l">
              <a:lnSpc>
                <a:spcPct val="110000"/>
              </a:lnSpc>
              <a:spcBef>
                <a:spcPts val="0"/>
              </a:spcBef>
              <a:spcAft>
                <a:spcPts val="0"/>
              </a:spcAft>
              <a:buClr>
                <a:schemeClr val="dk1"/>
              </a:buClr>
              <a:buSzPts val="2104"/>
              <a:buFont typeface="Arial"/>
              <a:buNone/>
            </a:pPr>
            <a:r>
              <a:rPr b="0" i="0" lang="fr" sz="2400" u="none" cap="none" strike="noStrike">
                <a:solidFill>
                  <a:schemeClr val="lt1"/>
                </a:solidFill>
                <a:latin typeface="Arial"/>
                <a:ea typeface="Arial"/>
                <a:cs typeface="Arial"/>
                <a:sym typeface="Arial"/>
              </a:rPr>
              <a:t>Dépenses récurrentes :</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Exploitation et entretien des infrastructures </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Formation sur l’hygiène ou autre</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Consommables (p. ex., pièces détachées, savon/solution hydroalcoolique, chlore pour le traitement de l’eau)</a:t>
            </a:r>
            <a:endParaRPr b="0" i="0" sz="1200" u="none" cap="none" strike="noStrike">
              <a:solidFill>
                <a:srgbClr val="000000"/>
              </a:solidFill>
              <a:latin typeface="Arial"/>
              <a:ea typeface="Arial"/>
              <a:cs typeface="Arial"/>
              <a:sym typeface="Arial"/>
            </a:endParaRPr>
          </a:p>
          <a:p>
            <a:pPr indent="-203367" lvl="1" marL="408515" marR="0" rtl="0" algn="l">
              <a:lnSpc>
                <a:spcPct val="110000"/>
              </a:lnSpc>
              <a:spcBef>
                <a:spcPts val="0"/>
              </a:spcBef>
              <a:spcAft>
                <a:spcPts val="0"/>
              </a:spcAft>
              <a:buClr>
                <a:schemeClr val="dk1"/>
              </a:buClr>
              <a:buSzPts val="2177"/>
              <a:buFont typeface="Arial"/>
              <a:buChar char="•"/>
            </a:pPr>
            <a:r>
              <a:rPr b="0" i="0" lang="fr" sz="2000" u="none" cap="none" strike="noStrike">
                <a:solidFill>
                  <a:schemeClr val="lt1"/>
                </a:solidFill>
                <a:latin typeface="Arial"/>
                <a:ea typeface="Arial"/>
                <a:cs typeface="Arial"/>
                <a:sym typeface="Arial"/>
              </a:rPr>
              <a:t>Supervision constructive pour les établissements </a:t>
            </a:r>
            <a:endParaRPr b="0" i="0" sz="12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104"/>
              <a:buFont typeface="Calibri"/>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94"/>
          <p:cNvSpPr txBox="1"/>
          <p:nvPr>
            <p:ph idx="1" type="body"/>
          </p:nvPr>
        </p:nvSpPr>
        <p:spPr>
          <a:xfrm>
            <a:off x="364713" y="3811863"/>
            <a:ext cx="5909087" cy="2923729"/>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fr"/>
              <a:t>Les autorités de santé régionales organisent des réunions périodiques avec l’ensemble des comités de direction et des maires de la région. </a:t>
            </a:r>
            <a:endParaRPr/>
          </a:p>
          <a:p>
            <a:pPr indent="-342900" lvl="0" marL="342900" rtl="0" algn="l">
              <a:lnSpc>
                <a:spcPct val="90000"/>
              </a:lnSpc>
              <a:spcBef>
                <a:spcPts val="1000"/>
              </a:spcBef>
              <a:spcAft>
                <a:spcPts val="0"/>
              </a:spcAft>
              <a:buClr>
                <a:schemeClr val="dk1"/>
              </a:buClr>
              <a:buSzPts val="2000"/>
              <a:buFont typeface="Arial"/>
              <a:buChar char="•"/>
            </a:pPr>
            <a:r>
              <a:rPr lang="fr"/>
              <a:t>À cette occasion, les plans d’évaluation et d’amélioration sont examinés avec l’aide d’un partenaire d’exécution local. </a:t>
            </a:r>
            <a:endParaRPr/>
          </a:p>
          <a:p>
            <a:pPr indent="-342900" lvl="0" marL="342900" rtl="0" algn="l">
              <a:lnSpc>
                <a:spcPct val="90000"/>
              </a:lnSpc>
              <a:spcBef>
                <a:spcPts val="1000"/>
              </a:spcBef>
              <a:spcAft>
                <a:spcPts val="0"/>
              </a:spcAft>
              <a:buClr>
                <a:schemeClr val="dk1"/>
              </a:buClr>
              <a:buSzPts val="2000"/>
              <a:buFont typeface="Arial"/>
              <a:buChar char="•"/>
            </a:pPr>
            <a:r>
              <a:rPr lang="fr"/>
              <a:t>Partager des exemples de réussite permet de susciter un plus fort intérêt pour le WASH FIT dans d’autres districts sanitaires.</a:t>
            </a:r>
            <a:endParaRPr sz="2800"/>
          </a:p>
        </p:txBody>
      </p:sp>
      <p:sp>
        <p:nvSpPr>
          <p:cNvPr id="1403" name="Google Shape;1403;p9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1404" name="Google Shape;1404;p94"/>
          <p:cNvSpPr txBox="1"/>
          <p:nvPr>
            <p:ph idx="3" type="body"/>
          </p:nvPr>
        </p:nvSpPr>
        <p:spPr>
          <a:xfrm>
            <a:off x="6648863" y="6104875"/>
            <a:ext cx="5543136" cy="72250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lt1"/>
              </a:buClr>
              <a:buSzPts val="1814"/>
              <a:buNone/>
            </a:pPr>
            <a:r>
              <a:rPr lang="fr" sz="1814">
                <a:solidFill>
                  <a:schemeClr val="lt1"/>
                </a:solidFill>
                <a:latin typeface="Arial"/>
                <a:ea typeface="Arial"/>
                <a:cs typeface="Arial"/>
                <a:sym typeface="Arial"/>
              </a:rPr>
              <a:t>Visiter régulièrement les établissements s’est avéré essentiel pour maintenir les progrès réalisés. </a:t>
            </a:r>
            <a:endParaRPr/>
          </a:p>
        </p:txBody>
      </p:sp>
      <p:sp>
        <p:nvSpPr>
          <p:cNvPr id="1405" name="Google Shape;1405;p94"/>
          <p:cNvSpPr txBox="1"/>
          <p:nvPr>
            <p:ph type="title"/>
          </p:nvPr>
        </p:nvSpPr>
        <p:spPr>
          <a:xfrm>
            <a:off x="407758" y="165475"/>
            <a:ext cx="1051560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AFF3"/>
              </a:buClr>
              <a:buSzPts val="4400"/>
              <a:buFont typeface="Arial Narrow"/>
              <a:buNone/>
            </a:pPr>
            <a:r>
              <a:rPr b="1" i="0" lang="fr" sz="4400" u="none" cap="none" strike="noStrike">
                <a:solidFill>
                  <a:srgbClr val="00AFF3"/>
                </a:solidFill>
                <a:latin typeface="Arial Narrow"/>
                <a:ea typeface="Arial Narrow"/>
                <a:cs typeface="Arial Narrow"/>
                <a:sym typeface="Arial Narrow"/>
              </a:rPr>
              <a:t>Exemples de supervision constructive</a:t>
            </a:r>
            <a:endParaRPr b="0" i="0" sz="1400" u="none" cap="none" strike="noStrike">
              <a:solidFill>
                <a:srgbClr val="000000"/>
              </a:solidFill>
              <a:latin typeface="Arial"/>
              <a:ea typeface="Arial"/>
              <a:cs typeface="Arial"/>
              <a:sym typeface="Arial"/>
            </a:endParaRPr>
          </a:p>
        </p:txBody>
      </p:sp>
      <p:pic>
        <p:nvPicPr>
          <p:cNvPr descr="A group of people in a room&#10;&#10;Description automatically generated with medium confidence" id="1406" name="Google Shape;1406;p94"/>
          <p:cNvPicPr preferRelativeResize="0"/>
          <p:nvPr/>
        </p:nvPicPr>
        <p:blipFill rotWithShape="1">
          <a:blip r:embed="rId3">
            <a:alphaModFix/>
          </a:blip>
          <a:srcRect b="0" l="0" r="0" t="0"/>
          <a:stretch/>
        </p:blipFill>
        <p:spPr>
          <a:xfrm>
            <a:off x="7680740" y="1904495"/>
            <a:ext cx="2978810" cy="4092018"/>
          </a:xfrm>
          <a:prstGeom prst="rect">
            <a:avLst/>
          </a:prstGeom>
          <a:noFill/>
          <a:ln>
            <a:noFill/>
          </a:ln>
        </p:spPr>
      </p:pic>
      <p:pic>
        <p:nvPicPr>
          <p:cNvPr descr="A group of people sitting in chairs&#10;&#10;Description automatically generated" id="1407" name="Google Shape;1407;p94"/>
          <p:cNvPicPr preferRelativeResize="0"/>
          <p:nvPr/>
        </p:nvPicPr>
        <p:blipFill rotWithShape="1">
          <a:blip r:embed="rId4">
            <a:alphaModFix/>
          </a:blip>
          <a:srcRect b="0" l="0" r="0" t="0"/>
          <a:stretch/>
        </p:blipFill>
        <p:spPr>
          <a:xfrm>
            <a:off x="1141220" y="992592"/>
            <a:ext cx="3770582" cy="2827936"/>
          </a:xfrm>
          <a:prstGeom prst="rect">
            <a:avLst/>
          </a:prstGeom>
          <a:noFill/>
          <a:ln>
            <a:noFill/>
          </a:ln>
        </p:spPr>
      </p:pic>
      <p:grpSp>
        <p:nvGrpSpPr>
          <p:cNvPr id="1408" name="Google Shape;1408;p94"/>
          <p:cNvGrpSpPr/>
          <p:nvPr/>
        </p:nvGrpSpPr>
        <p:grpSpPr>
          <a:xfrm>
            <a:off x="10571586" y="249283"/>
            <a:ext cx="1246402" cy="1171184"/>
            <a:chOff x="6769457" y="5116370"/>
            <a:chExt cx="1106024" cy="1171184"/>
          </a:xfrm>
        </p:grpSpPr>
        <p:pic>
          <p:nvPicPr>
            <p:cNvPr descr="Shape&#10;&#10;Description automatically generated with low confidence" id="1409" name="Google Shape;1409;p94"/>
            <p:cNvPicPr preferRelativeResize="0"/>
            <p:nvPr/>
          </p:nvPicPr>
          <p:blipFill rotWithShape="1">
            <a:blip r:embed="rId5">
              <a:alphaModFix/>
            </a:blip>
            <a:srcRect b="0" l="0" r="0" t="0"/>
            <a:stretch/>
          </p:blipFill>
          <p:spPr>
            <a:xfrm>
              <a:off x="6847514" y="5258958"/>
              <a:ext cx="1027967" cy="935628"/>
            </a:xfrm>
            <a:prstGeom prst="rect">
              <a:avLst/>
            </a:prstGeom>
            <a:noFill/>
            <a:ln>
              <a:noFill/>
            </a:ln>
          </p:spPr>
        </p:pic>
        <p:sp>
          <p:nvSpPr>
            <p:cNvPr id="1410" name="Google Shape;1410;p94"/>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11" name="Google Shape;1411;p94"/>
          <p:cNvSpPr txBox="1"/>
          <p:nvPr/>
        </p:nvSpPr>
        <p:spPr>
          <a:xfrm rot="-5400000">
            <a:off x="298214" y="1323493"/>
            <a:ext cx="1087239" cy="4801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1C245F"/>
              </a:buClr>
              <a:buSzPts val="2800"/>
              <a:buFont typeface="Arial"/>
              <a:buNone/>
            </a:pPr>
            <a:r>
              <a:rPr b="1" i="0" lang="fr" sz="2800" u="none" cap="none" strike="noStrike">
                <a:solidFill>
                  <a:srgbClr val="1C245F"/>
                </a:solidFill>
                <a:latin typeface="Arial"/>
                <a:ea typeface="Arial"/>
                <a:cs typeface="Arial"/>
                <a:sym typeface="Arial"/>
              </a:rPr>
              <a:t>Mali</a:t>
            </a:r>
            <a:r>
              <a:rPr b="0" i="0" lang="fr" sz="2800" u="none" cap="none" strike="noStrike">
                <a:solidFill>
                  <a:srgbClr val="1C245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12" name="Google Shape;1412;p94"/>
          <p:cNvSpPr txBox="1"/>
          <p:nvPr/>
        </p:nvSpPr>
        <p:spPr>
          <a:xfrm rot="5400000">
            <a:off x="9823691" y="1930378"/>
            <a:ext cx="2654228" cy="83095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fr" sz="2400" u="none" cap="none" strike="noStrike">
                <a:solidFill>
                  <a:schemeClr val="dk1"/>
                </a:solidFill>
                <a:latin typeface="Arial"/>
                <a:ea typeface="Arial"/>
                <a:cs typeface="Arial"/>
                <a:sym typeface="Arial"/>
              </a:rPr>
              <a:t>Rép. dém. populaire lao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95"/>
          <p:cNvSpPr txBox="1"/>
          <p:nvPr>
            <p:ph idx="1" type="body"/>
          </p:nvPr>
        </p:nvSpPr>
        <p:spPr>
          <a:xfrm>
            <a:off x="636588" y="1797947"/>
            <a:ext cx="5076825" cy="5577285"/>
          </a:xfrm>
          <a:prstGeom prst="rect">
            <a:avLst/>
          </a:prstGeom>
          <a:noFill/>
          <a:ln>
            <a:noFill/>
          </a:ln>
        </p:spPr>
        <p:txBody>
          <a:bodyPr anchorCtr="0" anchor="t" bIns="45700" lIns="91425" spcFirstLastPara="1" rIns="91425" wrap="square" tIns="45700">
            <a:normAutofit/>
          </a:bodyPr>
          <a:lstStyle/>
          <a:p>
            <a:pPr indent="-414635" lvl="0" marL="414635" rtl="0" algn="l">
              <a:lnSpc>
                <a:spcPct val="90000"/>
              </a:lnSpc>
              <a:spcBef>
                <a:spcPts val="0"/>
              </a:spcBef>
              <a:spcAft>
                <a:spcPts val="0"/>
              </a:spcAft>
              <a:buClr>
                <a:schemeClr val="dk1"/>
              </a:buClr>
              <a:buSzPts val="2400"/>
              <a:buNone/>
            </a:pPr>
            <a:r>
              <a:rPr lang="fr"/>
              <a:t>Partager les données des évaluations WASH FIT et les divers supports disponibles avec le bureau de la santé du district et/ou le reste du pays </a:t>
            </a:r>
            <a:endParaRPr sz="1800"/>
          </a:p>
          <a:p>
            <a:pPr indent="-414635" lvl="0" marL="414635" rtl="0" algn="l">
              <a:lnSpc>
                <a:spcPct val="90000"/>
              </a:lnSpc>
              <a:spcBef>
                <a:spcPts val="0"/>
              </a:spcBef>
              <a:spcAft>
                <a:spcPts val="0"/>
              </a:spcAft>
              <a:buClr>
                <a:schemeClr val="dk1"/>
              </a:buClr>
              <a:buSzPts val="2400"/>
              <a:buNone/>
            </a:pPr>
            <a:r>
              <a:t/>
            </a:r>
            <a:endParaRPr/>
          </a:p>
          <a:p>
            <a:pPr indent="-414635" lvl="0" marL="414635" rtl="0" algn="l">
              <a:lnSpc>
                <a:spcPct val="90000"/>
              </a:lnSpc>
              <a:spcBef>
                <a:spcPts val="0"/>
              </a:spcBef>
              <a:spcAft>
                <a:spcPts val="0"/>
              </a:spcAft>
              <a:buClr>
                <a:schemeClr val="dk1"/>
              </a:buClr>
              <a:buSzPts val="2400"/>
              <a:buNone/>
            </a:pPr>
            <a:r>
              <a:rPr lang="fr"/>
              <a:t>Tous les trimestres ou deux fois par an </a:t>
            </a:r>
            <a:endParaRPr sz="1800"/>
          </a:p>
          <a:p>
            <a:pPr indent="-414635" lvl="0" marL="414635" rtl="0" algn="l">
              <a:lnSpc>
                <a:spcPct val="90000"/>
              </a:lnSpc>
              <a:spcBef>
                <a:spcPts val="0"/>
              </a:spcBef>
              <a:spcAft>
                <a:spcPts val="0"/>
              </a:spcAft>
              <a:buClr>
                <a:schemeClr val="dk1"/>
              </a:buClr>
              <a:buSzPts val="2400"/>
              <a:buNone/>
            </a:pPr>
            <a:r>
              <a:t/>
            </a:r>
            <a:endParaRPr/>
          </a:p>
          <a:p>
            <a:pPr indent="-414635" lvl="0" marL="414635" rtl="0" algn="l">
              <a:lnSpc>
                <a:spcPct val="90000"/>
              </a:lnSpc>
              <a:spcBef>
                <a:spcPts val="0"/>
              </a:spcBef>
              <a:spcAft>
                <a:spcPts val="0"/>
              </a:spcAft>
              <a:buClr>
                <a:schemeClr val="dk1"/>
              </a:buClr>
              <a:buSzPts val="2400"/>
              <a:buNone/>
            </a:pPr>
            <a:r>
              <a:rPr lang="fr"/>
              <a:t>Les outils numériques (p. ex., KoboToolbox) peuvent faciliter le partage des données en temps réel </a:t>
            </a:r>
            <a:endParaRPr sz="1800"/>
          </a:p>
          <a:p>
            <a:pPr indent="-414635" lvl="0" marL="414635" rtl="0" algn="l">
              <a:lnSpc>
                <a:spcPct val="90000"/>
              </a:lnSpc>
              <a:spcBef>
                <a:spcPts val="0"/>
              </a:spcBef>
              <a:spcAft>
                <a:spcPts val="0"/>
              </a:spcAft>
              <a:buClr>
                <a:schemeClr val="dk1"/>
              </a:buClr>
              <a:buSzPts val="2400"/>
              <a:buNone/>
            </a:pPr>
            <a:r>
              <a:t/>
            </a:r>
            <a:endParaRPr/>
          </a:p>
          <a:p>
            <a:pPr indent="-414635" lvl="0" marL="414635" rtl="0" algn="l">
              <a:lnSpc>
                <a:spcPct val="90000"/>
              </a:lnSpc>
              <a:spcBef>
                <a:spcPts val="0"/>
              </a:spcBef>
              <a:spcAft>
                <a:spcPts val="0"/>
              </a:spcAft>
              <a:buClr>
                <a:schemeClr val="dk1"/>
              </a:buClr>
              <a:buSzPts val="2400"/>
              <a:buNone/>
            </a:pPr>
            <a:r>
              <a:rPr lang="fr"/>
              <a:t>Les partenaires d’exécution doivent partager les données avec les pouvoirs publics </a:t>
            </a:r>
            <a:endParaRPr sz="1800"/>
          </a:p>
          <a:p>
            <a:pPr indent="-414635" lvl="0" marL="414635" rtl="0" algn="l">
              <a:lnSpc>
                <a:spcPct val="90000"/>
              </a:lnSpc>
              <a:spcBef>
                <a:spcPts val="0"/>
              </a:spcBef>
              <a:spcAft>
                <a:spcPts val="0"/>
              </a:spcAft>
              <a:buClr>
                <a:schemeClr val="dk1"/>
              </a:buClr>
              <a:buSzPts val="2400"/>
              <a:buNone/>
            </a:pPr>
            <a:r>
              <a:t/>
            </a:r>
            <a:endParaRPr/>
          </a:p>
        </p:txBody>
      </p:sp>
      <p:sp>
        <p:nvSpPr>
          <p:cNvPr id="1421" name="Google Shape;1421;p95"/>
          <p:cNvSpPr txBox="1"/>
          <p:nvPr>
            <p:ph type="title"/>
          </p:nvPr>
        </p:nvSpPr>
        <p:spPr>
          <a:xfrm>
            <a:off x="455613" y="150389"/>
            <a:ext cx="1051560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AFF3"/>
              </a:buClr>
              <a:buSzPts val="4400"/>
              <a:buFont typeface="Arial Narrow"/>
              <a:buNone/>
            </a:pPr>
            <a:r>
              <a:rPr b="1" i="0" lang="fr" sz="4000" u="none" cap="none" strike="noStrike">
                <a:solidFill>
                  <a:srgbClr val="00AFF3"/>
                </a:solidFill>
                <a:latin typeface="Arial Narrow"/>
                <a:ea typeface="Arial Narrow"/>
                <a:cs typeface="Arial Narrow"/>
                <a:sym typeface="Arial Narrow"/>
              </a:rPr>
              <a:t>Partage des données </a:t>
            </a:r>
            <a:endParaRPr b="0" i="0" sz="1200" u="none" cap="none" strike="noStrike">
              <a:solidFill>
                <a:srgbClr val="000000"/>
              </a:solidFill>
              <a:latin typeface="Arial"/>
              <a:ea typeface="Arial"/>
              <a:cs typeface="Arial"/>
              <a:sym typeface="Arial"/>
            </a:endParaRPr>
          </a:p>
        </p:txBody>
      </p:sp>
      <p:pic>
        <p:nvPicPr>
          <p:cNvPr descr="A person using a computer&#10;&#10;Description automatically generated with medium confidence" id="1422" name="Google Shape;1422;p95"/>
          <p:cNvPicPr preferRelativeResize="0"/>
          <p:nvPr/>
        </p:nvPicPr>
        <p:blipFill rotWithShape="1">
          <a:blip r:embed="rId3">
            <a:alphaModFix/>
          </a:blip>
          <a:srcRect b="0" l="0" r="0" t="0"/>
          <a:stretch/>
        </p:blipFill>
        <p:spPr>
          <a:xfrm>
            <a:off x="7071633" y="2336883"/>
            <a:ext cx="4645020" cy="3200174"/>
          </a:xfrm>
          <a:prstGeom prst="rect">
            <a:avLst/>
          </a:prstGeom>
          <a:noFill/>
          <a:ln>
            <a:noFill/>
          </a:ln>
        </p:spPr>
      </p:pic>
      <p:sp>
        <p:nvSpPr>
          <p:cNvPr id="1423" name="Google Shape;1423;p95"/>
          <p:cNvSpPr txBox="1"/>
          <p:nvPr/>
        </p:nvSpPr>
        <p:spPr>
          <a:xfrm>
            <a:off x="7071633" y="5648690"/>
            <a:ext cx="4645019" cy="5388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lt1"/>
                </a:solidFill>
                <a:latin typeface="Arial"/>
                <a:ea typeface="Arial"/>
                <a:cs typeface="Arial"/>
                <a:sym typeface="Arial"/>
              </a:rPr>
              <a:t>Photo : Ajout des données depuis un portail en ligne de l’OMS, région Moyen-Orient </a:t>
            </a:r>
            <a:endParaRPr b="0" i="0" sz="1200" u="none" cap="none" strike="noStrike">
              <a:solidFill>
                <a:srgbClr val="000000"/>
              </a:solidFill>
              <a:latin typeface="Arial"/>
              <a:ea typeface="Arial"/>
              <a:cs typeface="Arial"/>
              <a:sym typeface="Arial"/>
            </a:endParaRPr>
          </a:p>
        </p:txBody>
      </p:sp>
      <p:sp>
        <p:nvSpPr>
          <p:cNvPr id="1424" name="Google Shape;1424;p95"/>
          <p:cNvSpPr/>
          <p:nvPr/>
        </p:nvSpPr>
        <p:spPr>
          <a:xfrm>
            <a:off x="8084634" y="563393"/>
            <a:ext cx="3491047" cy="1015663"/>
          </a:xfrm>
          <a:custGeom>
            <a:rect b="b" l="l" r="r" t="t"/>
            <a:pathLst>
              <a:path extrusionOk="0" h="1015663" w="3491047">
                <a:moveTo>
                  <a:pt x="0" y="0"/>
                </a:moveTo>
                <a:cubicBezTo>
                  <a:pt x="182584" y="-20064"/>
                  <a:pt x="300881" y="-10295"/>
                  <a:pt x="593478" y="0"/>
                </a:cubicBezTo>
                <a:cubicBezTo>
                  <a:pt x="886075" y="10295"/>
                  <a:pt x="1045061" y="12368"/>
                  <a:pt x="1221866" y="0"/>
                </a:cubicBezTo>
                <a:cubicBezTo>
                  <a:pt x="1398671" y="-12368"/>
                  <a:pt x="1719854" y="-15854"/>
                  <a:pt x="1954986" y="0"/>
                </a:cubicBezTo>
                <a:cubicBezTo>
                  <a:pt x="2190118" y="15854"/>
                  <a:pt x="2339581" y="-34154"/>
                  <a:pt x="2653196" y="0"/>
                </a:cubicBezTo>
                <a:cubicBezTo>
                  <a:pt x="2966811" y="34154"/>
                  <a:pt x="3310392" y="-13991"/>
                  <a:pt x="3491047" y="0"/>
                </a:cubicBezTo>
                <a:cubicBezTo>
                  <a:pt x="3475112" y="106754"/>
                  <a:pt x="3475762" y="373691"/>
                  <a:pt x="3491047" y="497675"/>
                </a:cubicBezTo>
                <a:cubicBezTo>
                  <a:pt x="3506332" y="621660"/>
                  <a:pt x="3471740" y="865094"/>
                  <a:pt x="3491047" y="1015663"/>
                </a:cubicBezTo>
                <a:cubicBezTo>
                  <a:pt x="3252565" y="1001742"/>
                  <a:pt x="3036450" y="1034338"/>
                  <a:pt x="2792838" y="1015663"/>
                </a:cubicBezTo>
                <a:cubicBezTo>
                  <a:pt x="2549226" y="996988"/>
                  <a:pt x="2404749" y="1048128"/>
                  <a:pt x="2094628" y="1015663"/>
                </a:cubicBezTo>
                <a:cubicBezTo>
                  <a:pt x="1784507" y="983199"/>
                  <a:pt x="1537443" y="1027922"/>
                  <a:pt x="1361508" y="1015663"/>
                </a:cubicBezTo>
                <a:cubicBezTo>
                  <a:pt x="1185573" y="1003404"/>
                  <a:pt x="956725" y="993446"/>
                  <a:pt x="628388" y="1015663"/>
                </a:cubicBezTo>
                <a:cubicBezTo>
                  <a:pt x="300051" y="1037880"/>
                  <a:pt x="225164" y="1035298"/>
                  <a:pt x="0" y="1015663"/>
                </a:cubicBezTo>
                <a:cubicBezTo>
                  <a:pt x="16915" y="840122"/>
                  <a:pt x="7093" y="673543"/>
                  <a:pt x="0" y="507832"/>
                </a:cubicBezTo>
                <a:cubicBezTo>
                  <a:pt x="-7093" y="342121"/>
                  <a:pt x="7424" y="127999"/>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Narrow"/>
                <a:ea typeface="Arial Narrow"/>
                <a:cs typeface="Arial Narrow"/>
                <a:sym typeface="Arial Narrow"/>
              </a:rPr>
              <a:t>Outil d’évaluation WASH FIT numérique disponible à l’adresse suivante : </a:t>
            </a:r>
            <a:r>
              <a:rPr b="0" i="0" lang="fr" sz="1800" u="sng" cap="none" strike="noStrike">
                <a:solidFill>
                  <a:schemeClr val="hlink"/>
                </a:solidFill>
                <a:latin typeface="Arial Narrow"/>
                <a:ea typeface="Arial Narrow"/>
                <a:cs typeface="Arial Narrow"/>
                <a:sym typeface="Arial Narrow"/>
                <a:hlinkClick r:id="rId4"/>
              </a:rPr>
              <a:t>www.washinhcf.org/wash-fit</a:t>
            </a:r>
            <a:r>
              <a:rPr b="0" i="0" lang="fr" sz="1800" u="none" cap="none" strike="noStrike">
                <a:solidFill>
                  <a:schemeClr val="dk1"/>
                </a:solidFill>
                <a:latin typeface="Arial Narrow"/>
                <a:ea typeface="Arial Narrow"/>
                <a:cs typeface="Arial Narrow"/>
                <a:sym typeface="Arial Narrow"/>
              </a:rPr>
              <a:t> </a:t>
            </a:r>
            <a:endParaRPr b="0" i="0" sz="1200" u="none" cap="none" strike="noStrike">
              <a:solidFill>
                <a:srgbClr val="000000"/>
              </a:solidFill>
              <a:latin typeface="Arial"/>
              <a:ea typeface="Arial"/>
              <a:cs typeface="Arial"/>
              <a:sym typeface="Arial"/>
            </a:endParaRPr>
          </a:p>
        </p:txBody>
      </p:sp>
      <p:sp>
        <p:nvSpPr>
          <p:cNvPr id="1425" name="Google Shape;1425;p9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96"/>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a:bodyPr>
          <a:lstStyle/>
          <a:p>
            <a:pPr indent="-414635" lvl="0" marL="414635" rtl="0" algn="l">
              <a:lnSpc>
                <a:spcPct val="90000"/>
              </a:lnSpc>
              <a:spcBef>
                <a:spcPts val="0"/>
              </a:spcBef>
              <a:spcAft>
                <a:spcPts val="0"/>
              </a:spcAft>
              <a:buClr>
                <a:schemeClr val="dk1"/>
              </a:buClr>
              <a:buSzPts val="2600"/>
              <a:buFont typeface="Arial"/>
              <a:buChar char="•"/>
            </a:pPr>
            <a:r>
              <a:rPr lang="fr" sz="2400"/>
              <a:t>Leadership de la direction</a:t>
            </a:r>
            <a:endParaRPr sz="1800"/>
          </a:p>
          <a:p>
            <a:pPr indent="-414635" lvl="1" marL="785117" rtl="0" algn="l">
              <a:lnSpc>
                <a:spcPct val="90000"/>
              </a:lnSpc>
              <a:spcBef>
                <a:spcPts val="0"/>
              </a:spcBef>
              <a:spcAft>
                <a:spcPts val="0"/>
              </a:spcAft>
              <a:buClr>
                <a:srgbClr val="0076AA"/>
              </a:buClr>
              <a:buSzPts val="2600"/>
              <a:buFont typeface="Arial"/>
              <a:buChar char="•"/>
            </a:pPr>
            <a:r>
              <a:rPr lang="fr" sz="2400">
                <a:solidFill>
                  <a:srgbClr val="0076AA"/>
                </a:solidFill>
                <a:latin typeface="Arial"/>
                <a:ea typeface="Arial"/>
                <a:cs typeface="Arial"/>
                <a:sym typeface="Arial"/>
              </a:rPr>
              <a:t>Encourage des actions proactives afin de régler les problèmes cernés </a:t>
            </a:r>
            <a:endParaRPr sz="1800"/>
          </a:p>
          <a:p>
            <a:pPr indent="-414635" lvl="1" marL="785117" rtl="0" algn="l">
              <a:lnSpc>
                <a:spcPct val="90000"/>
              </a:lnSpc>
              <a:spcBef>
                <a:spcPts val="0"/>
              </a:spcBef>
              <a:spcAft>
                <a:spcPts val="0"/>
              </a:spcAft>
              <a:buClr>
                <a:srgbClr val="0076AA"/>
              </a:buClr>
              <a:buSzPts val="2600"/>
              <a:buFont typeface="Arial"/>
              <a:buChar char="•"/>
            </a:pPr>
            <a:r>
              <a:rPr lang="fr" sz="2400">
                <a:solidFill>
                  <a:srgbClr val="0076AA"/>
                </a:solidFill>
                <a:latin typeface="Arial"/>
                <a:ea typeface="Arial"/>
                <a:cs typeface="Arial"/>
                <a:sym typeface="Arial"/>
              </a:rPr>
              <a:t>Soutient l’équipe WASH FIT</a:t>
            </a:r>
            <a:endParaRPr sz="1800"/>
          </a:p>
          <a:p>
            <a:pPr indent="-414635" lvl="1" marL="785117" rtl="0" algn="l">
              <a:lnSpc>
                <a:spcPct val="90000"/>
              </a:lnSpc>
              <a:spcBef>
                <a:spcPts val="0"/>
              </a:spcBef>
              <a:spcAft>
                <a:spcPts val="0"/>
              </a:spcAft>
              <a:buClr>
                <a:srgbClr val="0076AA"/>
              </a:buClr>
              <a:buSzPts val="2600"/>
              <a:buFont typeface="Arial"/>
              <a:buChar char="•"/>
            </a:pPr>
            <a:r>
              <a:rPr lang="fr" sz="2400">
                <a:solidFill>
                  <a:srgbClr val="0076AA"/>
                </a:solidFill>
                <a:latin typeface="Arial"/>
                <a:ea typeface="Arial"/>
                <a:cs typeface="Arial"/>
                <a:sym typeface="Arial"/>
              </a:rPr>
              <a:t>Crée une culture de la qualité </a:t>
            </a:r>
            <a:endParaRPr sz="1800"/>
          </a:p>
          <a:p>
            <a:pPr indent="-414635" lvl="1" marL="785117" rtl="0" algn="l">
              <a:lnSpc>
                <a:spcPct val="90000"/>
              </a:lnSpc>
              <a:spcBef>
                <a:spcPts val="0"/>
              </a:spcBef>
              <a:spcAft>
                <a:spcPts val="0"/>
              </a:spcAft>
              <a:buClr>
                <a:srgbClr val="0076AA"/>
              </a:buClr>
              <a:buSzPts val="2600"/>
              <a:buFont typeface="Arial"/>
              <a:buChar char="•"/>
            </a:pPr>
            <a:r>
              <a:rPr lang="fr" sz="2400">
                <a:solidFill>
                  <a:srgbClr val="0076AA"/>
                </a:solidFill>
                <a:latin typeface="Arial"/>
                <a:ea typeface="Arial"/>
                <a:cs typeface="Arial"/>
                <a:sym typeface="Arial"/>
              </a:rPr>
              <a:t>Encourage le dialogue, la franchise, la responsabilité </a:t>
            </a:r>
            <a:endParaRPr sz="1800"/>
          </a:p>
          <a:p>
            <a:pPr indent="-414635" lvl="0" marL="414635" rtl="0" algn="l">
              <a:lnSpc>
                <a:spcPct val="90000"/>
              </a:lnSpc>
              <a:spcBef>
                <a:spcPts val="0"/>
              </a:spcBef>
              <a:spcAft>
                <a:spcPts val="0"/>
              </a:spcAft>
              <a:buClr>
                <a:schemeClr val="dk1"/>
              </a:buClr>
              <a:buSzPts val="2600"/>
              <a:buFont typeface="Arial"/>
              <a:buChar char="•"/>
            </a:pPr>
            <a:r>
              <a:rPr lang="fr" sz="2400"/>
              <a:t>Une personne motivée peut tout changer </a:t>
            </a:r>
            <a:endParaRPr sz="1800"/>
          </a:p>
        </p:txBody>
      </p:sp>
      <p:sp>
        <p:nvSpPr>
          <p:cNvPr id="1432" name="Google Shape;1432;p96"/>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AFF3"/>
              </a:buClr>
              <a:buSzPts val="4400"/>
              <a:buNone/>
            </a:pPr>
            <a:r>
              <a:rPr lang="fr" sz="4000">
                <a:solidFill>
                  <a:srgbClr val="00AFF3"/>
                </a:solidFill>
              </a:rPr>
              <a:t>Le leadership crée une culture de la qualité </a:t>
            </a:r>
            <a:endParaRPr sz="4000"/>
          </a:p>
        </p:txBody>
      </p:sp>
      <p:pic>
        <p:nvPicPr>
          <p:cNvPr descr="A picture containing person, wall, indoor, person&#10;&#10;Description automatically generated" id="1433" name="Google Shape;1433;p96"/>
          <p:cNvPicPr preferRelativeResize="0"/>
          <p:nvPr/>
        </p:nvPicPr>
        <p:blipFill rotWithShape="1">
          <a:blip r:embed="rId3">
            <a:alphaModFix/>
          </a:blip>
          <a:srcRect b="0" l="0" r="0" t="0"/>
          <a:stretch/>
        </p:blipFill>
        <p:spPr>
          <a:xfrm>
            <a:off x="8259347" y="1187209"/>
            <a:ext cx="2343106" cy="3524031"/>
          </a:xfrm>
          <a:prstGeom prst="rect">
            <a:avLst/>
          </a:prstGeom>
          <a:noFill/>
          <a:ln>
            <a:noFill/>
          </a:ln>
        </p:spPr>
      </p:pic>
      <p:sp>
        <p:nvSpPr>
          <p:cNvPr id="1434" name="Google Shape;1434;p96"/>
          <p:cNvSpPr txBox="1"/>
          <p:nvPr/>
        </p:nvSpPr>
        <p:spPr>
          <a:xfrm>
            <a:off x="6667500" y="4776664"/>
            <a:ext cx="5245100"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lt1"/>
                </a:solidFill>
                <a:latin typeface="Arial"/>
                <a:ea typeface="Arial"/>
                <a:cs typeface="Arial"/>
                <a:sym typeface="Arial"/>
              </a:rPr>
              <a:t>Au Tchad, les établissements dont la direction se mobilise pour mettre en œuvre le processus WASH FIT progressent mieux que les autres.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lt1"/>
                </a:solidFill>
                <a:latin typeface="Arial"/>
                <a:ea typeface="Arial"/>
                <a:cs typeface="Arial"/>
                <a:sym typeface="Arial"/>
              </a:rPr>
              <a:t>Des améliorations au niveau de la propreté générale de l’établissement, des services d’assainissement et des installations de lavage des mains ont pu être constatées. </a:t>
            </a:r>
            <a:endParaRPr b="0" i="0" sz="1400" u="none" cap="none" strike="noStrike">
              <a:solidFill>
                <a:schemeClr val="lt1"/>
              </a:solidFill>
              <a:latin typeface="Calibri"/>
              <a:ea typeface="Calibri"/>
              <a:cs typeface="Calibri"/>
              <a:sym typeface="Calibri"/>
            </a:endParaRPr>
          </a:p>
        </p:txBody>
      </p:sp>
      <p:grpSp>
        <p:nvGrpSpPr>
          <p:cNvPr id="1435" name="Google Shape;1435;p96"/>
          <p:cNvGrpSpPr/>
          <p:nvPr/>
        </p:nvGrpSpPr>
        <p:grpSpPr>
          <a:xfrm>
            <a:off x="10571586" y="249283"/>
            <a:ext cx="1246402" cy="1171184"/>
            <a:chOff x="6769457" y="5116370"/>
            <a:chExt cx="1106024" cy="1171184"/>
          </a:xfrm>
        </p:grpSpPr>
        <p:pic>
          <p:nvPicPr>
            <p:cNvPr descr="Shape&#10;&#10;Description automatically generated with low confidence" id="1436" name="Google Shape;1436;p96"/>
            <p:cNvPicPr preferRelativeResize="0"/>
            <p:nvPr/>
          </p:nvPicPr>
          <p:blipFill rotWithShape="1">
            <a:blip r:embed="rId4">
              <a:alphaModFix/>
            </a:blip>
            <a:srcRect b="0" l="0" r="0" t="0"/>
            <a:stretch/>
          </p:blipFill>
          <p:spPr>
            <a:xfrm>
              <a:off x="6847514" y="5258958"/>
              <a:ext cx="1027967" cy="935628"/>
            </a:xfrm>
            <a:prstGeom prst="rect">
              <a:avLst/>
            </a:prstGeom>
            <a:noFill/>
            <a:ln>
              <a:noFill/>
            </a:ln>
          </p:spPr>
        </p:pic>
        <p:sp>
          <p:nvSpPr>
            <p:cNvPr id="1437" name="Google Shape;1437;p96"/>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sp>
        <p:nvSpPr>
          <p:cNvPr id="1438" name="Google Shape;1438;p9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9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solidFill>
                  <a:srgbClr val="000000"/>
                </a:solidFill>
              </a:rPr>
              <a:t>‹#›</a:t>
            </a:fld>
            <a:endParaRPr sz="900">
              <a:solidFill>
                <a:srgbClr val="000000"/>
              </a:solidFill>
            </a:endParaRPr>
          </a:p>
        </p:txBody>
      </p:sp>
      <p:sp>
        <p:nvSpPr>
          <p:cNvPr id="1447" name="Google Shape;1447;p97"/>
          <p:cNvSpPr txBox="1"/>
          <p:nvPr>
            <p:ph type="title"/>
          </p:nvPr>
        </p:nvSpPr>
        <p:spPr>
          <a:xfrm>
            <a:off x="373581" y="965208"/>
            <a:ext cx="4566719" cy="27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Narrow"/>
              <a:buNone/>
            </a:pPr>
            <a:r>
              <a:rPr lang="fr" sz="3600"/>
              <a:t>Pouvez-vous convaincre la direction de votre établissement de l’importance des services WASH ? </a:t>
            </a:r>
            <a:endParaRPr sz="4000"/>
          </a:p>
        </p:txBody>
      </p:sp>
      <p:sp>
        <p:nvSpPr>
          <p:cNvPr id="1448" name="Google Shape;1448;p97"/>
          <p:cNvSpPr txBox="1"/>
          <p:nvPr>
            <p:ph idx="2" type="body"/>
          </p:nvPr>
        </p:nvSpPr>
        <p:spPr>
          <a:xfrm>
            <a:off x="5760243" y="2019300"/>
            <a:ext cx="5929313" cy="38122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D4B01A"/>
              </a:buClr>
              <a:buSzPts val="2400"/>
              <a:buFont typeface="Arial"/>
              <a:buNone/>
            </a:pPr>
            <a:r>
              <a:rPr b="1" lang="fr">
                <a:solidFill>
                  <a:srgbClr val="D4B01A"/>
                </a:solidFill>
              </a:rPr>
              <a:t>Participant 1 : </a:t>
            </a:r>
            <a:r>
              <a:rPr lang="fr">
                <a:solidFill>
                  <a:srgbClr val="000066"/>
                </a:solidFill>
              </a:rPr>
              <a:t>Vous avez assisté à une formation WASH FIT et êtes de retour dans votre établissement. Vous devez convaincre la direction de l’importance des services WASH dans les établissements de soins de santé, et lui expliquer pourquoi l’établissement devrait investir dans ce secteur. </a:t>
            </a:r>
            <a:endParaRPr sz="1800"/>
          </a:p>
          <a:p>
            <a:pPr indent="0" lvl="0" marL="0" rtl="0" algn="l">
              <a:lnSpc>
                <a:spcPct val="90000"/>
              </a:lnSpc>
              <a:spcBef>
                <a:spcPts val="1000"/>
              </a:spcBef>
              <a:spcAft>
                <a:spcPts val="0"/>
              </a:spcAft>
              <a:buClr>
                <a:srgbClr val="D4B01A"/>
              </a:buClr>
              <a:buSzPts val="2400"/>
              <a:buFont typeface="Arial"/>
              <a:buNone/>
            </a:pPr>
            <a:r>
              <a:rPr b="1" lang="fr">
                <a:solidFill>
                  <a:srgbClr val="D4B01A"/>
                </a:solidFill>
              </a:rPr>
              <a:t>Participant 2 : </a:t>
            </a:r>
            <a:r>
              <a:rPr lang="fr">
                <a:solidFill>
                  <a:srgbClr val="000066"/>
                </a:solidFill>
              </a:rPr>
              <a:t>Vous jouez le rôle de la direction, et vous pensez avoir déjà trop de travail. Vous ne voyez pas l’intérêt d’investir du temps et de l’argent pour améliorer les services WASH.</a:t>
            </a:r>
            <a:endParaRPr sz="1800"/>
          </a:p>
          <a:p>
            <a:pPr indent="0" lvl="0" marL="0" rtl="0" algn="l">
              <a:lnSpc>
                <a:spcPct val="90000"/>
              </a:lnSpc>
              <a:spcBef>
                <a:spcPts val="1000"/>
              </a:spcBef>
              <a:spcAft>
                <a:spcPts val="0"/>
              </a:spcAft>
              <a:buClr>
                <a:schemeClr val="dk1"/>
              </a:buClr>
              <a:buSzPts val="2400"/>
              <a:buFont typeface="Arial"/>
              <a:buNone/>
            </a:pPr>
            <a:r>
              <a:t/>
            </a:r>
            <a:endParaRPr/>
          </a:p>
        </p:txBody>
      </p:sp>
      <p:grpSp>
        <p:nvGrpSpPr>
          <p:cNvPr id="1449" name="Google Shape;1449;p97"/>
          <p:cNvGrpSpPr/>
          <p:nvPr/>
        </p:nvGrpSpPr>
        <p:grpSpPr>
          <a:xfrm>
            <a:off x="9511506" y="191537"/>
            <a:ext cx="1458601" cy="1556638"/>
            <a:chOff x="10475415" y="275913"/>
            <a:chExt cx="1458677" cy="1556719"/>
          </a:xfrm>
        </p:grpSpPr>
        <p:pic>
          <p:nvPicPr>
            <p:cNvPr id="1450" name="Google Shape;1450;p97"/>
            <p:cNvPicPr preferRelativeResize="0"/>
            <p:nvPr/>
          </p:nvPicPr>
          <p:blipFill rotWithShape="1">
            <a:blip r:embed="rId3">
              <a:alphaModFix/>
            </a:blip>
            <a:srcRect b="0" l="0" r="0" t="0"/>
            <a:stretch/>
          </p:blipFill>
          <p:spPr>
            <a:xfrm>
              <a:off x="10727487" y="275913"/>
              <a:ext cx="1030462" cy="1030462"/>
            </a:xfrm>
            <a:prstGeom prst="rect">
              <a:avLst/>
            </a:prstGeom>
            <a:noFill/>
            <a:ln>
              <a:noFill/>
            </a:ln>
          </p:spPr>
        </p:pic>
        <p:sp>
          <p:nvSpPr>
            <p:cNvPr id="1451" name="Google Shape;1451;p97"/>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10 min</a:t>
              </a:r>
              <a:endParaRPr b="0" i="0" sz="1400" u="none" cap="none" strike="noStrike">
                <a:solidFill>
                  <a:srgbClr val="000000"/>
                </a:solidFill>
                <a:latin typeface="Arial"/>
                <a:ea typeface="Arial"/>
                <a:cs typeface="Arial"/>
                <a:sym typeface="Arial"/>
              </a:endParaRPr>
            </a:p>
          </p:txBody>
        </p:sp>
      </p:grpSp>
      <p:pic>
        <p:nvPicPr>
          <p:cNvPr descr="A group of people sitting at a table&#10;&#10;Description generated with very high confidence" id="1452" name="Google Shape;1452;p97"/>
          <p:cNvPicPr preferRelativeResize="0"/>
          <p:nvPr/>
        </p:nvPicPr>
        <p:blipFill rotWithShape="1">
          <a:blip r:embed="rId4">
            <a:alphaModFix/>
          </a:blip>
          <a:srcRect b="0" l="0" r="0" t="0"/>
          <a:stretch/>
        </p:blipFill>
        <p:spPr>
          <a:xfrm>
            <a:off x="205284" y="3848099"/>
            <a:ext cx="5103316" cy="2874793"/>
          </a:xfrm>
          <a:prstGeom prst="rect">
            <a:avLst/>
          </a:prstGeom>
          <a:noFill/>
          <a:ln>
            <a:noFill/>
          </a:ln>
          <a:effectLst>
            <a:outerShdw blurRad="292100" rotWithShape="0" algn="tl" dir="2700000" dist="139700">
              <a:srgbClr val="333333">
                <a:alpha val="64313"/>
              </a:srgbClr>
            </a:outerShdw>
          </a:effectLst>
        </p:spPr>
      </p:pic>
      <p:grpSp>
        <p:nvGrpSpPr>
          <p:cNvPr id="1453" name="Google Shape;1453;p97"/>
          <p:cNvGrpSpPr/>
          <p:nvPr/>
        </p:nvGrpSpPr>
        <p:grpSpPr>
          <a:xfrm>
            <a:off x="7792169" y="324925"/>
            <a:ext cx="1161098" cy="1171184"/>
            <a:chOff x="9555224" y="5116370"/>
            <a:chExt cx="1161098" cy="1171184"/>
          </a:xfrm>
        </p:grpSpPr>
        <p:pic>
          <p:nvPicPr>
            <p:cNvPr descr="Shape&#10;&#10;Description automatically generated with low confidence" id="1454" name="Google Shape;1454;p97"/>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1455" name="Google Shape;1455;p97"/>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56" name="Google Shape;1456;p97"/>
          <p:cNvSpPr txBox="1"/>
          <p:nvPr/>
        </p:nvSpPr>
        <p:spPr>
          <a:xfrm>
            <a:off x="373581" y="224065"/>
            <a:ext cx="60941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fr" sz="4400" u="none" cap="none" strike="noStrike">
                <a:solidFill>
                  <a:srgbClr val="D4B01A"/>
                </a:solidFill>
                <a:latin typeface="Arial Narrow"/>
                <a:ea typeface="Arial Narrow"/>
                <a:cs typeface="Arial Narrow"/>
                <a:sym typeface="Arial Narrow"/>
              </a:rPr>
              <a:t>JEU DE RÔLE</a:t>
            </a:r>
            <a:endParaRPr b="1" i="0" sz="4400" u="none" cap="none" strike="noStrike">
              <a:solidFill>
                <a:srgbClr val="D4B01A"/>
              </a:solidFill>
              <a:latin typeface="Arial Narrow"/>
              <a:ea typeface="Arial Narrow"/>
              <a:cs typeface="Arial Narrow"/>
              <a:sym typeface="Arial Narrow"/>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98"/>
          <p:cNvSpPr txBox="1"/>
          <p:nvPr>
            <p:ph idx="1" type="body"/>
          </p:nvPr>
        </p:nvSpPr>
        <p:spPr>
          <a:xfrm>
            <a:off x="839788" y="1420467"/>
            <a:ext cx="5076825" cy="474101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177"/>
              <a:buFont typeface="Arial"/>
              <a:buChar char="•"/>
            </a:pPr>
            <a:r>
              <a:rPr lang="fr" sz="2177"/>
              <a:t>Participe activement à la planification du projet et à la prise de décision </a:t>
            </a:r>
            <a:endParaRPr/>
          </a:p>
          <a:p>
            <a:pPr indent="-342900" lvl="0" marL="342900" rtl="0" algn="l">
              <a:lnSpc>
                <a:spcPct val="90000"/>
              </a:lnSpc>
              <a:spcBef>
                <a:spcPts val="1000"/>
              </a:spcBef>
              <a:spcAft>
                <a:spcPts val="0"/>
              </a:spcAft>
              <a:buClr>
                <a:schemeClr val="dk1"/>
              </a:buClr>
              <a:buSzPts val="2177"/>
              <a:buFont typeface="Arial"/>
              <a:buChar char="•"/>
            </a:pPr>
            <a:r>
              <a:rPr lang="fr" sz="2177"/>
              <a:t>Représentation de la communauté au sein de l’équipe WASH FIT </a:t>
            </a:r>
            <a:endParaRPr/>
          </a:p>
          <a:p>
            <a:pPr indent="-342900" lvl="1" marL="713382" rtl="0" algn="l">
              <a:lnSpc>
                <a:spcPct val="90000"/>
              </a:lnSpc>
              <a:spcBef>
                <a:spcPts val="500"/>
              </a:spcBef>
              <a:spcAft>
                <a:spcPts val="0"/>
              </a:spcAft>
              <a:buClr>
                <a:srgbClr val="D4B01A"/>
              </a:buClr>
              <a:buSzPts val="2177"/>
              <a:buFont typeface="Arial"/>
              <a:buChar char="•"/>
            </a:pPr>
            <a:r>
              <a:rPr lang="fr" sz="2177">
                <a:solidFill>
                  <a:srgbClr val="D4B01A"/>
                </a:solidFill>
                <a:latin typeface="Arial"/>
                <a:ea typeface="Arial"/>
                <a:cs typeface="Arial"/>
                <a:sym typeface="Arial"/>
              </a:rPr>
              <a:t>Représentant communautaire, responsable local ou personne d’influence </a:t>
            </a:r>
            <a:endParaRPr/>
          </a:p>
          <a:p>
            <a:pPr indent="-342900" lvl="0" marL="342900" rtl="0" algn="l">
              <a:lnSpc>
                <a:spcPct val="90000"/>
              </a:lnSpc>
              <a:spcBef>
                <a:spcPts val="1000"/>
              </a:spcBef>
              <a:spcAft>
                <a:spcPts val="0"/>
              </a:spcAft>
              <a:buClr>
                <a:schemeClr val="dk1"/>
              </a:buClr>
              <a:buSzPts val="2177"/>
              <a:buFont typeface="Arial"/>
              <a:buChar char="•"/>
            </a:pPr>
            <a:r>
              <a:rPr lang="fr" sz="2177"/>
              <a:t>Exige une amélioration des services </a:t>
            </a:r>
            <a:endParaRPr/>
          </a:p>
          <a:p>
            <a:pPr indent="-342900" lvl="0" marL="342900" rtl="0" algn="l">
              <a:lnSpc>
                <a:spcPct val="90000"/>
              </a:lnSpc>
              <a:spcBef>
                <a:spcPts val="1000"/>
              </a:spcBef>
              <a:spcAft>
                <a:spcPts val="0"/>
              </a:spcAft>
              <a:buClr>
                <a:schemeClr val="dk1"/>
              </a:buClr>
              <a:buSzPts val="2177"/>
              <a:buFont typeface="Arial"/>
              <a:buChar char="•"/>
            </a:pPr>
            <a:r>
              <a:rPr lang="fr" sz="2177"/>
              <a:t>Encourage la communauté à adhérer au processus WASH FIT et à solliciter des soins plus souvent</a:t>
            </a:r>
            <a:endParaRPr/>
          </a:p>
          <a:p>
            <a:pPr indent="-227711" lvl="0" marL="342900" rtl="0" algn="l">
              <a:lnSpc>
                <a:spcPct val="90000"/>
              </a:lnSpc>
              <a:spcBef>
                <a:spcPts val="1000"/>
              </a:spcBef>
              <a:spcAft>
                <a:spcPts val="0"/>
              </a:spcAft>
              <a:buClr>
                <a:schemeClr val="dk1"/>
              </a:buClr>
              <a:buSzPts val="1814"/>
              <a:buFont typeface="Arial"/>
              <a:buNone/>
            </a:pPr>
            <a:r>
              <a:t/>
            </a:r>
            <a:endParaRPr sz="1814"/>
          </a:p>
        </p:txBody>
      </p:sp>
      <p:sp>
        <p:nvSpPr>
          <p:cNvPr id="1462" name="Google Shape;1462;p9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1463" name="Google Shape;1463;p98"/>
          <p:cNvSpPr txBox="1"/>
          <p:nvPr>
            <p:ph type="title"/>
          </p:nvPr>
        </p:nvSpPr>
        <p:spPr>
          <a:xfrm>
            <a:off x="658813" y="357170"/>
            <a:ext cx="10515600"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AFF3"/>
              </a:buClr>
              <a:buSzPts val="4400"/>
              <a:buFont typeface="Arial Narrow"/>
              <a:buNone/>
            </a:pPr>
            <a:r>
              <a:rPr b="1" i="0" lang="fr" sz="4400" u="none" cap="none" strike="noStrike">
                <a:solidFill>
                  <a:srgbClr val="00AFF3"/>
                </a:solidFill>
                <a:latin typeface="Arial Narrow"/>
                <a:ea typeface="Arial Narrow"/>
                <a:cs typeface="Arial Narrow"/>
                <a:sym typeface="Arial Narrow"/>
              </a:rPr>
              <a:t>Participation de la communauté </a:t>
            </a:r>
            <a:endParaRPr b="0" i="0" sz="1400" u="none" cap="none" strike="noStrike">
              <a:solidFill>
                <a:srgbClr val="000000"/>
              </a:solidFill>
              <a:latin typeface="Arial"/>
              <a:ea typeface="Arial"/>
              <a:cs typeface="Arial"/>
              <a:sym typeface="Arial"/>
            </a:endParaRPr>
          </a:p>
        </p:txBody>
      </p:sp>
      <p:sp>
        <p:nvSpPr>
          <p:cNvPr id="1464" name="Google Shape;1464;p98"/>
          <p:cNvSpPr txBox="1"/>
          <p:nvPr/>
        </p:nvSpPr>
        <p:spPr>
          <a:xfrm>
            <a:off x="6648256" y="5375294"/>
            <a:ext cx="5452946"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Au Mali, à l’occasion d’une réunion publique portant sur les résultats WASH FIT, la communauté a demandé à la municipalité de financer les plans d’amélioration </a:t>
            </a:r>
            <a:endParaRPr b="0" i="0" sz="1800" u="none" cap="none" strike="noStrike">
              <a:solidFill>
                <a:schemeClr val="lt1"/>
              </a:solidFill>
              <a:latin typeface="Calibri"/>
              <a:ea typeface="Calibri"/>
              <a:cs typeface="Calibri"/>
              <a:sym typeface="Calibri"/>
            </a:endParaRPr>
          </a:p>
        </p:txBody>
      </p:sp>
      <p:grpSp>
        <p:nvGrpSpPr>
          <p:cNvPr id="1465" name="Google Shape;1465;p98"/>
          <p:cNvGrpSpPr/>
          <p:nvPr/>
        </p:nvGrpSpPr>
        <p:grpSpPr>
          <a:xfrm>
            <a:off x="10571586" y="249283"/>
            <a:ext cx="1246402" cy="1171184"/>
            <a:chOff x="6769457" y="5116370"/>
            <a:chExt cx="1106024" cy="1171184"/>
          </a:xfrm>
        </p:grpSpPr>
        <p:pic>
          <p:nvPicPr>
            <p:cNvPr descr="Shape&#10;&#10;Description automatically generated with low confidence" id="1466" name="Google Shape;1466;p98"/>
            <p:cNvPicPr preferRelativeResize="0"/>
            <p:nvPr/>
          </p:nvPicPr>
          <p:blipFill rotWithShape="1">
            <a:blip r:embed="rId3">
              <a:alphaModFix/>
            </a:blip>
            <a:srcRect b="0" l="0" r="0" t="0"/>
            <a:stretch/>
          </p:blipFill>
          <p:spPr>
            <a:xfrm>
              <a:off x="6847514" y="5258958"/>
              <a:ext cx="1027967" cy="935628"/>
            </a:xfrm>
            <a:prstGeom prst="rect">
              <a:avLst/>
            </a:prstGeom>
            <a:noFill/>
            <a:ln>
              <a:noFill/>
            </a:ln>
          </p:spPr>
        </p:pic>
        <p:sp>
          <p:nvSpPr>
            <p:cNvPr id="1467" name="Google Shape;1467;p98"/>
            <p:cNvSpPr/>
            <p:nvPr/>
          </p:nvSpPr>
          <p:spPr>
            <a:xfrm>
              <a:off x="6769457" y="5116370"/>
              <a:ext cx="1027967"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A group of people sitting outside&#10;&#10;Description automatically generated with medium confidence" id="1468" name="Google Shape;1468;p98"/>
          <p:cNvPicPr preferRelativeResize="0"/>
          <p:nvPr/>
        </p:nvPicPr>
        <p:blipFill rotWithShape="1">
          <a:blip r:embed="rId4">
            <a:alphaModFix/>
          </a:blip>
          <a:srcRect b="0" l="0" r="0" t="0"/>
          <a:stretch/>
        </p:blipFill>
        <p:spPr>
          <a:xfrm>
            <a:off x="6648256" y="2832687"/>
            <a:ext cx="5452946" cy="245382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pic>
        <p:nvPicPr>
          <p:cNvPr descr="Covid 19 Pictures | Download Free Images on Unsplash" id="1474" name="Google Shape;1474;p99"/>
          <p:cNvPicPr preferRelativeResize="0"/>
          <p:nvPr/>
        </p:nvPicPr>
        <p:blipFill rotWithShape="1">
          <a:blip r:embed="rId3">
            <a:alphaModFix/>
          </a:blip>
          <a:srcRect b="0" l="0" r="0" t="0"/>
          <a:stretch/>
        </p:blipFill>
        <p:spPr>
          <a:xfrm>
            <a:off x="7100204" y="2208819"/>
            <a:ext cx="4514707" cy="3571570"/>
          </a:xfrm>
          <a:prstGeom prst="rect">
            <a:avLst/>
          </a:prstGeom>
          <a:noFill/>
          <a:ln>
            <a:noFill/>
          </a:ln>
        </p:spPr>
      </p:pic>
      <p:sp>
        <p:nvSpPr>
          <p:cNvPr id="1475" name="Google Shape;1475;p99"/>
          <p:cNvSpPr txBox="1"/>
          <p:nvPr>
            <p:ph idx="1" type="body"/>
          </p:nvPr>
        </p:nvSpPr>
        <p:spPr>
          <a:xfrm>
            <a:off x="839788" y="1955800"/>
            <a:ext cx="5076825" cy="4205685"/>
          </a:xfrm>
          <a:prstGeom prst="rect">
            <a:avLst/>
          </a:prstGeom>
          <a:noFill/>
          <a:ln>
            <a:noFill/>
          </a:ln>
        </p:spPr>
        <p:txBody>
          <a:bodyPr anchorCtr="0" anchor="t" bIns="45700" lIns="91425" spcFirstLastPara="1" rIns="91425" wrap="square" tIns="45700">
            <a:normAutofit/>
          </a:bodyPr>
          <a:lstStyle/>
          <a:p>
            <a:pPr indent="-207317" lvl="0" marL="259147" rtl="0" algn="l">
              <a:lnSpc>
                <a:spcPct val="90000"/>
              </a:lnSpc>
              <a:spcBef>
                <a:spcPts val="0"/>
              </a:spcBef>
              <a:spcAft>
                <a:spcPts val="0"/>
              </a:spcAft>
              <a:buClr>
                <a:schemeClr val="dk1"/>
              </a:buClr>
              <a:buSzPts val="2000"/>
              <a:buFont typeface="Arial"/>
              <a:buChar char="•"/>
            </a:pPr>
            <a:r>
              <a:rPr lang="fr" sz="2000"/>
              <a:t>Les documents d’orientation de l’OMS relatifs à la gestion sans danger de l’eau potable, de l’assainissement et des déchets biomédicaux restent valables dans le contexte de la COVID-19. </a:t>
            </a:r>
            <a:endParaRPr/>
          </a:p>
          <a:p>
            <a:pPr indent="-207317" lvl="0" marL="259147" rtl="0" algn="l">
              <a:lnSpc>
                <a:spcPct val="90000"/>
              </a:lnSpc>
              <a:spcBef>
                <a:spcPts val="1000"/>
              </a:spcBef>
              <a:spcAft>
                <a:spcPts val="0"/>
              </a:spcAft>
              <a:buClr>
                <a:schemeClr val="dk1"/>
              </a:buClr>
              <a:buSzPts val="2000"/>
              <a:buFont typeface="Arial"/>
              <a:buChar char="•"/>
            </a:pPr>
            <a:r>
              <a:rPr lang="fr" sz="2000"/>
              <a:t>Aucune mesure supplémentaire n’est nécessaire.</a:t>
            </a:r>
            <a:endParaRPr/>
          </a:p>
          <a:p>
            <a:pPr indent="-207317" lvl="0" marL="259147" rtl="0" algn="l">
              <a:lnSpc>
                <a:spcPct val="90000"/>
              </a:lnSpc>
              <a:spcBef>
                <a:spcPts val="1000"/>
              </a:spcBef>
              <a:spcAft>
                <a:spcPts val="0"/>
              </a:spcAft>
              <a:buClr>
                <a:schemeClr val="dk1"/>
              </a:buClr>
              <a:buSzPts val="2000"/>
              <a:buFont typeface="Arial"/>
              <a:buChar char="•"/>
            </a:pPr>
            <a:r>
              <a:rPr lang="fr" sz="2000"/>
              <a:t>Si des améliorations rapides sont nécessaires, il convient de se concentrer sur un sous-ensemble d’indicateurs. </a:t>
            </a:r>
            <a:endParaRPr/>
          </a:p>
          <a:p>
            <a:pPr indent="-207317" lvl="0" marL="259147" rtl="0" algn="l">
              <a:lnSpc>
                <a:spcPct val="90000"/>
              </a:lnSpc>
              <a:spcBef>
                <a:spcPts val="1000"/>
              </a:spcBef>
              <a:spcAft>
                <a:spcPts val="0"/>
              </a:spcAft>
              <a:buClr>
                <a:schemeClr val="dk1"/>
              </a:buClr>
              <a:buSzPts val="2000"/>
              <a:buFont typeface="Arial"/>
              <a:buChar char="•"/>
            </a:pPr>
            <a:r>
              <a:rPr lang="fr" sz="2000"/>
              <a:t>Si possible, utiliser les évaluations numériques afin de mieux partager les données lorsque des restrictions de déplacement sont en place.</a:t>
            </a:r>
            <a:endParaRPr/>
          </a:p>
          <a:p>
            <a:pPr indent="0" lvl="0" marL="0" rtl="0" algn="l">
              <a:lnSpc>
                <a:spcPct val="90000"/>
              </a:lnSpc>
              <a:spcBef>
                <a:spcPts val="1000"/>
              </a:spcBef>
              <a:spcAft>
                <a:spcPts val="0"/>
              </a:spcAft>
              <a:buClr>
                <a:schemeClr val="dk1"/>
              </a:buClr>
              <a:buSzPts val="2000"/>
              <a:buNone/>
            </a:pPr>
            <a:r>
              <a:t/>
            </a:r>
            <a:endParaRPr/>
          </a:p>
        </p:txBody>
      </p:sp>
      <p:sp>
        <p:nvSpPr>
          <p:cNvPr id="1476" name="Google Shape;1476;p9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1477" name="Google Shape;1477;p99"/>
          <p:cNvSpPr txBox="1"/>
          <p:nvPr>
            <p:ph type="title"/>
          </p:nvPr>
        </p:nvSpPr>
        <p:spPr>
          <a:xfrm>
            <a:off x="424689" y="505904"/>
            <a:ext cx="10617200" cy="1125537"/>
          </a:xfrm>
          <a:prstGeom prst="rect">
            <a:avLst/>
          </a:prstGeom>
          <a:solidFill>
            <a:schemeClr val="lt1"/>
          </a:solidFill>
          <a:ln>
            <a:noFill/>
          </a:ln>
        </p:spPr>
        <p:txBody>
          <a:bodyPr anchorCtr="0" anchor="b" bIns="41450" lIns="82925" spcFirstLastPara="1" rIns="82925" wrap="square" tIns="41450">
            <a:noAutofit/>
          </a:bodyPr>
          <a:lstStyle/>
          <a:p>
            <a:pPr indent="0" lvl="0" marL="0" marR="0" rtl="0" algn="ctr">
              <a:lnSpc>
                <a:spcPct val="90000"/>
              </a:lnSpc>
              <a:spcBef>
                <a:spcPts val="0"/>
              </a:spcBef>
              <a:spcAft>
                <a:spcPts val="0"/>
              </a:spcAft>
              <a:buClr>
                <a:srgbClr val="00AFF3"/>
              </a:buClr>
              <a:buSzPts val="4400"/>
              <a:buFont typeface="Arial Narrow"/>
              <a:buNone/>
            </a:pPr>
            <a:r>
              <a:rPr b="1" i="0" lang="fr" sz="4400" u="none" cap="none" strike="noStrike">
                <a:solidFill>
                  <a:srgbClr val="00AFF3"/>
                </a:solidFill>
                <a:latin typeface="Arial Narrow"/>
                <a:ea typeface="Arial Narrow"/>
                <a:cs typeface="Arial Narrow"/>
                <a:sym typeface="Arial Narrow"/>
              </a:rPr>
              <a:t>Faut-il modifier le processus WASH FIT dans le cadre de la lutte contre la COVID-19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solidFill>
                  <a:schemeClr val="dk2"/>
                </a:solidFill>
              </a:rPr>
              <a:t>WASH FIT n’est pas…</a:t>
            </a:r>
            <a:endParaRPr>
              <a:solidFill>
                <a:schemeClr val="dk2"/>
              </a:solidFill>
            </a:endParaRPr>
          </a:p>
        </p:txBody>
      </p:sp>
      <p:sp>
        <p:nvSpPr>
          <p:cNvPr id="259" name="Google Shape;259;p28"/>
          <p:cNvSpPr txBox="1"/>
          <p:nvPr>
            <p:ph idx="1" type="body"/>
          </p:nvPr>
        </p:nvSpPr>
        <p:spPr>
          <a:xfrm>
            <a:off x="838199" y="1384300"/>
            <a:ext cx="4619815" cy="4973466"/>
          </a:xfrm>
          <a:prstGeom prst="rect">
            <a:avLst/>
          </a:prstGeom>
          <a:noFill/>
          <a:ln>
            <a:noFill/>
          </a:ln>
        </p:spPr>
        <p:txBody>
          <a:bodyPr anchorCtr="0" anchor="t" bIns="45700" lIns="91425" spcFirstLastPara="1" rIns="91425" wrap="square" tIns="45700">
            <a:normAutofit/>
          </a:bodyPr>
          <a:lstStyle/>
          <a:p>
            <a:pPr indent="-161226" lvl="0" marL="0" rtl="0" algn="l">
              <a:lnSpc>
                <a:spcPct val="90000"/>
              </a:lnSpc>
              <a:spcBef>
                <a:spcPts val="0"/>
              </a:spcBef>
              <a:spcAft>
                <a:spcPts val="0"/>
              </a:spcAft>
              <a:buClr>
                <a:srgbClr val="8D7511"/>
              </a:buClr>
              <a:buSzPts val="2539"/>
              <a:buFont typeface="Noto Sans Symbols"/>
              <a:buChar char="🗶"/>
            </a:pPr>
            <a:r>
              <a:rPr lang="fr" sz="2539"/>
              <a:t> Un outil </a:t>
            </a:r>
            <a:r>
              <a:rPr b="1" lang="fr" sz="2539">
                <a:solidFill>
                  <a:srgbClr val="D4B01A"/>
                </a:solidFill>
              </a:rPr>
              <a:t>d’évaluation uniquement </a:t>
            </a:r>
            <a:r>
              <a:rPr b="1" lang="fr" sz="2539"/>
              <a:t>–</a:t>
            </a:r>
            <a:r>
              <a:rPr lang="fr" sz="2539"/>
              <a:t> cela doit permettre d’apporter des améliorations</a:t>
            </a:r>
            <a:endParaRPr/>
          </a:p>
          <a:p>
            <a:pPr indent="-161226" lvl="0" marL="0" rtl="0" algn="l">
              <a:lnSpc>
                <a:spcPct val="90000"/>
              </a:lnSpc>
              <a:spcBef>
                <a:spcPts val="1000"/>
              </a:spcBef>
              <a:spcAft>
                <a:spcPts val="0"/>
              </a:spcAft>
              <a:buClr>
                <a:srgbClr val="8D7511"/>
              </a:buClr>
              <a:buSzPts val="2539"/>
              <a:buFont typeface="Noto Sans Symbols"/>
              <a:buChar char="🗶"/>
            </a:pPr>
            <a:r>
              <a:rPr lang="fr" sz="2539"/>
              <a:t> Une approche universelle </a:t>
            </a:r>
            <a:endParaRPr sz="2539"/>
          </a:p>
          <a:p>
            <a:pPr indent="-161226" lvl="0" marL="0" rtl="0" algn="l">
              <a:lnSpc>
                <a:spcPct val="90000"/>
              </a:lnSpc>
              <a:spcBef>
                <a:spcPts val="1000"/>
              </a:spcBef>
              <a:spcAft>
                <a:spcPts val="0"/>
              </a:spcAft>
              <a:buClr>
                <a:srgbClr val="8D7511"/>
              </a:buClr>
              <a:buSzPts val="2539"/>
              <a:buFont typeface="Noto Sans Symbols"/>
              <a:buChar char="🗶"/>
            </a:pPr>
            <a:r>
              <a:rPr lang="fr" sz="2539"/>
              <a:t> Un </a:t>
            </a:r>
            <a:r>
              <a:rPr b="1" lang="fr" sz="2539">
                <a:solidFill>
                  <a:srgbClr val="D4B01A"/>
                </a:solidFill>
              </a:rPr>
              <a:t>processus faisable</a:t>
            </a:r>
            <a:r>
              <a:rPr lang="fr" sz="2539">
                <a:solidFill>
                  <a:srgbClr val="D4B01A"/>
                </a:solidFill>
              </a:rPr>
              <a:t> </a:t>
            </a:r>
            <a:r>
              <a:rPr lang="fr" sz="2539"/>
              <a:t>en un jour</a:t>
            </a:r>
            <a:endParaRPr sz="2539"/>
          </a:p>
        </p:txBody>
      </p:sp>
      <p:grpSp>
        <p:nvGrpSpPr>
          <p:cNvPr id="260" name="Google Shape;260;p28"/>
          <p:cNvGrpSpPr/>
          <p:nvPr/>
        </p:nvGrpSpPr>
        <p:grpSpPr>
          <a:xfrm>
            <a:off x="4181707" y="1756958"/>
            <a:ext cx="7683191" cy="4465422"/>
            <a:chOff x="5346218" y="1756958"/>
            <a:chExt cx="6518680" cy="3344083"/>
          </a:xfrm>
        </p:grpSpPr>
        <p:pic>
          <p:nvPicPr>
            <p:cNvPr descr="Diagram&#10;&#10;Description automatically generated" id="261" name="Google Shape;261;p28"/>
            <p:cNvPicPr preferRelativeResize="0"/>
            <p:nvPr/>
          </p:nvPicPr>
          <p:blipFill rotWithShape="1">
            <a:blip r:embed="rId3">
              <a:alphaModFix/>
            </a:blip>
            <a:srcRect b="0" l="0" r="0" t="0"/>
            <a:stretch/>
          </p:blipFill>
          <p:spPr>
            <a:xfrm>
              <a:off x="5346218" y="1756958"/>
              <a:ext cx="6518680" cy="3344083"/>
            </a:xfrm>
            <a:prstGeom prst="rect">
              <a:avLst/>
            </a:prstGeom>
            <a:noFill/>
            <a:ln>
              <a:noFill/>
            </a:ln>
          </p:spPr>
        </p:pic>
        <p:sp>
          <p:nvSpPr>
            <p:cNvPr id="262" name="Google Shape;262;p28"/>
            <p:cNvSpPr txBox="1"/>
            <p:nvPr/>
          </p:nvSpPr>
          <p:spPr>
            <a:xfrm>
              <a:off x="8476724" y="4731709"/>
              <a:ext cx="18473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3" name="Google Shape;263;p2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10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Lectures complémentaires</a:t>
            </a:r>
            <a:endParaRPr/>
          </a:p>
        </p:txBody>
      </p:sp>
      <p:sp>
        <p:nvSpPr>
          <p:cNvPr id="1486" name="Google Shape;1486;p100"/>
          <p:cNvSpPr/>
          <p:nvPr/>
        </p:nvSpPr>
        <p:spPr>
          <a:xfrm>
            <a:off x="392511" y="1079500"/>
            <a:ext cx="11597477" cy="47859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OMS, </a:t>
            </a:r>
            <a:r>
              <a:rPr b="0" i="1" lang="fr" sz="1600" u="none" cap="none" strike="noStrike">
                <a:solidFill>
                  <a:srgbClr val="09164D"/>
                </a:solidFill>
                <a:latin typeface="Arial"/>
                <a:ea typeface="Arial"/>
                <a:cs typeface="Arial"/>
                <a:sym typeface="Arial"/>
              </a:rPr>
              <a:t>Normes essentielles en matière de santé environnementale dans les structures de soins</a:t>
            </a:r>
            <a:r>
              <a:rPr b="0" i="0" lang="fr" sz="1600" u="none" cap="none" strike="noStrike">
                <a:solidFill>
                  <a:srgbClr val="09164D"/>
                </a:solidFill>
                <a:latin typeface="Arial"/>
                <a:ea typeface="Arial"/>
                <a:cs typeface="Arial"/>
                <a:sym typeface="Arial"/>
              </a:rPr>
              <a:t>, 2008. Disponible à l’adresse suivante : </a:t>
            </a:r>
            <a:r>
              <a:rPr b="0" i="0" lang="fr" sz="1600" u="sng" cap="none" strike="noStrike">
                <a:solidFill>
                  <a:schemeClr val="hlink"/>
                </a:solidFill>
                <a:latin typeface="Arial"/>
                <a:ea typeface="Arial"/>
                <a:cs typeface="Arial"/>
                <a:sym typeface="Arial"/>
                <a:hlinkClick r:id="rId3"/>
              </a:rPr>
              <a:t>https://www.who.int/fr/publications/i/item/essential-environmental-health-standards-in-health-care</a:t>
            </a:r>
            <a:r>
              <a:rPr b="0" i="0" lang="fr" sz="1600" u="sng" cap="none" strike="noStrike">
                <a:solidFill>
                  <a:srgbClr val="09164D"/>
                </a:solidFill>
                <a:latin typeface="Arial"/>
                <a:ea typeface="Arial"/>
                <a:cs typeface="Arial"/>
                <a:sym typeface="Arial"/>
              </a:rPr>
              <a:t>.</a:t>
            </a:r>
            <a:r>
              <a:rPr b="0" i="0" lang="fr" sz="1600" u="none" cap="none" strike="noStrike">
                <a:solidFill>
                  <a:srgbClr val="09164D"/>
                </a:solidFill>
                <a:latin typeface="Arial"/>
                <a:ea typeface="Arial"/>
                <a:cs typeface="Arial"/>
                <a:sym typeface="Arial"/>
              </a:rPr>
              <a:t> </a:t>
            </a:r>
            <a:endParaRPr b="0" i="0" sz="1600" u="none" cap="none" strike="noStrike">
              <a:solidFill>
                <a:srgbClr val="09164D"/>
              </a:solidFill>
              <a:latin typeface="Arial"/>
              <a:ea typeface="Arial"/>
              <a:cs typeface="Arial"/>
              <a:sym typeface="Arial"/>
            </a:endParaRPr>
          </a:p>
          <a:p>
            <a:pPr indent="0" lvl="0" marL="0" marR="0" rtl="0" algn="l">
              <a:lnSpc>
                <a:spcPct val="100000"/>
              </a:lnSpc>
              <a:spcBef>
                <a:spcPts val="726"/>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OMS, </a:t>
            </a:r>
            <a:r>
              <a:rPr b="0" i="1" lang="fr" sz="1600" u="none" cap="none" strike="noStrike">
                <a:solidFill>
                  <a:srgbClr val="09164D"/>
                </a:solidFill>
                <a:latin typeface="Arial"/>
                <a:ea typeface="Arial"/>
                <a:cs typeface="Arial"/>
                <a:sym typeface="Arial"/>
              </a:rPr>
              <a:t>Safe management of wastes from health care activities.</a:t>
            </a:r>
            <a:r>
              <a:rPr b="0" i="0" lang="fr" sz="1600" u="none" cap="none" strike="noStrike">
                <a:solidFill>
                  <a:srgbClr val="09164D"/>
                </a:solidFill>
                <a:latin typeface="Arial"/>
                <a:ea typeface="Arial"/>
                <a:cs typeface="Arial"/>
                <a:sym typeface="Arial"/>
              </a:rPr>
              <a:t> </a:t>
            </a:r>
            <a:r>
              <a:rPr b="0" i="1" lang="fr" sz="1600" u="none" cap="none" strike="noStrike">
                <a:solidFill>
                  <a:srgbClr val="09164D"/>
                </a:solidFill>
                <a:latin typeface="Arial"/>
                <a:ea typeface="Arial"/>
                <a:cs typeface="Arial"/>
                <a:sym typeface="Arial"/>
              </a:rPr>
              <a:t>Second Edition, </a:t>
            </a:r>
            <a:r>
              <a:rPr b="0" i="0" lang="fr" sz="1600" u="none" cap="none" strike="noStrike">
                <a:solidFill>
                  <a:srgbClr val="09164D"/>
                </a:solidFill>
                <a:latin typeface="Arial"/>
                <a:ea typeface="Arial"/>
                <a:cs typeface="Arial"/>
                <a:sym typeface="Arial"/>
              </a:rPr>
              <a:t>2014. Organisation mondiale de la Santé, Genève. Disponible à l’adresse suivante : </a:t>
            </a:r>
            <a:r>
              <a:rPr b="0" i="0" lang="fr" sz="1600" u="sng" cap="none" strike="noStrike">
                <a:solidFill>
                  <a:schemeClr val="hlink"/>
                </a:solidFill>
                <a:latin typeface="Arial"/>
                <a:ea typeface="Arial"/>
                <a:cs typeface="Arial"/>
                <a:sym typeface="Arial"/>
                <a:hlinkClick r:id="rId4"/>
              </a:rPr>
              <a:t>https://www.who.int/publications/i/item/9789241548564</a:t>
            </a:r>
            <a:r>
              <a:rPr b="0" i="0" lang="fr" sz="1600" u="none" cap="none" strike="noStrike">
                <a:solidFill>
                  <a:srgbClr val="09164D"/>
                </a:solidFill>
                <a:latin typeface="Arial"/>
                <a:ea typeface="Arial"/>
                <a:cs typeface="Arial"/>
                <a:sym typeface="Arial"/>
              </a:rPr>
              <a:t> </a:t>
            </a:r>
            <a:endParaRPr b="0" i="0" sz="1600" u="none" cap="none" strike="noStrike">
              <a:solidFill>
                <a:srgbClr val="09164D"/>
              </a:solidFill>
              <a:latin typeface="Arial"/>
              <a:ea typeface="Arial"/>
              <a:cs typeface="Arial"/>
              <a:sym typeface="Arial"/>
            </a:endParaRPr>
          </a:p>
          <a:p>
            <a:pPr indent="0" lvl="0" marL="0" marR="0" rtl="0" algn="l">
              <a:lnSpc>
                <a:spcPct val="100000"/>
              </a:lnSpc>
              <a:spcBef>
                <a:spcPts val="726"/>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OMS, </a:t>
            </a:r>
            <a:r>
              <a:rPr b="0" i="1" lang="fr" sz="1600" u="none" cap="none" strike="noStrike">
                <a:solidFill>
                  <a:srgbClr val="09164D"/>
                </a:solidFill>
                <a:latin typeface="Arial"/>
                <a:ea typeface="Arial"/>
                <a:cs typeface="Arial"/>
                <a:sym typeface="Arial"/>
              </a:rPr>
              <a:t>La gestion sécurisée des déchets médicaux (Déchets d’activités de soins) – Résumé.</a:t>
            </a:r>
            <a:r>
              <a:rPr b="0" i="0" lang="fr" sz="1600" u="none" cap="none" strike="noStrike">
                <a:solidFill>
                  <a:srgbClr val="09164D"/>
                </a:solidFill>
                <a:latin typeface="Arial"/>
                <a:ea typeface="Arial"/>
                <a:cs typeface="Arial"/>
                <a:sym typeface="Arial"/>
              </a:rPr>
              <a:t> Organisation mondiale de la santé, Genève, 2017. Disponible à l’adresse suivante : </a:t>
            </a:r>
            <a:r>
              <a:rPr b="0" i="0" lang="fr" sz="1600" u="sng" cap="none" strike="noStrike">
                <a:solidFill>
                  <a:schemeClr val="hlink"/>
                </a:solidFill>
                <a:latin typeface="Arial"/>
                <a:ea typeface="Arial"/>
                <a:cs typeface="Arial"/>
                <a:sym typeface="Arial"/>
                <a:hlinkClick r:id="rId5"/>
              </a:rPr>
              <a:t>https://apps.who.int/iris/handle/10665/272385</a:t>
            </a:r>
            <a:r>
              <a:rPr b="0" i="0" lang="fr" sz="1600" u="none" cap="none" strike="noStrike">
                <a:solidFill>
                  <a:srgbClr val="09164D"/>
                </a:solidFill>
                <a:latin typeface="Arial"/>
                <a:ea typeface="Arial"/>
                <a:cs typeface="Arial"/>
                <a:sym typeface="Arial"/>
              </a:rPr>
              <a:t> </a:t>
            </a:r>
            <a:endParaRPr b="0" i="0" sz="1600" u="none" cap="none" strike="noStrike">
              <a:solidFill>
                <a:srgbClr val="09164D"/>
              </a:solidFill>
              <a:latin typeface="Arial"/>
              <a:ea typeface="Arial"/>
              <a:cs typeface="Arial"/>
              <a:sym typeface="Arial"/>
            </a:endParaRPr>
          </a:p>
          <a:p>
            <a:pPr indent="0" lvl="0" marL="0" marR="0" rtl="0" algn="l">
              <a:lnSpc>
                <a:spcPct val="100000"/>
              </a:lnSpc>
              <a:spcBef>
                <a:spcPts val="726"/>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OMS, </a:t>
            </a:r>
            <a:r>
              <a:rPr b="0" i="1" lang="fr" sz="1600" u="none" cap="none" strike="noStrike">
                <a:solidFill>
                  <a:srgbClr val="09164D"/>
                </a:solidFill>
                <a:latin typeface="Arial"/>
                <a:ea typeface="Arial"/>
                <a:cs typeface="Arial"/>
                <a:sym typeface="Arial"/>
              </a:rPr>
              <a:t>Aperçu des technologies pour le traitement de déchets infectieux et de déchets piquants/coupants/tranchants provenant des établissements de santé</a:t>
            </a:r>
            <a:r>
              <a:rPr b="0" i="0" lang="fr" sz="1600" u="none" cap="none" strike="noStrike">
                <a:solidFill>
                  <a:srgbClr val="09164D"/>
                </a:solidFill>
                <a:latin typeface="Arial"/>
                <a:ea typeface="Arial"/>
                <a:cs typeface="Arial"/>
                <a:sym typeface="Arial"/>
              </a:rPr>
              <a:t>, 2019. Disponible à l’adresse suivante : </a:t>
            </a:r>
            <a:r>
              <a:rPr b="0" i="0" lang="fr" sz="1600" u="sng" cap="none" strike="noStrike">
                <a:solidFill>
                  <a:schemeClr val="hlink"/>
                </a:solidFill>
                <a:latin typeface="Arial"/>
                <a:ea typeface="Arial"/>
                <a:cs typeface="Arial"/>
                <a:sym typeface="Arial"/>
                <a:hlinkClick r:id="rId6"/>
              </a:rPr>
              <a:t>https://apps.who.int/iris/handle/10665/330920.</a:t>
            </a:r>
            <a:r>
              <a:rPr b="0" i="0" lang="fr" sz="1600" u="sng" cap="none" strike="noStrike">
                <a:solidFill>
                  <a:srgbClr val="09164D"/>
                </a:solidFill>
                <a:latin typeface="Arial"/>
                <a:ea typeface="Arial"/>
                <a:cs typeface="Arial"/>
                <a:sym typeface="Arial"/>
              </a:rPr>
              <a:t> </a:t>
            </a:r>
            <a:endParaRPr b="0" i="0" sz="1600" u="none" cap="none" strike="noStrike">
              <a:solidFill>
                <a:srgbClr val="09164D"/>
              </a:solidFill>
              <a:latin typeface="Arial"/>
              <a:ea typeface="Arial"/>
              <a:cs typeface="Arial"/>
              <a:sym typeface="Arial"/>
            </a:endParaRPr>
          </a:p>
          <a:p>
            <a:pPr indent="0" lvl="0" marL="0" marR="0" rtl="0" algn="l">
              <a:lnSpc>
                <a:spcPct val="100000"/>
              </a:lnSpc>
              <a:spcBef>
                <a:spcPts val="726"/>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 OMS, </a:t>
            </a:r>
            <a:r>
              <a:rPr b="0" i="1" lang="fr" sz="1600" u="none" cap="none" strike="noStrike">
                <a:solidFill>
                  <a:srgbClr val="09164D"/>
                </a:solidFill>
                <a:latin typeface="Arial"/>
                <a:ea typeface="Arial"/>
                <a:cs typeface="Arial"/>
                <a:sym typeface="Arial"/>
              </a:rPr>
              <a:t>Standards pour l’amélioration de la qualité des soins maternels et néonatals dans les établissements de santé</a:t>
            </a:r>
            <a:r>
              <a:rPr b="0" i="0" lang="fr" sz="1600" u="none" cap="none" strike="noStrike">
                <a:solidFill>
                  <a:srgbClr val="09164D"/>
                </a:solidFill>
                <a:latin typeface="Arial"/>
                <a:ea typeface="Arial"/>
                <a:cs typeface="Arial"/>
                <a:sym typeface="Arial"/>
              </a:rPr>
              <a:t>, 2016. Disponible à l’adresse suivante : </a:t>
            </a:r>
            <a:r>
              <a:rPr b="0" i="0" lang="fr" sz="1600" u="sng" cap="none" strike="noStrike">
                <a:solidFill>
                  <a:schemeClr val="hlink"/>
                </a:solidFill>
                <a:latin typeface="Arial"/>
                <a:ea typeface="Arial"/>
                <a:cs typeface="Arial"/>
                <a:sym typeface="Arial"/>
                <a:hlinkClick r:id="rId7"/>
              </a:rPr>
              <a:t>https://www.who.int/fr/publications/i/item/9789241511216</a:t>
            </a:r>
            <a:r>
              <a:rPr b="0" i="0" lang="fr" sz="1600" u="none" cap="none" strike="noStrike">
                <a:solidFill>
                  <a:srgbClr val="09164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726"/>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OMS, </a:t>
            </a:r>
            <a:r>
              <a:rPr b="0" i="1" lang="fr" sz="1600" u="none" cap="none" strike="noStrike">
                <a:solidFill>
                  <a:srgbClr val="09164D"/>
                </a:solidFill>
                <a:latin typeface="Arial"/>
                <a:ea typeface="Arial"/>
                <a:cs typeface="Arial"/>
                <a:sym typeface="Arial"/>
              </a:rPr>
              <a:t>Global guidelines for the prevention of surgical site infection, Second edition</a:t>
            </a:r>
            <a:r>
              <a:rPr b="0" i="0" lang="fr" sz="1600" u="none" cap="none" strike="noStrike">
                <a:solidFill>
                  <a:srgbClr val="09164D"/>
                </a:solidFill>
                <a:latin typeface="Arial"/>
                <a:ea typeface="Arial"/>
                <a:cs typeface="Arial"/>
                <a:sym typeface="Arial"/>
              </a:rPr>
              <a:t>, 2018. Disponible à l’adresse suivante : </a:t>
            </a:r>
            <a:r>
              <a:rPr b="0" i="0" lang="fr" sz="1600" u="sng" cap="none" strike="noStrike">
                <a:solidFill>
                  <a:schemeClr val="hlink"/>
                </a:solidFill>
                <a:latin typeface="Arial"/>
                <a:ea typeface="Arial"/>
                <a:cs typeface="Arial"/>
                <a:sym typeface="Arial"/>
                <a:hlinkClick r:id="rId8"/>
              </a:rPr>
              <a:t>https://www.who.int/publications/i/item/global-guidelines-for-the-prevention-of-surgical-site-infection-2nd-ed</a:t>
            </a:r>
            <a:r>
              <a:rPr b="0" i="0" lang="fr" sz="1600" u="none" cap="none" strike="noStrike">
                <a:solidFill>
                  <a:srgbClr val="09164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726"/>
              </a:spcBef>
              <a:spcAft>
                <a:spcPts val="0"/>
              </a:spcAft>
              <a:buClr>
                <a:srgbClr val="000000"/>
              </a:buClr>
              <a:buSzPts val="1600"/>
              <a:buFont typeface="Arial"/>
              <a:buNone/>
            </a:pPr>
            <a:r>
              <a:rPr b="0" i="0" lang="fr" sz="1600" u="none" cap="none" strike="noStrike">
                <a:solidFill>
                  <a:srgbClr val="09164D"/>
                </a:solidFill>
                <a:latin typeface="Arial"/>
                <a:ea typeface="Arial"/>
                <a:cs typeface="Arial"/>
                <a:sym typeface="Arial"/>
              </a:rPr>
              <a:t>OMS, « SAVE LIVES: Clean Your Hands ». Disponible à l’adresse suivante : </a:t>
            </a:r>
            <a:r>
              <a:rPr b="0" i="0" lang="fr" sz="1600" u="sng" cap="none" strike="noStrike">
                <a:solidFill>
                  <a:schemeClr val="hlink"/>
                </a:solidFill>
                <a:latin typeface="Arial"/>
                <a:ea typeface="Arial"/>
                <a:cs typeface="Arial"/>
                <a:sym typeface="Arial"/>
                <a:hlinkClick r:id="rId9"/>
              </a:rPr>
              <a:t>https://www.who.int/campaigns/world-hand-hygiene-day</a:t>
            </a:r>
            <a:r>
              <a:rPr b="0" i="0" lang="fr" sz="1600" u="none" cap="none" strike="noStrike">
                <a:solidFill>
                  <a:srgbClr val="09164D"/>
                </a:solidFill>
                <a:latin typeface="Arial"/>
                <a:ea typeface="Arial"/>
                <a:cs typeface="Arial"/>
                <a:sym typeface="Arial"/>
              </a:rPr>
              <a:t> </a:t>
            </a:r>
            <a:endParaRPr b="0" i="0" sz="1600" u="none" cap="none" strike="noStrike">
              <a:solidFill>
                <a:srgbClr val="09164D"/>
              </a:solidFill>
              <a:latin typeface="Arial"/>
              <a:ea typeface="Arial"/>
              <a:cs typeface="Arial"/>
              <a:sym typeface="Arial"/>
            </a:endParaRPr>
          </a:p>
        </p:txBody>
      </p:sp>
      <p:sp>
        <p:nvSpPr>
          <p:cNvPr id="1487" name="Google Shape;1487;p100"/>
          <p:cNvSpPr txBox="1"/>
          <p:nvPr/>
        </p:nvSpPr>
        <p:spPr>
          <a:xfrm>
            <a:off x="228600" y="6151653"/>
            <a:ext cx="12001500" cy="706347"/>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95"/>
              <a:buFont typeface="Arial"/>
              <a:buNone/>
            </a:pPr>
            <a:r>
              <a:rPr b="0" i="0" lang="fr" sz="1995" u="none" cap="none" strike="noStrike">
                <a:solidFill>
                  <a:schemeClr val="lt1"/>
                </a:solidFill>
                <a:latin typeface="Arial"/>
                <a:ea typeface="Arial"/>
                <a:cs typeface="Arial"/>
                <a:sym typeface="Arial"/>
              </a:rPr>
              <a:t>Liste complète des lectures conseillées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95"/>
              <a:buFont typeface="Arial"/>
              <a:buNone/>
            </a:pPr>
            <a:r>
              <a:rPr b="0" i="0" lang="fr" sz="1995" u="sng" cap="none" strike="noStrike">
                <a:solidFill>
                  <a:schemeClr val="hlink"/>
                </a:solidFill>
                <a:latin typeface="Arial"/>
                <a:ea typeface="Arial"/>
                <a:cs typeface="Arial"/>
                <a:sym typeface="Arial"/>
                <a:hlinkClick r:id="rId10"/>
              </a:rPr>
              <a:t>https://washinhcf.org/resource/summary-of-all-who-and-related-resources-on-wash-in-hcf/</a:t>
            </a:r>
            <a:r>
              <a:rPr b="0" i="0" lang="fr" sz="1995"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88" name="Google Shape;1488;p10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101"/>
          <p:cNvSpPr txBox="1"/>
          <p:nvPr>
            <p:ph type="title"/>
          </p:nvPr>
        </p:nvSpPr>
        <p:spPr>
          <a:xfrm>
            <a:off x="838200" y="153430"/>
            <a:ext cx="10515600" cy="714375"/>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Narrow"/>
              <a:buNone/>
            </a:pPr>
            <a:r>
              <a:rPr lang="fr"/>
              <a:t>Lectures complémentaires – Documents sources relatifs aux objectifs et indicateurs WASH FIT</a:t>
            </a:r>
            <a:endParaRPr/>
          </a:p>
        </p:txBody>
      </p:sp>
      <p:sp>
        <p:nvSpPr>
          <p:cNvPr id="1497" name="Google Shape;1497;p10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1498" name="Google Shape;1498;p101"/>
          <p:cNvSpPr txBox="1"/>
          <p:nvPr>
            <p:ph idx="1" type="body"/>
          </p:nvPr>
        </p:nvSpPr>
        <p:spPr>
          <a:xfrm>
            <a:off x="501805" y="1384300"/>
            <a:ext cx="10850407" cy="4973466"/>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632"/>
              <a:buNone/>
            </a:pPr>
            <a:r>
              <a:rPr lang="fr" sz="1400"/>
              <a:t>OMS, </a:t>
            </a:r>
            <a:r>
              <a:rPr i="1" lang="fr" sz="1400"/>
              <a:t>Normes essentielles en matière de santé environnementale dans les structures de soins</a:t>
            </a:r>
            <a:r>
              <a:rPr lang="fr" sz="1400"/>
              <a:t>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Directives de qualité pour l’eau de boisson, quatrième édition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Lignes directrices relatives à l’assainissement et à la santé</a:t>
            </a:r>
            <a:r>
              <a:rPr lang="fr" sz="1400"/>
              <a:t>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Lignes directrices sur les principales composantes des programmes de prévention et de contrôle des infections au niveau national et au niveau des établissements de soins de courte durée</a:t>
            </a:r>
            <a:r>
              <a:rPr lang="fr" sz="1400"/>
              <a:t>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Principes fondamentaux de la prévention et de la lutte contre les infections </a:t>
            </a:r>
            <a:endParaRPr sz="1400"/>
          </a:p>
          <a:p>
            <a:pPr indent="0" lvl="0" marL="0" rtl="0" algn="l">
              <a:lnSpc>
                <a:spcPct val="115000"/>
              </a:lnSpc>
              <a:spcBef>
                <a:spcPts val="0"/>
              </a:spcBef>
              <a:spcAft>
                <a:spcPts val="0"/>
              </a:spcAft>
              <a:buClr>
                <a:schemeClr val="dk1"/>
              </a:buClr>
              <a:buSzPts val="1632"/>
              <a:buNone/>
            </a:pPr>
            <a:r>
              <a:rPr lang="fr" sz="1600"/>
              <a:t>OMS, « Guidelines on hand hygiene in health care » </a:t>
            </a:r>
            <a:endParaRPr sz="1400"/>
          </a:p>
          <a:p>
            <a:pPr indent="0" lvl="0" marL="0" rtl="0" algn="l">
              <a:lnSpc>
                <a:spcPct val="115000"/>
              </a:lnSpc>
              <a:spcBef>
                <a:spcPts val="0"/>
              </a:spcBef>
              <a:spcAft>
                <a:spcPts val="0"/>
              </a:spcAft>
              <a:buClr>
                <a:schemeClr val="dk1"/>
              </a:buClr>
              <a:buSzPts val="1632"/>
              <a:buNone/>
            </a:pPr>
            <a:r>
              <a:rPr lang="fr" sz="1400"/>
              <a:t>Centres pour le contrôle et la prévention des maladies des États-Unis (CDC), </a:t>
            </a:r>
            <a:r>
              <a:rPr i="1" lang="fr" sz="1400"/>
              <a:t>Meilleures pratiques pour le nettoyage de l’environnement dans les établissements de soins de santé avec des ressources limitées</a:t>
            </a:r>
            <a:r>
              <a:rPr lang="fr" sz="1400"/>
              <a:t>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Strengthening infection prevention and control in primary care facilities </a:t>
            </a:r>
            <a:r>
              <a:rPr lang="fr" sz="1400"/>
              <a:t>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Safe management of wastes from health care activities </a:t>
            </a:r>
            <a:r>
              <a:rPr lang="fr" sz="1400"/>
              <a:t>et OMS, </a:t>
            </a:r>
            <a:r>
              <a:rPr i="1" lang="fr" sz="1400"/>
              <a:t>Aperçu des technologies pour le traitement de déchets infectieux et de déchets piquants/coupants/tranchants provenant des établissements de santé</a:t>
            </a:r>
            <a:endParaRPr sz="1400"/>
          </a:p>
          <a:p>
            <a:pPr indent="0" lvl="0" marL="0" rtl="0" algn="l">
              <a:lnSpc>
                <a:spcPct val="115000"/>
              </a:lnSpc>
              <a:spcBef>
                <a:spcPts val="0"/>
              </a:spcBef>
              <a:spcAft>
                <a:spcPts val="0"/>
              </a:spcAft>
              <a:buClr>
                <a:schemeClr val="dk1"/>
              </a:buClr>
              <a:buSzPts val="1632"/>
              <a:buNone/>
            </a:pPr>
            <a:r>
              <a:rPr i="1" lang="fr" sz="1400"/>
              <a:t>OMS, Standards pour l’amélioration de la qualité des soins maternels et néonatals dans les établissements de santé </a:t>
            </a:r>
            <a:endParaRPr sz="1400"/>
          </a:p>
          <a:p>
            <a:pPr indent="0" lvl="0" marL="0" rtl="0" algn="l">
              <a:lnSpc>
                <a:spcPct val="115000"/>
              </a:lnSpc>
              <a:spcBef>
                <a:spcPts val="0"/>
              </a:spcBef>
              <a:spcAft>
                <a:spcPts val="0"/>
              </a:spcAft>
              <a:buClr>
                <a:schemeClr val="dk1"/>
              </a:buClr>
              <a:buSzPts val="1632"/>
              <a:buNone/>
            </a:pPr>
            <a:r>
              <a:rPr i="1" lang="fr" sz="1400"/>
              <a:t>OMS, Normes destinées à améliorer la qualité des soins des enfants et des jeunes adolescents dans les établissements de santé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Établissements de santé résilients face au changement climatique et écologiquement viables – Orientations de l’OMS</a:t>
            </a:r>
            <a:r>
              <a:rPr lang="fr" sz="1400"/>
              <a:t> </a:t>
            </a:r>
            <a:endParaRPr sz="1400"/>
          </a:p>
          <a:p>
            <a:pPr indent="0" lvl="0" marL="0" rtl="0" algn="l">
              <a:lnSpc>
                <a:spcPct val="115000"/>
              </a:lnSpc>
              <a:spcBef>
                <a:spcPts val="0"/>
              </a:spcBef>
              <a:spcAft>
                <a:spcPts val="0"/>
              </a:spcAft>
              <a:buClr>
                <a:schemeClr val="dk1"/>
              </a:buClr>
              <a:buSzPts val="1632"/>
              <a:buNone/>
            </a:pPr>
            <a:r>
              <a:rPr lang="fr" sz="1400"/>
              <a:t>OMS, </a:t>
            </a:r>
            <a:r>
              <a:rPr i="1" lang="fr" sz="1400"/>
              <a:t>Access to Modern Energy Services for Health Facilities in Resource-Constrained Settings. A Review of Status, Signi­ficance, Challenges and Measurement </a:t>
            </a:r>
            <a:endParaRPr sz="1400"/>
          </a:p>
        </p:txBody>
      </p:sp>
      <p:sp>
        <p:nvSpPr>
          <p:cNvPr id="1499" name="Google Shape;1499;p101"/>
          <p:cNvSpPr txBox="1"/>
          <p:nvPr/>
        </p:nvSpPr>
        <p:spPr>
          <a:xfrm>
            <a:off x="148591" y="6151653"/>
            <a:ext cx="12043408" cy="70634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95"/>
              <a:buFont typeface="Arial"/>
              <a:buNone/>
            </a:pPr>
            <a:r>
              <a:rPr b="0" i="0" lang="fr" sz="1995" u="none" cap="none" strike="noStrike">
                <a:solidFill>
                  <a:schemeClr val="dk1"/>
                </a:solidFill>
                <a:latin typeface="Arial"/>
                <a:ea typeface="Arial"/>
                <a:cs typeface="Arial"/>
                <a:sym typeface="Arial"/>
              </a:rPr>
              <a:t>Toutes les ressources sont disponibles à l’adresse suivante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95"/>
              <a:buFont typeface="Arial"/>
              <a:buNone/>
            </a:pPr>
            <a:r>
              <a:rPr b="0" i="0" lang="fr" sz="1995" u="sng" cap="none" strike="noStrike">
                <a:solidFill>
                  <a:schemeClr val="hlink"/>
                </a:solidFill>
                <a:latin typeface="Arial"/>
                <a:ea typeface="Arial"/>
                <a:cs typeface="Arial"/>
                <a:sym typeface="Arial"/>
                <a:hlinkClick r:id="rId3"/>
              </a:rPr>
              <a:t>https://washinhcf.org/resource/summary-of-all-who-and-related-resources-on-wash-in-hcf/</a:t>
            </a:r>
            <a:r>
              <a:rPr b="0" i="0" lang="fr" sz="1995"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02"/>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Diapositives complémentaires </a:t>
            </a:r>
            <a:endParaRPr/>
          </a:p>
        </p:txBody>
      </p:sp>
      <p:sp>
        <p:nvSpPr>
          <p:cNvPr id="1505" name="Google Shape;1505;p102"/>
          <p:cNvSpPr txBox="1"/>
          <p:nvPr>
            <p:ph idx="1" type="subTitle"/>
          </p:nvPr>
        </p:nvSpPr>
        <p:spPr>
          <a:xfrm>
            <a:off x="715537" y="2979807"/>
            <a:ext cx="10515600"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2400"/>
              <a:buNone/>
            </a:pPr>
            <a:r>
              <a:rPr lang="fr"/>
              <a:t>Et lectures complémentaires </a:t>
            </a:r>
            <a:endParaRPr/>
          </a:p>
        </p:txBody>
      </p:sp>
      <p:sp>
        <p:nvSpPr>
          <p:cNvPr id="1506" name="Google Shape;1506;p102"/>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103"/>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Visite d’établissement – Procéder à une évaluation WASH FIT </a:t>
            </a:r>
            <a:endParaRPr/>
          </a:p>
        </p:txBody>
      </p:sp>
      <p:sp>
        <p:nvSpPr>
          <p:cNvPr id="1512" name="Google Shape;1512;p10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513" name="Google Shape;1513;p103"/>
          <p:cNvSpPr txBox="1"/>
          <p:nvPr>
            <p:ph idx="1" type="body"/>
          </p:nvPr>
        </p:nvSpPr>
        <p:spPr>
          <a:xfrm>
            <a:off x="838199" y="1750740"/>
            <a:ext cx="10514013" cy="46070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pic>
        <p:nvPicPr>
          <p:cNvPr id="1518" name="Google Shape;1518;p104"/>
          <p:cNvPicPr preferRelativeResize="0"/>
          <p:nvPr/>
        </p:nvPicPr>
        <p:blipFill rotWithShape="1">
          <a:blip r:embed="rId3">
            <a:alphaModFix/>
          </a:blip>
          <a:srcRect b="0" l="0" r="0" t="0"/>
          <a:stretch/>
        </p:blipFill>
        <p:spPr>
          <a:xfrm>
            <a:off x="6266157" y="3100298"/>
            <a:ext cx="5294716" cy="2514990"/>
          </a:xfrm>
          <a:prstGeom prst="rect">
            <a:avLst/>
          </a:prstGeom>
          <a:noFill/>
          <a:ln>
            <a:noFill/>
          </a:ln>
        </p:spPr>
      </p:pic>
      <p:pic>
        <p:nvPicPr>
          <p:cNvPr id="1519" name="Google Shape;1519;p104"/>
          <p:cNvPicPr preferRelativeResize="0"/>
          <p:nvPr/>
        </p:nvPicPr>
        <p:blipFill rotWithShape="1">
          <a:blip r:embed="rId4">
            <a:alphaModFix/>
          </a:blip>
          <a:srcRect b="0" l="0" r="0" t="0"/>
          <a:stretch/>
        </p:blipFill>
        <p:spPr>
          <a:xfrm>
            <a:off x="631130" y="3100298"/>
            <a:ext cx="5294715" cy="2581173"/>
          </a:xfrm>
          <a:prstGeom prst="rect">
            <a:avLst/>
          </a:prstGeom>
          <a:noFill/>
          <a:ln>
            <a:noFill/>
          </a:ln>
        </p:spPr>
      </p:pic>
      <p:sp>
        <p:nvSpPr>
          <p:cNvPr id="1520" name="Google Shape;1520;p104"/>
          <p:cNvSpPr txBox="1"/>
          <p:nvPr>
            <p:ph type="ctrTitle"/>
          </p:nvPr>
        </p:nvSpPr>
        <p:spPr>
          <a:xfrm>
            <a:off x="838200" y="607693"/>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Portail WASH FIT </a:t>
            </a:r>
            <a:endParaRPr/>
          </a:p>
        </p:txBody>
      </p:sp>
      <p:sp>
        <p:nvSpPr>
          <p:cNvPr id="1521" name="Google Shape;1521;p104"/>
          <p:cNvSpPr txBox="1"/>
          <p:nvPr>
            <p:ph idx="1" type="subTitle"/>
          </p:nvPr>
        </p:nvSpPr>
        <p:spPr>
          <a:xfrm>
            <a:off x="941736" y="1872069"/>
            <a:ext cx="10515600"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2400"/>
              <a:buNone/>
            </a:pPr>
            <a:r>
              <a:rPr lang="fr"/>
              <a:t>www.washinhcf.org/wash-fit</a:t>
            </a:r>
            <a:endParaRPr/>
          </a:p>
          <a:p>
            <a:pPr indent="0" lvl="0" marL="0" rtl="0" algn="ctr">
              <a:lnSpc>
                <a:spcPct val="90000"/>
              </a:lnSpc>
              <a:spcBef>
                <a:spcPts val="1000"/>
              </a:spcBef>
              <a:spcAft>
                <a:spcPts val="0"/>
              </a:spcAft>
              <a:buClr>
                <a:schemeClr val="lt2"/>
              </a:buClr>
              <a:buSzPts val="2400"/>
              <a:buNone/>
            </a:pPr>
            <a:r>
              <a:rPr lang="fr"/>
              <a:t>washinhcf@who.int  </a:t>
            </a:r>
            <a:endParaRPr/>
          </a:p>
        </p:txBody>
      </p:sp>
      <p:sp>
        <p:nvSpPr>
          <p:cNvPr id="1522" name="Google Shape;1522;p10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10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FFFFFF"/>
                </a:solidFill>
                <a:latin typeface="Arial"/>
                <a:ea typeface="Arial"/>
                <a:cs typeface="Arial"/>
                <a:sym typeface="Arial"/>
              </a:rPr>
              <a:t>‹#›</a:t>
            </a:fld>
            <a:endParaRPr>
              <a:solidFill>
                <a:srgbClr val="FFFFFF"/>
              </a:solidFill>
              <a:latin typeface="Arial"/>
              <a:ea typeface="Arial"/>
              <a:cs typeface="Arial"/>
              <a:sym typeface="Arial"/>
            </a:endParaRPr>
          </a:p>
        </p:txBody>
      </p:sp>
      <p:sp>
        <p:nvSpPr>
          <p:cNvPr id="1531" name="Google Shape;1531;p105"/>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t/>
            </a:r>
            <a:endParaRPr/>
          </a:p>
        </p:txBody>
      </p:sp>
      <p:sp>
        <p:nvSpPr>
          <p:cNvPr id="1532" name="Google Shape;1532;p105"/>
          <p:cNvSpPr txBox="1"/>
          <p:nvPr>
            <p:ph idx="2" type="body"/>
          </p:nvPr>
        </p:nvSpPr>
        <p:spPr>
          <a:xfrm>
            <a:off x="6240463" y="982663"/>
            <a:ext cx="5111750" cy="523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a:p>
        </p:txBody>
      </p:sp>
      <p:sp>
        <p:nvSpPr>
          <p:cNvPr id="1533" name="Google Shape;1533;p105"/>
          <p:cNvSpPr txBox="1"/>
          <p:nvPr>
            <p:ph type="title"/>
          </p:nvPr>
        </p:nvSpPr>
        <p:spPr>
          <a:xfrm>
            <a:off x="0" y="0"/>
            <a:ext cx="5279923" cy="7207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28"/>
              <a:buFont typeface="Arial Narrow"/>
              <a:buNone/>
            </a:pPr>
            <a:r>
              <a:rPr b="1" i="0" lang="fr" sz="2800" u="none" cap="none" strike="noStrike">
                <a:solidFill>
                  <a:schemeClr val="dk1"/>
                </a:solidFill>
                <a:latin typeface="Arial Narrow"/>
                <a:ea typeface="Arial Narrow"/>
                <a:cs typeface="Arial Narrow"/>
                <a:sym typeface="Arial Narrow"/>
              </a:rPr>
              <a:t>Quels sont les objectifs du WASH FIT ? </a:t>
            </a:r>
            <a:endParaRPr b="0" i="0" sz="1050" u="none" cap="none" strike="noStrike">
              <a:solidFill>
                <a:srgbClr val="000000"/>
              </a:solidFill>
              <a:latin typeface="Arial"/>
              <a:ea typeface="Arial"/>
              <a:cs typeface="Arial"/>
              <a:sym typeface="Arial"/>
            </a:endParaRPr>
          </a:p>
        </p:txBody>
      </p:sp>
      <p:pic>
        <p:nvPicPr>
          <p:cNvPr id="1534" name="Google Shape;1534;p105"/>
          <p:cNvPicPr preferRelativeResize="0"/>
          <p:nvPr/>
        </p:nvPicPr>
        <p:blipFill rotWithShape="1">
          <a:blip r:embed="rId3">
            <a:alphaModFix/>
          </a:blip>
          <a:srcRect b="0" l="0" r="0" t="0"/>
          <a:stretch/>
        </p:blipFill>
        <p:spPr>
          <a:xfrm>
            <a:off x="1380127" y="1087742"/>
            <a:ext cx="9111115" cy="5222489"/>
          </a:xfrm>
          <a:prstGeom prst="rect">
            <a:avLst/>
          </a:prstGeom>
          <a:noFill/>
          <a:ln>
            <a:noFill/>
          </a:ln>
        </p:spPr>
      </p:pic>
      <p:sp>
        <p:nvSpPr>
          <p:cNvPr id="1535" name="Google Shape;1535;p105"/>
          <p:cNvSpPr txBox="1"/>
          <p:nvPr/>
        </p:nvSpPr>
        <p:spPr>
          <a:xfrm>
            <a:off x="2777979" y="3609677"/>
            <a:ext cx="1224219" cy="34349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32"/>
              <a:buFont typeface="Arial"/>
              <a:buNone/>
            </a:pPr>
            <a:r>
              <a:t/>
            </a:r>
            <a:endParaRPr b="0" i="0" sz="1632" u="none" cap="none" strike="noStrike">
              <a:solidFill>
                <a:schemeClr val="dk1"/>
              </a:solidFill>
              <a:highlight>
                <a:srgbClr val="FFFF00"/>
              </a:highlight>
              <a:latin typeface="Calibri"/>
              <a:ea typeface="Calibri"/>
              <a:cs typeface="Calibri"/>
              <a:sym typeface="Calibri"/>
            </a:endParaRPr>
          </a:p>
        </p:txBody>
      </p:sp>
      <p:sp>
        <p:nvSpPr>
          <p:cNvPr id="1536" name="Google Shape;1536;p105"/>
          <p:cNvSpPr txBox="1"/>
          <p:nvPr/>
        </p:nvSpPr>
        <p:spPr>
          <a:xfrm>
            <a:off x="3334057" y="2073263"/>
            <a:ext cx="5530632" cy="34162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fr" sz="5400" u="none" cap="none" strike="noStrike">
                <a:solidFill>
                  <a:schemeClr val="dk1"/>
                </a:solidFill>
                <a:highlight>
                  <a:srgbClr val="FFFF00"/>
                </a:highlight>
                <a:latin typeface="Calibri"/>
                <a:ea typeface="Calibri"/>
                <a:cs typeface="Calibri"/>
                <a:sym typeface="Calibri"/>
              </a:rPr>
              <a:t>Remplacer ce diagramme par sa nouvelle version (voir document)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106"/>
          <p:cNvSpPr txBox="1"/>
          <p:nvPr>
            <p:ph type="title"/>
          </p:nvPr>
        </p:nvSpPr>
        <p:spPr>
          <a:xfrm>
            <a:off x="52237" y="1276814"/>
            <a:ext cx="5040971" cy="2152186"/>
          </a:xfrm>
          <a:prstGeom prst="rect">
            <a:avLst/>
          </a:prstGeom>
          <a:noFill/>
          <a:ln>
            <a:noFill/>
          </a:ln>
        </p:spPr>
        <p:txBody>
          <a:bodyPr anchorCtr="0" anchor="ctr" bIns="41450" lIns="82925" spcFirstLastPara="1" rIns="82925" wrap="square" tIns="41450">
            <a:normAutofit/>
          </a:bodyPr>
          <a:lstStyle/>
          <a:p>
            <a:pPr indent="0" lvl="0" marL="0" rtl="0" algn="ctr">
              <a:lnSpc>
                <a:spcPct val="90000"/>
              </a:lnSpc>
              <a:spcBef>
                <a:spcPts val="0"/>
              </a:spcBef>
              <a:spcAft>
                <a:spcPts val="0"/>
              </a:spcAft>
              <a:buClr>
                <a:schemeClr val="dk1"/>
              </a:buClr>
              <a:buSzPts val="3628"/>
              <a:buFont typeface="Arial Narrow"/>
              <a:buNone/>
            </a:pPr>
            <a:r>
              <a:rPr lang="fr" sz="3628">
                <a:solidFill>
                  <a:schemeClr val="dk1"/>
                </a:solidFill>
              </a:rPr>
              <a:t>Le WASH FIT est un bon exemple d’outil d’amélioration de la qualité  </a:t>
            </a:r>
            <a:endParaRPr/>
          </a:p>
        </p:txBody>
      </p:sp>
      <p:grpSp>
        <p:nvGrpSpPr>
          <p:cNvPr id="1545" name="Google Shape;1545;p106"/>
          <p:cNvGrpSpPr/>
          <p:nvPr/>
        </p:nvGrpSpPr>
        <p:grpSpPr>
          <a:xfrm>
            <a:off x="5093208" y="621210"/>
            <a:ext cx="6263639" cy="5503056"/>
            <a:chOff x="0" y="671"/>
            <a:chExt cx="6263639" cy="5503056"/>
          </a:xfrm>
        </p:grpSpPr>
        <p:sp>
          <p:nvSpPr>
            <p:cNvPr id="1546" name="Google Shape;1546;p106"/>
            <p:cNvSpPr/>
            <p:nvPr/>
          </p:nvSpPr>
          <p:spPr>
            <a:xfrm>
              <a:off x="0" y="671"/>
              <a:ext cx="6263639" cy="1572301"/>
            </a:xfrm>
            <a:prstGeom prst="roundRect">
              <a:avLst>
                <a:gd fmla="val 1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06"/>
            <p:cNvSpPr/>
            <p:nvPr/>
          </p:nvSpPr>
          <p:spPr>
            <a:xfrm>
              <a:off x="475621" y="354439"/>
              <a:ext cx="864765" cy="86476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06"/>
            <p:cNvSpPr/>
            <p:nvPr/>
          </p:nvSpPr>
          <p:spPr>
            <a:xfrm>
              <a:off x="1816008" y="671"/>
              <a:ext cx="4447630" cy="15723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06"/>
            <p:cNvSpPr txBox="1"/>
            <p:nvPr/>
          </p:nvSpPr>
          <p:spPr>
            <a:xfrm>
              <a:off x="1816008" y="671"/>
              <a:ext cx="4447630" cy="1572301"/>
            </a:xfrm>
            <a:prstGeom prst="rect">
              <a:avLst/>
            </a:prstGeom>
            <a:noFill/>
            <a:ln>
              <a:noFill/>
            </a:ln>
          </p:spPr>
          <p:txBody>
            <a:bodyPr anchorCtr="0" anchor="ctr" bIns="166400" lIns="166400" spcFirstLastPara="1" rIns="166400" wrap="square" tIns="166400">
              <a:noAutofit/>
            </a:bodyPr>
            <a:lstStyle/>
            <a:p>
              <a:pPr indent="0" lvl="0" marL="0" marR="0" rtl="0" algn="l">
                <a:lnSpc>
                  <a:spcPct val="100000"/>
                </a:lnSpc>
                <a:spcBef>
                  <a:spcPts val="0"/>
                </a:spcBef>
                <a:spcAft>
                  <a:spcPts val="0"/>
                </a:spcAft>
                <a:buClr>
                  <a:schemeClr val="dk1"/>
                </a:buClr>
                <a:buSzPts val="2200"/>
                <a:buFont typeface="Arial"/>
                <a:buNone/>
              </a:pPr>
              <a:r>
                <a:rPr b="0" i="0" lang="fr" sz="2200" u="none" cap="none" strike="noStrike">
                  <a:solidFill>
                    <a:schemeClr val="dk1"/>
                  </a:solidFill>
                  <a:latin typeface="Arial"/>
                  <a:ea typeface="Arial"/>
                  <a:cs typeface="Arial"/>
                  <a:sym typeface="Arial"/>
                </a:rPr>
                <a:t>Qu’est-ce que l’amélioration de la qualité ? </a:t>
              </a:r>
              <a:endParaRPr b="0" i="0" sz="2200" u="none" cap="none" strike="noStrike">
                <a:solidFill>
                  <a:schemeClr val="dk1"/>
                </a:solidFill>
                <a:latin typeface="Arial"/>
                <a:ea typeface="Arial"/>
                <a:cs typeface="Arial"/>
                <a:sym typeface="Arial"/>
              </a:endParaRPr>
            </a:p>
          </p:txBody>
        </p:sp>
        <p:sp>
          <p:nvSpPr>
            <p:cNvPr id="1550" name="Google Shape;1550;p106"/>
            <p:cNvSpPr/>
            <p:nvPr/>
          </p:nvSpPr>
          <p:spPr>
            <a:xfrm>
              <a:off x="0" y="1966049"/>
              <a:ext cx="6263639" cy="1572301"/>
            </a:xfrm>
            <a:prstGeom prst="roundRect">
              <a:avLst>
                <a:gd fmla="val 10000" name="adj"/>
              </a:avLst>
            </a:prstGeom>
            <a:solidFill>
              <a:srgbClr val="D4B0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06"/>
            <p:cNvSpPr/>
            <p:nvPr/>
          </p:nvSpPr>
          <p:spPr>
            <a:xfrm>
              <a:off x="475621" y="2319817"/>
              <a:ext cx="864765" cy="86476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06"/>
            <p:cNvSpPr/>
            <p:nvPr/>
          </p:nvSpPr>
          <p:spPr>
            <a:xfrm>
              <a:off x="1816008" y="1966049"/>
              <a:ext cx="4447630" cy="15723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06"/>
            <p:cNvSpPr txBox="1"/>
            <p:nvPr/>
          </p:nvSpPr>
          <p:spPr>
            <a:xfrm>
              <a:off x="1816008" y="1966049"/>
              <a:ext cx="4447630" cy="1572301"/>
            </a:xfrm>
            <a:prstGeom prst="rect">
              <a:avLst/>
            </a:prstGeom>
            <a:noFill/>
            <a:ln>
              <a:noFill/>
            </a:ln>
          </p:spPr>
          <p:txBody>
            <a:bodyPr anchorCtr="0" anchor="ctr" bIns="166400" lIns="166400" spcFirstLastPara="1" rIns="166400" wrap="square" tIns="166400">
              <a:noAutofit/>
            </a:bodyPr>
            <a:lstStyle/>
            <a:p>
              <a:pPr indent="0" lvl="0" marL="0" marR="0" rtl="0" algn="l">
                <a:lnSpc>
                  <a:spcPct val="100000"/>
                </a:lnSpc>
                <a:spcBef>
                  <a:spcPts val="0"/>
                </a:spcBef>
                <a:spcAft>
                  <a:spcPts val="0"/>
                </a:spcAft>
                <a:buClr>
                  <a:schemeClr val="dk1"/>
                </a:buClr>
                <a:buSzPts val="1800"/>
                <a:buFont typeface="Arial"/>
                <a:buNone/>
              </a:pPr>
              <a:r>
                <a:rPr b="0" i="0" lang="fr" sz="1800" u="none" cap="none" strike="noStrike">
                  <a:solidFill>
                    <a:schemeClr val="dk1"/>
                  </a:solidFill>
                  <a:latin typeface="Arial"/>
                  <a:ea typeface="Arial"/>
                  <a:cs typeface="Arial"/>
                  <a:sym typeface="Arial"/>
                </a:rPr>
                <a:t>Analyse d’un processus et des données, et mise en œuvre d’efforts systématiques visant à améliorer les performances.</a:t>
              </a:r>
              <a:endParaRPr b="0" i="0" sz="1800" u="none" cap="none" strike="noStrike">
                <a:solidFill>
                  <a:schemeClr val="dk1"/>
                </a:solidFill>
                <a:latin typeface="Arial"/>
                <a:ea typeface="Arial"/>
                <a:cs typeface="Arial"/>
                <a:sym typeface="Arial"/>
              </a:endParaRPr>
            </a:p>
          </p:txBody>
        </p:sp>
        <p:sp>
          <p:nvSpPr>
            <p:cNvPr id="1554" name="Google Shape;1554;p106"/>
            <p:cNvSpPr/>
            <p:nvPr/>
          </p:nvSpPr>
          <p:spPr>
            <a:xfrm>
              <a:off x="0" y="3931426"/>
              <a:ext cx="6263639" cy="1572301"/>
            </a:xfrm>
            <a:prstGeom prst="roundRect">
              <a:avLst>
                <a:gd fmla="val 1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06"/>
            <p:cNvSpPr/>
            <p:nvPr/>
          </p:nvSpPr>
          <p:spPr>
            <a:xfrm>
              <a:off x="475621" y="4285194"/>
              <a:ext cx="864765" cy="864765"/>
            </a:xfrm>
            <a:prstGeom prst="rect">
              <a:avLst/>
            </a:prstGeom>
            <a:blipFill rotWithShape="1">
              <a:blip r:embed="rId5">
                <a:alphaModFix/>
              </a:blip>
              <a:stretch>
                <a:fillRect b="0" l="0" r="0" t="0"/>
              </a:stretch>
            </a:blipFill>
            <a:ln cap="flat" cmpd="sng" w="12700">
              <a:solidFill>
                <a:schemeClr val="lt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06"/>
            <p:cNvSpPr/>
            <p:nvPr/>
          </p:nvSpPr>
          <p:spPr>
            <a:xfrm>
              <a:off x="1816008" y="3931426"/>
              <a:ext cx="4447630" cy="15723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06"/>
            <p:cNvSpPr txBox="1"/>
            <p:nvPr/>
          </p:nvSpPr>
          <p:spPr>
            <a:xfrm>
              <a:off x="1816008" y="3931426"/>
              <a:ext cx="4447630" cy="1572301"/>
            </a:xfrm>
            <a:prstGeom prst="rect">
              <a:avLst/>
            </a:prstGeom>
            <a:noFill/>
            <a:ln>
              <a:noFill/>
            </a:ln>
          </p:spPr>
          <p:txBody>
            <a:bodyPr anchorCtr="0" anchor="ctr" bIns="166400" lIns="166400" spcFirstLastPara="1" rIns="166400" wrap="square" tIns="166400">
              <a:noAutofit/>
            </a:bodyPr>
            <a:lstStyle/>
            <a:p>
              <a:pPr indent="0" lvl="0" marL="0" marR="0" rtl="0" algn="l">
                <a:lnSpc>
                  <a:spcPct val="100000"/>
                </a:lnSpc>
                <a:spcBef>
                  <a:spcPts val="0"/>
                </a:spcBef>
                <a:spcAft>
                  <a:spcPts val="0"/>
                </a:spcAft>
                <a:buClr>
                  <a:schemeClr val="dk1"/>
                </a:buClr>
                <a:buSzPts val="1800"/>
                <a:buFont typeface="Arial"/>
                <a:buNone/>
              </a:pPr>
              <a:r>
                <a:rPr b="0" i="0" lang="fr" sz="1800" u="none" cap="none" strike="noStrike">
                  <a:solidFill>
                    <a:schemeClr val="lt1"/>
                  </a:solidFill>
                  <a:latin typeface="Arial"/>
                  <a:ea typeface="Arial"/>
                  <a:cs typeface="Arial"/>
                  <a:sym typeface="Arial"/>
                </a:rPr>
                <a:t>Chacun travaille à la mise en place de changements itératifs et mesurables en vue de proposer des services de santé plus efficaces, sûrs et axés sur les personnes. </a:t>
              </a:r>
              <a:endParaRPr b="0" i="0" sz="1800" u="none" cap="none" strike="noStrike">
                <a:solidFill>
                  <a:schemeClr val="lt1"/>
                </a:solidFill>
                <a:latin typeface="Arial"/>
                <a:ea typeface="Arial"/>
                <a:cs typeface="Arial"/>
                <a:sym typeface="Arial"/>
              </a:endParaRPr>
            </a:p>
          </p:txBody>
        </p:sp>
      </p:grpSp>
      <p:sp>
        <p:nvSpPr>
          <p:cNvPr id="1558" name="Google Shape;1558;p10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10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800"/>
              <a:buFont typeface="Arial Narrow"/>
              <a:buNone/>
            </a:pPr>
            <a:r>
              <a:rPr lang="fr" sz="2800"/>
              <a:t>Quelle est la différence entre le WASH FIT et les questions principales du Programme commun OMS/UNICEF de suivi de l’approvisionnement en eau, de l’assainissement et de l’hygiène (JMP) ? </a:t>
            </a:r>
            <a:endParaRPr sz="2800"/>
          </a:p>
        </p:txBody>
      </p:sp>
      <p:sp>
        <p:nvSpPr>
          <p:cNvPr id="1567" name="Google Shape;1567;p107"/>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graphicFrame>
        <p:nvGraphicFramePr>
          <p:cNvPr id="1568" name="Google Shape;1568;p107"/>
          <p:cNvGraphicFramePr/>
          <p:nvPr/>
        </p:nvGraphicFramePr>
        <p:xfrm>
          <a:off x="468351" y="1632969"/>
          <a:ext cx="3000000" cy="3000000"/>
        </p:xfrm>
        <a:graphic>
          <a:graphicData uri="http://schemas.openxmlformats.org/drawingml/2006/table">
            <a:tbl>
              <a:tblPr bandRow="1" firstRow="1">
                <a:noFill/>
                <a:tableStyleId>{3AB43BE0-0A1A-4D2D-BB75-6F0FF8DD5A37}</a:tableStyleId>
              </a:tblPr>
              <a:tblGrid>
                <a:gridCol w="2040675"/>
                <a:gridCol w="4604075"/>
                <a:gridCol w="4617975"/>
              </a:tblGrid>
              <a:tr h="4699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Narrow"/>
                        <a:ea typeface="Arial Narrow"/>
                        <a:cs typeface="Arial Narrow"/>
                        <a:sym typeface="Arial Narrow"/>
                      </a:endParaRPr>
                    </a:p>
                  </a:txBody>
                  <a:tcPr marT="41475" marB="41475" marR="82925" marL="82925">
                    <a:solidFill>
                      <a:schemeClr val="dk1"/>
                    </a:solidFill>
                  </a:tcPr>
                </a:tc>
                <a:tc>
                  <a:txBody>
                    <a:bodyPr/>
                    <a:lstStyle/>
                    <a:p>
                      <a:pPr indent="0" lvl="0" marL="0" marR="0" rtl="0" algn="l">
                        <a:lnSpc>
                          <a:spcPct val="100000"/>
                        </a:lnSpc>
                        <a:spcBef>
                          <a:spcPts val="0"/>
                        </a:spcBef>
                        <a:spcAft>
                          <a:spcPts val="0"/>
                        </a:spcAft>
                        <a:buClr>
                          <a:schemeClr val="dk1"/>
                        </a:buClr>
                        <a:buSzPts val="2500"/>
                        <a:buFont typeface="Arial Narrow"/>
                        <a:buNone/>
                      </a:pPr>
                      <a:r>
                        <a:rPr b="1" lang="fr" sz="1800" u="none" cap="none" strike="noStrike">
                          <a:latin typeface="Arial Narrow"/>
                          <a:ea typeface="Arial Narrow"/>
                          <a:cs typeface="Arial Narrow"/>
                          <a:sym typeface="Arial Narrow"/>
                        </a:rPr>
                        <a:t>Principaux indicateurs du JMP</a:t>
                      </a:r>
                      <a:r>
                        <a:rPr lang="fr" sz="1800" u="none" cap="none" strike="noStrike">
                          <a:latin typeface="Arial Narrow"/>
                          <a:ea typeface="Arial Narrow"/>
                          <a:cs typeface="Arial Narrow"/>
                          <a:sym typeface="Arial Narrow"/>
                        </a:rPr>
                        <a:t> </a:t>
                      </a:r>
                      <a:endParaRPr sz="1050" u="none" cap="none" strike="noStrike"/>
                    </a:p>
                  </a:txBody>
                  <a:tcPr marT="41475" marB="41475" marR="82925" marL="82925">
                    <a:solidFill>
                      <a:schemeClr val="dk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latin typeface="Arial Narrow"/>
                          <a:ea typeface="Arial Narrow"/>
                          <a:cs typeface="Arial Narrow"/>
                          <a:sym typeface="Arial Narrow"/>
                        </a:rPr>
                        <a:t>WASH FIT</a:t>
                      </a:r>
                      <a:endParaRPr sz="1050" u="none" cap="none" strike="noStrike"/>
                    </a:p>
                  </a:txBody>
                  <a:tcPr marT="41475" marB="41475" marR="82925" marL="82925">
                    <a:solidFill>
                      <a:schemeClr val="dk1"/>
                    </a:solidFill>
                  </a:tcPr>
                </a:tc>
              </a:tr>
              <a:tr h="974750">
                <a:tc>
                  <a:txBody>
                    <a:bodyPr/>
                    <a:lstStyle/>
                    <a:p>
                      <a:pPr indent="0" lvl="0" marL="0" marR="0" rtl="0" algn="l">
                        <a:lnSpc>
                          <a:spcPct val="100000"/>
                        </a:lnSpc>
                        <a:spcBef>
                          <a:spcPts val="0"/>
                        </a:spcBef>
                        <a:spcAft>
                          <a:spcPts val="0"/>
                        </a:spcAft>
                        <a:buClr>
                          <a:srgbClr val="000000"/>
                        </a:buClr>
                        <a:buSzPts val="1200"/>
                        <a:buFont typeface="Arial"/>
                        <a:buNone/>
                      </a:pPr>
                      <a:r>
                        <a:rPr b="1" lang="fr" sz="1200" u="none" cap="none" strike="noStrike">
                          <a:latin typeface="Arial Narrow"/>
                          <a:ea typeface="Arial Narrow"/>
                          <a:cs typeface="Arial Narrow"/>
                          <a:sym typeface="Arial Narrow"/>
                        </a:rPr>
                        <a:t>Objectif</a:t>
                      </a:r>
                      <a:endParaRPr sz="105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Évaluations et </a:t>
                      </a:r>
                      <a:r>
                        <a:rPr b="1" lang="fr" sz="1200" u="none" cap="none" strike="noStrike">
                          <a:latin typeface="Arial Narrow"/>
                          <a:ea typeface="Arial Narrow"/>
                          <a:cs typeface="Arial Narrow"/>
                          <a:sym typeface="Arial Narrow"/>
                        </a:rPr>
                        <a:t>suivi</a:t>
                      </a:r>
                      <a:r>
                        <a:rPr lang="fr" sz="1200" u="none" cap="none" strike="noStrike">
                          <a:latin typeface="Arial Narrow"/>
                          <a:ea typeface="Arial Narrow"/>
                          <a:cs typeface="Arial Narrow"/>
                          <a:sym typeface="Arial Narrow"/>
                        </a:rPr>
                        <a:t> harmonisés à l’échelle nationale </a:t>
                      </a:r>
                      <a:endParaRPr sz="105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b="1" i="0" lang="fr" sz="1200" u="none" cap="none" strike="noStrike">
                          <a:solidFill>
                            <a:schemeClr val="dk1"/>
                          </a:solidFill>
                          <a:latin typeface="Arial Narrow"/>
                          <a:ea typeface="Arial Narrow"/>
                          <a:cs typeface="Arial Narrow"/>
                          <a:sym typeface="Arial Narrow"/>
                        </a:rPr>
                        <a:t>Analyse qualitative, améliorations et mesures</a:t>
                      </a:r>
                      <a:r>
                        <a:rPr b="0" i="0" lang="fr" sz="1200" u="none" cap="none" strike="noStrike">
                          <a:solidFill>
                            <a:schemeClr val="dk1"/>
                          </a:solidFill>
                          <a:latin typeface="Arial Narrow"/>
                          <a:ea typeface="Arial Narrow"/>
                          <a:cs typeface="Arial Narrow"/>
                          <a:sym typeface="Arial Narrow"/>
                        </a:rPr>
                        <a:t> progressives qui ne requièrent pas forcément de comparaison entre les établissements/pays</a:t>
                      </a:r>
                      <a:endParaRPr sz="1050" u="none" cap="none" strike="noStrike"/>
                    </a:p>
                  </a:txBody>
                  <a:tcPr marT="41475" marB="41475" marR="82925" marL="82925"/>
                </a:tc>
              </a:tr>
              <a:tr h="356850">
                <a:tc>
                  <a:txBody>
                    <a:bodyPr/>
                    <a:lstStyle/>
                    <a:p>
                      <a:pPr indent="0" lvl="0" marL="0" marR="0" rtl="0" algn="l">
                        <a:lnSpc>
                          <a:spcPct val="100000"/>
                        </a:lnSpc>
                        <a:spcBef>
                          <a:spcPts val="0"/>
                        </a:spcBef>
                        <a:spcAft>
                          <a:spcPts val="0"/>
                        </a:spcAft>
                        <a:buClr>
                          <a:srgbClr val="000000"/>
                        </a:buClr>
                        <a:buSzPts val="1200"/>
                        <a:buFont typeface="Arial"/>
                        <a:buNone/>
                      </a:pPr>
                      <a:r>
                        <a:rPr b="1" lang="fr" sz="1200" u="none" cap="none" strike="noStrike">
                          <a:latin typeface="Arial Narrow"/>
                          <a:ea typeface="Arial Narrow"/>
                          <a:cs typeface="Arial Narrow"/>
                          <a:sym typeface="Arial Narrow"/>
                        </a:rPr>
                        <a:t>Utilisable pour les comparaisons au niveau national ? </a:t>
                      </a:r>
                      <a:endParaRPr sz="1050" u="none" cap="none" strike="noStrike"/>
                    </a:p>
                  </a:txBody>
                  <a:tcPr marT="41475" marB="41475" marR="82925" marL="82925"/>
                </a:tc>
                <a:tc>
                  <a:txBody>
                    <a:bodyPr/>
                    <a:lstStyle/>
                    <a:p>
                      <a:pPr indent="0" lvl="0" marL="0" marR="0" rtl="0" algn="l">
                        <a:lnSpc>
                          <a:spcPct val="100000"/>
                        </a:lnSpc>
                        <a:spcBef>
                          <a:spcPts val="0"/>
                        </a:spcBef>
                        <a:spcAft>
                          <a:spcPts val="0"/>
                        </a:spcAft>
                        <a:buClr>
                          <a:schemeClr val="dk1"/>
                        </a:buClr>
                        <a:buSzPts val="1800"/>
                        <a:buFont typeface="Arial Narrow"/>
                        <a:buNone/>
                      </a:pPr>
                      <a:r>
                        <a:rPr lang="fr" sz="1200" u="none" cap="none" strike="noStrike">
                          <a:latin typeface="Arial Narrow"/>
                          <a:ea typeface="Arial Narrow"/>
                          <a:cs typeface="Arial Narrow"/>
                          <a:sym typeface="Arial Narrow"/>
                        </a:rPr>
                        <a:t>Oui, pour comparer les établissements d’un même pays et les pays entre eux </a:t>
                      </a:r>
                      <a:endParaRPr sz="105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Utilisation non recommandée </a:t>
                      </a:r>
                      <a:endParaRPr sz="1050" u="none" cap="none" strike="noStrike"/>
                    </a:p>
                  </a:txBody>
                  <a:tcPr marT="41475" marB="41475" marR="82925" marL="82925"/>
                </a:tc>
              </a:tr>
              <a:tr h="1465125">
                <a:tc>
                  <a:txBody>
                    <a:bodyPr/>
                    <a:lstStyle/>
                    <a:p>
                      <a:pPr indent="0" lvl="0" marL="0" marR="0" rtl="0" algn="l">
                        <a:lnSpc>
                          <a:spcPct val="100000"/>
                        </a:lnSpc>
                        <a:spcBef>
                          <a:spcPts val="0"/>
                        </a:spcBef>
                        <a:spcAft>
                          <a:spcPts val="0"/>
                        </a:spcAft>
                        <a:buClr>
                          <a:srgbClr val="000000"/>
                        </a:buClr>
                        <a:buSzPts val="1200"/>
                        <a:buFont typeface="Arial"/>
                        <a:buNone/>
                      </a:pPr>
                      <a:r>
                        <a:rPr b="1" lang="fr" sz="1200" u="none" cap="none" strike="noStrike">
                          <a:latin typeface="Arial Narrow"/>
                          <a:ea typeface="Arial Narrow"/>
                          <a:cs typeface="Arial Narrow"/>
                          <a:sym typeface="Arial Narrow"/>
                        </a:rPr>
                        <a:t>Indicateurs </a:t>
                      </a:r>
                      <a:endParaRPr sz="105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Cinq indicateurs de base : </a:t>
                      </a:r>
                      <a:endParaRPr sz="1050" u="none" cap="none" strike="noStrike"/>
                    </a:p>
                    <a:p>
                      <a:pPr indent="0" lvl="0" marL="0" marR="0" rtl="0" algn="l">
                        <a:lnSpc>
                          <a:spcPct val="100000"/>
                        </a:lnSpc>
                        <a:spcBef>
                          <a:spcPts val="0"/>
                        </a:spcBef>
                        <a:spcAft>
                          <a:spcPts val="0"/>
                        </a:spcAft>
                        <a:buClr>
                          <a:srgbClr val="009CDE"/>
                        </a:buClr>
                        <a:buSzPts val="1800"/>
                        <a:buFont typeface="Arial Narrow"/>
                        <a:buNone/>
                      </a:pPr>
                      <a:r>
                        <a:rPr b="0" i="0" lang="fr" sz="1200" u="none" cap="none" strike="noStrike">
                          <a:solidFill>
                            <a:srgbClr val="009CDE"/>
                          </a:solidFill>
                          <a:latin typeface="Arial Narrow"/>
                          <a:ea typeface="Arial Narrow"/>
                          <a:cs typeface="Arial Narrow"/>
                          <a:sym typeface="Arial Narrow"/>
                        </a:rPr>
                        <a:t>Eau</a:t>
                      </a:r>
                      <a:r>
                        <a:rPr b="0" i="0" lang="fr" sz="1200" u="none" cap="none" strike="noStrike">
                          <a:solidFill>
                            <a:schemeClr val="dk1"/>
                          </a:solidFill>
                          <a:latin typeface="Arial Narrow"/>
                          <a:ea typeface="Arial Narrow"/>
                          <a:cs typeface="Arial Narrow"/>
                          <a:sym typeface="Arial Narrow"/>
                        </a:rPr>
                        <a:t>, </a:t>
                      </a:r>
                      <a:r>
                        <a:rPr b="0" i="0" lang="fr" sz="1200" u="none" cap="none" strike="noStrike">
                          <a:solidFill>
                            <a:srgbClr val="29811B"/>
                          </a:solidFill>
                          <a:latin typeface="Arial Narrow"/>
                          <a:ea typeface="Arial Narrow"/>
                          <a:cs typeface="Arial Narrow"/>
                          <a:sym typeface="Arial Narrow"/>
                        </a:rPr>
                        <a:t>assainissement</a:t>
                      </a:r>
                      <a:r>
                        <a:rPr b="0" i="0" lang="fr" sz="1200" u="none" cap="none" strike="noStrike">
                          <a:solidFill>
                            <a:schemeClr val="dk1"/>
                          </a:solidFill>
                          <a:latin typeface="Arial Narrow"/>
                          <a:ea typeface="Arial Narrow"/>
                          <a:cs typeface="Arial Narrow"/>
                          <a:sym typeface="Arial Narrow"/>
                        </a:rPr>
                        <a:t>, </a:t>
                      </a:r>
                      <a:r>
                        <a:rPr b="0" i="0" lang="fr" sz="1200" u="none" cap="none" strike="noStrike">
                          <a:solidFill>
                            <a:srgbClr val="7030A0"/>
                          </a:solidFill>
                          <a:latin typeface="Arial Narrow"/>
                          <a:ea typeface="Arial Narrow"/>
                          <a:cs typeface="Arial Narrow"/>
                          <a:sym typeface="Arial Narrow"/>
                        </a:rPr>
                        <a:t>hygiène des mains</a:t>
                      </a:r>
                      <a:r>
                        <a:rPr b="0" i="0" lang="fr" sz="1200" u="none" cap="none" strike="noStrike">
                          <a:solidFill>
                            <a:schemeClr val="dk1"/>
                          </a:solidFill>
                          <a:latin typeface="Arial Narrow"/>
                          <a:ea typeface="Arial Narrow"/>
                          <a:cs typeface="Arial Narrow"/>
                          <a:sym typeface="Arial Narrow"/>
                        </a:rPr>
                        <a:t>, </a:t>
                      </a:r>
                      <a:r>
                        <a:rPr b="0" i="0" lang="fr" sz="1200" u="none" cap="none" strike="noStrike">
                          <a:solidFill>
                            <a:srgbClr val="C00000"/>
                          </a:solidFill>
                          <a:latin typeface="Arial Narrow"/>
                          <a:ea typeface="Arial Narrow"/>
                          <a:cs typeface="Arial Narrow"/>
                          <a:sym typeface="Arial Narrow"/>
                        </a:rPr>
                        <a:t>déchets médicaux</a:t>
                      </a:r>
                      <a:r>
                        <a:rPr b="0" i="0" lang="fr" sz="1200" u="none" cap="none" strike="noStrike">
                          <a:solidFill>
                            <a:schemeClr val="dk1"/>
                          </a:solidFill>
                          <a:latin typeface="Arial Narrow"/>
                          <a:ea typeface="Arial Narrow"/>
                          <a:cs typeface="Arial Narrow"/>
                          <a:sym typeface="Arial Narrow"/>
                        </a:rPr>
                        <a:t> et </a:t>
                      </a:r>
                      <a:r>
                        <a:rPr b="0" i="0" lang="fr" sz="1200" u="none" cap="none" strike="noStrike">
                          <a:solidFill>
                            <a:srgbClr val="FF00FF"/>
                          </a:solidFill>
                          <a:latin typeface="Arial Narrow"/>
                          <a:ea typeface="Arial Narrow"/>
                          <a:cs typeface="Arial Narrow"/>
                          <a:sym typeface="Arial Narrow"/>
                        </a:rPr>
                        <a:t>nettoyage de l’environnement</a:t>
                      </a:r>
                      <a:endParaRPr sz="1050" u="none" cap="none" strike="noStrike"/>
                    </a:p>
                    <a:p>
                      <a:pPr indent="0" lvl="0" marL="0" marR="0" rtl="0" algn="l">
                        <a:lnSpc>
                          <a:spcPct val="100000"/>
                        </a:lnSpc>
                        <a:spcBef>
                          <a:spcPts val="0"/>
                        </a:spcBef>
                        <a:spcAft>
                          <a:spcPts val="0"/>
                        </a:spcAft>
                        <a:buClr>
                          <a:schemeClr val="dk1"/>
                        </a:buClr>
                        <a:buSzPts val="1800"/>
                        <a:buFont typeface="Calibri"/>
                        <a:buNone/>
                      </a:pPr>
                      <a:r>
                        <a:t/>
                      </a:r>
                      <a:endParaRPr sz="1200" u="none" cap="none" strike="noStrike">
                        <a:solidFill>
                          <a:srgbClr val="FF00FF"/>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(14 questions au total) </a:t>
                      </a:r>
                      <a:endParaRPr sz="105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lang="fr" sz="1200" u="none" cap="none" strike="noStrike">
                          <a:latin typeface="Arial Narrow"/>
                          <a:ea typeface="Arial Narrow"/>
                          <a:cs typeface="Arial Narrow"/>
                          <a:sym typeface="Arial Narrow"/>
                        </a:rPr>
                        <a:t>Cinq indicateurs de base + énergie et environnement + gestion de l’établissement Ces indicateurs supplémentaires sont nécessaires pour une évaluation plus complète (p. ex., qualité de l’eau, considérations climatiques) </a:t>
                      </a:r>
                      <a:endParaRPr sz="1050" u="none" cap="none" strike="noStrike"/>
                    </a:p>
                    <a:p>
                      <a:pPr indent="0" lvl="0" marL="0" marR="0" rtl="0" algn="l">
                        <a:lnSpc>
                          <a:spcPct val="100000"/>
                        </a:lnSpc>
                        <a:spcBef>
                          <a:spcPts val="0"/>
                        </a:spcBef>
                        <a:spcAft>
                          <a:spcPts val="0"/>
                        </a:spcAft>
                        <a:buClr>
                          <a:schemeClr val="dk1"/>
                        </a:buClr>
                        <a:buSzPts val="1800"/>
                        <a:buFont typeface="Arial Narrow"/>
                        <a:buNone/>
                      </a:pPr>
                      <a:r>
                        <a:rPr lang="fr" sz="1200" u="none" cap="none" strike="noStrike">
                          <a:latin typeface="Arial Narrow"/>
                          <a:ea typeface="Arial Narrow"/>
                          <a:cs typeface="Arial Narrow"/>
                          <a:sym typeface="Arial Narrow"/>
                        </a:rPr>
                        <a:t>(plus de 90 questions au total) </a:t>
                      </a:r>
                      <a:endParaRPr sz="1050" u="none" cap="none" strike="noStrike"/>
                    </a:p>
                  </a:txBody>
                  <a:tcPr marT="41475" marB="41475" marR="82925" marL="82925"/>
                </a:tc>
              </a:tr>
              <a:tr h="1188675">
                <a:tc>
                  <a:txBody>
                    <a:bodyPr/>
                    <a:lstStyle/>
                    <a:p>
                      <a:pPr indent="0" lvl="0" marL="0" marR="0" rtl="0" algn="l">
                        <a:lnSpc>
                          <a:spcPct val="100000"/>
                        </a:lnSpc>
                        <a:spcBef>
                          <a:spcPts val="0"/>
                        </a:spcBef>
                        <a:spcAft>
                          <a:spcPts val="0"/>
                        </a:spcAft>
                        <a:buClr>
                          <a:srgbClr val="000000"/>
                        </a:buClr>
                        <a:buSzPts val="1200"/>
                        <a:buFont typeface="Arial"/>
                        <a:buNone/>
                      </a:pPr>
                      <a:r>
                        <a:rPr b="1" lang="fr" sz="1200" u="none" cap="none" strike="noStrike">
                          <a:latin typeface="Arial Narrow"/>
                          <a:ea typeface="Arial Narrow"/>
                          <a:cs typeface="Arial Narrow"/>
                          <a:sym typeface="Arial Narrow"/>
                        </a:rPr>
                        <a:t>Format des questions</a:t>
                      </a:r>
                      <a:endParaRPr sz="1050" u="none" cap="none" strike="noStrike"/>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b="1" lang="fr" sz="1200" u="none" cap="none" strike="noStrike">
                          <a:latin typeface="Arial Narrow"/>
                          <a:ea typeface="Arial Narrow"/>
                          <a:cs typeface="Arial Narrow"/>
                          <a:sym typeface="Arial Narrow"/>
                        </a:rPr>
                        <a:t>Oui/Non </a:t>
                      </a:r>
                      <a:endParaRPr sz="105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Narrow"/>
                          <a:ea typeface="Arial Narrow"/>
                          <a:cs typeface="Arial Narrow"/>
                          <a:sym typeface="Arial Narrow"/>
                        </a:rPr>
                        <a:t>Permet d’estimer les taux de couverture </a:t>
                      </a:r>
                      <a:endParaRPr sz="1200" u="none" cap="none" strike="noStrike">
                        <a:latin typeface="Arial Narrow"/>
                        <a:ea typeface="Arial Narrow"/>
                        <a:cs typeface="Arial Narrow"/>
                        <a:sym typeface="Arial Narrow"/>
                      </a:endParaRPr>
                    </a:p>
                  </a:txBody>
                  <a:tcPr marT="41475" marB="41475" marR="82925" marL="82925"/>
                </a:tc>
                <a:tc>
                  <a:txBody>
                    <a:bodyPr/>
                    <a:lstStyle/>
                    <a:p>
                      <a:pPr indent="0" lvl="0" marL="0" marR="0" rtl="0" algn="l">
                        <a:lnSpc>
                          <a:spcPct val="100000"/>
                        </a:lnSpc>
                        <a:spcBef>
                          <a:spcPts val="0"/>
                        </a:spcBef>
                        <a:spcAft>
                          <a:spcPts val="0"/>
                        </a:spcAft>
                        <a:buClr>
                          <a:srgbClr val="000000"/>
                        </a:buClr>
                        <a:buSzPts val="1200"/>
                        <a:buFont typeface="Arial"/>
                        <a:buNone/>
                      </a:pPr>
                      <a:r>
                        <a:rPr b="1" i="0" lang="fr" sz="1200" u="none" cap="none" strike="noStrike">
                          <a:solidFill>
                            <a:schemeClr val="dk1"/>
                          </a:solidFill>
                          <a:latin typeface="Arial Narrow"/>
                          <a:ea typeface="Arial Narrow"/>
                          <a:cs typeface="Arial Narrow"/>
                          <a:sym typeface="Arial Narrow"/>
                        </a:rPr>
                        <a:t>Échelle en trois points</a:t>
                      </a:r>
                      <a:r>
                        <a:rPr b="0" i="0" lang="fr" sz="1200" u="none" cap="none" strike="noStrike">
                          <a:solidFill>
                            <a:schemeClr val="dk1"/>
                          </a:solidFill>
                          <a:latin typeface="Arial Narrow"/>
                          <a:ea typeface="Arial Narrow"/>
                          <a:cs typeface="Arial Narrow"/>
                          <a:sym typeface="Arial Narrow"/>
                        </a:rPr>
                        <a:t> (rouge/jaune/vert ou 1/2/3) </a:t>
                      </a:r>
                      <a:endParaRPr sz="1050" u="none" cap="none" strike="noStrike"/>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Narrow"/>
                          <a:ea typeface="Arial Narrow"/>
                          <a:cs typeface="Arial Narrow"/>
                          <a:sym typeface="Arial Narrow"/>
                        </a:rPr>
                        <a:t>Encourage les établissements à mettre en œuvre des améliorations progressives</a:t>
                      </a:r>
                      <a:endParaRPr sz="1200" u="none" cap="none" strike="noStrike">
                        <a:latin typeface="Arial Narrow"/>
                        <a:ea typeface="Arial Narrow"/>
                        <a:cs typeface="Arial Narrow"/>
                        <a:sym typeface="Arial Narrow"/>
                      </a:endParaRPr>
                    </a:p>
                  </a:txBody>
                  <a:tcPr marT="41475" marB="41475" marR="82925" marL="82925"/>
                </a:tc>
              </a:tr>
            </a:tbl>
          </a:graphicData>
        </a:graphic>
      </p:graphicFrame>
      <p:pic>
        <p:nvPicPr>
          <p:cNvPr id="1569" name="Google Shape;1569;p107">
            <a:hlinkClick r:id="rId3"/>
          </p:cNvPr>
          <p:cNvPicPr preferRelativeResize="0"/>
          <p:nvPr/>
        </p:nvPicPr>
        <p:blipFill rotWithShape="1">
          <a:blip r:embed="rId4">
            <a:alphaModFix/>
          </a:blip>
          <a:srcRect b="0" l="0" r="0" t="0"/>
          <a:stretch/>
        </p:blipFill>
        <p:spPr>
          <a:xfrm>
            <a:off x="172306" y="179082"/>
            <a:ext cx="804318" cy="112963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29"/>
          <p:cNvPicPr preferRelativeResize="0"/>
          <p:nvPr/>
        </p:nvPicPr>
        <p:blipFill rotWithShape="1">
          <a:blip r:embed="rId3">
            <a:alphaModFix/>
          </a:blip>
          <a:srcRect b="0" l="0" r="0" t="0"/>
          <a:stretch/>
        </p:blipFill>
        <p:spPr>
          <a:xfrm>
            <a:off x="1296987" y="5109880"/>
            <a:ext cx="976411" cy="1372604"/>
          </a:xfrm>
          <a:prstGeom prst="rect">
            <a:avLst/>
          </a:prstGeom>
          <a:noFill/>
          <a:ln>
            <a:noFill/>
          </a:ln>
        </p:spPr>
      </p:pic>
      <p:pic>
        <p:nvPicPr>
          <p:cNvPr id="270" name="Google Shape;270;p29"/>
          <p:cNvPicPr preferRelativeResize="0"/>
          <p:nvPr/>
        </p:nvPicPr>
        <p:blipFill rotWithShape="1">
          <a:blip r:embed="rId4">
            <a:alphaModFix/>
          </a:blip>
          <a:srcRect b="0" l="0" r="0" t="0"/>
          <a:stretch/>
        </p:blipFill>
        <p:spPr>
          <a:xfrm>
            <a:off x="2933055" y="4934240"/>
            <a:ext cx="930088" cy="930088"/>
          </a:xfrm>
          <a:prstGeom prst="rect">
            <a:avLst/>
          </a:prstGeom>
          <a:noFill/>
          <a:ln>
            <a:noFill/>
          </a:ln>
        </p:spPr>
      </p:pic>
      <p:pic>
        <p:nvPicPr>
          <p:cNvPr id="271" name="Google Shape;271;p29"/>
          <p:cNvPicPr preferRelativeResize="0"/>
          <p:nvPr/>
        </p:nvPicPr>
        <p:blipFill rotWithShape="1">
          <a:blip r:embed="rId5">
            <a:alphaModFix/>
          </a:blip>
          <a:srcRect b="0" l="0" r="0" t="0"/>
          <a:stretch/>
        </p:blipFill>
        <p:spPr>
          <a:xfrm>
            <a:off x="8291321" y="5171001"/>
            <a:ext cx="1249075" cy="684521"/>
          </a:xfrm>
          <a:prstGeom prst="rect">
            <a:avLst/>
          </a:prstGeom>
          <a:noFill/>
          <a:ln>
            <a:noFill/>
          </a:ln>
        </p:spPr>
      </p:pic>
      <p:pic>
        <p:nvPicPr>
          <p:cNvPr id="272" name="Google Shape;272;p29"/>
          <p:cNvPicPr preferRelativeResize="0"/>
          <p:nvPr/>
        </p:nvPicPr>
        <p:blipFill rotWithShape="1">
          <a:blip r:embed="rId6">
            <a:alphaModFix/>
          </a:blip>
          <a:srcRect b="0" l="0" r="0" t="0"/>
          <a:stretch/>
        </p:blipFill>
        <p:spPr>
          <a:xfrm>
            <a:off x="4714936" y="1012010"/>
            <a:ext cx="431977" cy="431977"/>
          </a:xfrm>
          <a:prstGeom prst="rect">
            <a:avLst/>
          </a:prstGeom>
          <a:noFill/>
          <a:ln>
            <a:noFill/>
          </a:ln>
        </p:spPr>
      </p:pic>
      <p:pic>
        <p:nvPicPr>
          <p:cNvPr id="273" name="Google Shape;273;p29"/>
          <p:cNvPicPr preferRelativeResize="0"/>
          <p:nvPr/>
        </p:nvPicPr>
        <p:blipFill rotWithShape="1">
          <a:blip r:embed="rId7">
            <a:alphaModFix/>
          </a:blip>
          <a:srcRect b="0" l="0" r="0" t="0"/>
          <a:stretch/>
        </p:blipFill>
        <p:spPr>
          <a:xfrm>
            <a:off x="3236322" y="6007603"/>
            <a:ext cx="323550" cy="665886"/>
          </a:xfrm>
          <a:prstGeom prst="rect">
            <a:avLst/>
          </a:prstGeom>
          <a:noFill/>
          <a:ln>
            <a:noFill/>
          </a:ln>
        </p:spPr>
      </p:pic>
      <p:sp>
        <p:nvSpPr>
          <p:cNvPr id="274" name="Google Shape;274;p29"/>
          <p:cNvSpPr txBox="1"/>
          <p:nvPr/>
        </p:nvSpPr>
        <p:spPr>
          <a:xfrm>
            <a:off x="6076403" y="1147644"/>
            <a:ext cx="406605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70C0"/>
                </a:solidFill>
                <a:latin typeface="Arial"/>
                <a:ea typeface="Arial"/>
                <a:cs typeface="Arial"/>
                <a:sym typeface="Arial"/>
              </a:rPr>
              <a:t>Guide pratique WASH FIT, deuxième édition</a:t>
            </a:r>
            <a:endParaRPr b="0" i="0" sz="1400" u="none" cap="none" strike="noStrike">
              <a:solidFill>
                <a:srgbClr val="000000"/>
              </a:solidFill>
              <a:latin typeface="Arial"/>
              <a:ea typeface="Arial"/>
              <a:cs typeface="Arial"/>
              <a:sym typeface="Arial"/>
            </a:endParaRPr>
          </a:p>
        </p:txBody>
      </p:sp>
      <p:sp>
        <p:nvSpPr>
          <p:cNvPr id="275" name="Google Shape;275;p29"/>
          <p:cNvSpPr txBox="1"/>
          <p:nvPr/>
        </p:nvSpPr>
        <p:spPr>
          <a:xfrm>
            <a:off x="6391346" y="1860740"/>
            <a:ext cx="3291597"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Recommandations par étape</a:t>
            </a:r>
            <a:endParaRPr b="0" i="0" sz="1400" u="none" cap="none" strike="noStrike">
              <a:solidFill>
                <a:srgbClr val="000000"/>
              </a:solidFill>
              <a:latin typeface="Arial"/>
              <a:ea typeface="Arial"/>
              <a:cs typeface="Arial"/>
              <a:sym typeface="Arial"/>
            </a:endParaRPr>
          </a:p>
        </p:txBody>
      </p:sp>
      <p:sp>
        <p:nvSpPr>
          <p:cNvPr id="276" name="Google Shape;276;p29"/>
          <p:cNvSpPr txBox="1"/>
          <p:nvPr/>
        </p:nvSpPr>
        <p:spPr>
          <a:xfrm>
            <a:off x="3337204" y="1592012"/>
            <a:ext cx="165727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rgbClr val="D4B01A"/>
                </a:solidFill>
                <a:latin typeface="Arial"/>
                <a:ea typeface="Arial"/>
                <a:cs typeface="Arial"/>
                <a:sym typeface="Arial"/>
              </a:rPr>
              <a:t>À LIRE EN PRIORITÉ</a:t>
            </a:r>
            <a:endParaRPr b="0" i="0" sz="1400" u="none" cap="none" strike="noStrike">
              <a:solidFill>
                <a:srgbClr val="000000"/>
              </a:solidFill>
              <a:latin typeface="Arial"/>
              <a:ea typeface="Arial"/>
              <a:cs typeface="Arial"/>
              <a:sym typeface="Arial"/>
            </a:endParaRPr>
          </a:p>
        </p:txBody>
      </p:sp>
      <p:sp>
        <p:nvSpPr>
          <p:cNvPr id="277" name="Google Shape;277;p29"/>
          <p:cNvSpPr txBox="1"/>
          <p:nvPr/>
        </p:nvSpPr>
        <p:spPr>
          <a:xfrm>
            <a:off x="3501406" y="1043343"/>
            <a:ext cx="149307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110 pages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Temps de lecture : 50 min</a:t>
            </a:r>
            <a:endParaRPr b="0" i="0" sz="1400" u="none" cap="none" strike="noStrike">
              <a:solidFill>
                <a:srgbClr val="000000"/>
              </a:solidFill>
              <a:latin typeface="Arial"/>
              <a:ea typeface="Arial"/>
              <a:cs typeface="Arial"/>
              <a:sym typeface="Arial"/>
            </a:endParaRPr>
          </a:p>
        </p:txBody>
      </p:sp>
      <p:cxnSp>
        <p:nvCxnSpPr>
          <p:cNvPr id="278" name="Google Shape;278;p29"/>
          <p:cNvCxnSpPr/>
          <p:nvPr/>
        </p:nvCxnSpPr>
        <p:spPr>
          <a:xfrm>
            <a:off x="450394" y="2762009"/>
            <a:ext cx="11627753" cy="23330"/>
          </a:xfrm>
          <a:prstGeom prst="straightConnector1">
            <a:avLst/>
          </a:prstGeom>
          <a:noFill/>
          <a:ln cap="flat" cmpd="sng" w="9525">
            <a:solidFill>
              <a:schemeClr val="dk1"/>
            </a:solidFill>
            <a:prstDash val="solid"/>
            <a:miter lim="800000"/>
            <a:headEnd len="sm" w="sm" type="none"/>
            <a:tailEnd len="sm" w="sm" type="none"/>
          </a:ln>
        </p:spPr>
      </p:cxnSp>
      <p:sp>
        <p:nvSpPr>
          <p:cNvPr id="279" name="Google Shape;279;p29"/>
          <p:cNvSpPr txBox="1"/>
          <p:nvPr/>
        </p:nvSpPr>
        <p:spPr>
          <a:xfrm>
            <a:off x="2899211" y="2785339"/>
            <a:ext cx="2035616"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70C0"/>
                </a:solidFill>
                <a:latin typeface="Arial"/>
                <a:ea typeface="Arial"/>
                <a:cs typeface="Arial"/>
                <a:sym typeface="Arial"/>
              </a:rPr>
              <a:t>Outils</a:t>
            </a:r>
            <a:endParaRPr b="0" i="0" sz="1400" u="none" cap="none" strike="noStrike">
              <a:solidFill>
                <a:srgbClr val="000000"/>
              </a:solidFill>
              <a:latin typeface="Arial"/>
              <a:ea typeface="Arial"/>
              <a:cs typeface="Arial"/>
              <a:sym typeface="Arial"/>
            </a:endParaRPr>
          </a:p>
        </p:txBody>
      </p:sp>
      <p:sp>
        <p:nvSpPr>
          <p:cNvPr id="280" name="Google Shape;280;p29"/>
          <p:cNvSpPr txBox="1"/>
          <p:nvPr/>
        </p:nvSpPr>
        <p:spPr>
          <a:xfrm>
            <a:off x="5500932" y="2782942"/>
            <a:ext cx="180965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70C0"/>
                </a:solidFill>
                <a:latin typeface="Arial"/>
                <a:ea typeface="Arial"/>
                <a:cs typeface="Arial"/>
                <a:sym typeface="Arial"/>
              </a:rPr>
              <a:t>Fiches d’information</a:t>
            </a:r>
            <a:endParaRPr b="0" i="0" sz="1400" u="none" cap="none" strike="noStrike">
              <a:solidFill>
                <a:srgbClr val="000000"/>
              </a:solidFill>
              <a:latin typeface="Arial"/>
              <a:ea typeface="Arial"/>
              <a:cs typeface="Arial"/>
              <a:sym typeface="Arial"/>
            </a:endParaRPr>
          </a:p>
        </p:txBody>
      </p:sp>
      <p:sp>
        <p:nvSpPr>
          <p:cNvPr id="281" name="Google Shape;281;p29"/>
          <p:cNvSpPr txBox="1"/>
          <p:nvPr/>
        </p:nvSpPr>
        <p:spPr>
          <a:xfrm>
            <a:off x="8145941" y="2771566"/>
            <a:ext cx="1809659"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70C0"/>
                </a:solidFill>
                <a:latin typeface="Arial"/>
                <a:ea typeface="Arial"/>
                <a:cs typeface="Arial"/>
                <a:sym typeface="Arial"/>
              </a:rPr>
              <a:t>Manuel à l’intention des formateurs</a:t>
            </a:r>
            <a:endParaRPr b="0" i="0" sz="1400" u="none" cap="none" strike="noStrike">
              <a:solidFill>
                <a:srgbClr val="000000"/>
              </a:solidFill>
              <a:latin typeface="Arial"/>
              <a:ea typeface="Arial"/>
              <a:cs typeface="Arial"/>
              <a:sym typeface="Arial"/>
            </a:endParaRPr>
          </a:p>
        </p:txBody>
      </p:sp>
      <p:sp>
        <p:nvSpPr>
          <p:cNvPr id="282" name="Google Shape;282;p29"/>
          <p:cNvSpPr txBox="1"/>
          <p:nvPr/>
        </p:nvSpPr>
        <p:spPr>
          <a:xfrm>
            <a:off x="409908" y="2782942"/>
            <a:ext cx="223835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70C0"/>
                </a:solidFill>
                <a:latin typeface="Arial"/>
                <a:ea typeface="Arial"/>
                <a:cs typeface="Arial"/>
                <a:sym typeface="Arial"/>
              </a:rPr>
              <a:t>Qu’est-ce que WASH FIT ?</a:t>
            </a:r>
            <a:endParaRPr b="0" i="0" sz="1400" u="none" cap="none" strike="noStrike">
              <a:solidFill>
                <a:srgbClr val="000000"/>
              </a:solidFill>
              <a:latin typeface="Arial"/>
              <a:ea typeface="Arial"/>
              <a:cs typeface="Arial"/>
              <a:sym typeface="Arial"/>
            </a:endParaRPr>
          </a:p>
        </p:txBody>
      </p:sp>
      <p:sp>
        <p:nvSpPr>
          <p:cNvPr id="283" name="Google Shape;283;p29"/>
          <p:cNvSpPr/>
          <p:nvPr/>
        </p:nvSpPr>
        <p:spPr>
          <a:xfrm>
            <a:off x="2721932" y="3470802"/>
            <a:ext cx="2485293"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201F1E"/>
                </a:solidFill>
                <a:latin typeface="Arial"/>
                <a:ea typeface="Arial"/>
                <a:cs typeface="Arial"/>
                <a:sym typeface="Arial"/>
              </a:rPr>
              <a:t>Outils d’évaluation et d’analyse des aléas et des risques (pour l’élaboration, la mise en œuvre et le suivi des plans d’amélioration)</a:t>
            </a:r>
            <a:endParaRPr b="0" i="0" sz="1100" u="none" cap="none" strike="noStrike">
              <a:solidFill>
                <a:schemeClr val="dk1"/>
              </a:solidFill>
              <a:latin typeface="Arial"/>
              <a:ea typeface="Arial"/>
              <a:cs typeface="Arial"/>
              <a:sym typeface="Arial"/>
            </a:endParaRPr>
          </a:p>
        </p:txBody>
      </p:sp>
      <p:sp>
        <p:nvSpPr>
          <p:cNvPr id="284" name="Google Shape;284;p29"/>
          <p:cNvSpPr/>
          <p:nvPr/>
        </p:nvSpPr>
        <p:spPr>
          <a:xfrm>
            <a:off x="408834" y="3510262"/>
            <a:ext cx="2364901"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201F1E"/>
                </a:solidFill>
                <a:latin typeface="Arial"/>
                <a:ea typeface="Arial"/>
                <a:cs typeface="Arial"/>
                <a:sym typeface="Arial"/>
              </a:rPr>
              <a:t>Courte introduction au processus WASH FIT</a:t>
            </a:r>
            <a:endParaRPr b="0" i="0" sz="1100" u="none" cap="none" strike="noStrike">
              <a:solidFill>
                <a:schemeClr val="dk1"/>
              </a:solidFill>
              <a:latin typeface="Arial"/>
              <a:ea typeface="Arial"/>
              <a:cs typeface="Arial"/>
              <a:sym typeface="Arial"/>
            </a:endParaRPr>
          </a:p>
        </p:txBody>
      </p:sp>
      <p:sp>
        <p:nvSpPr>
          <p:cNvPr id="285" name="Google Shape;285;p29"/>
          <p:cNvSpPr/>
          <p:nvPr/>
        </p:nvSpPr>
        <p:spPr>
          <a:xfrm>
            <a:off x="7744603" y="3720247"/>
            <a:ext cx="2364901"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201F1E"/>
                </a:solidFill>
                <a:latin typeface="Arial"/>
                <a:ea typeface="Arial"/>
                <a:cs typeface="Arial"/>
                <a:sym typeface="Arial"/>
              </a:rPr>
              <a:t>Regroupe tous les supports pédagogiques (diapositives, notes de conférence, outils d’évaluation, modèle de programme, etc.)</a:t>
            </a:r>
            <a:endParaRPr b="0" i="0" sz="1100" u="none" cap="none" strike="noStrike">
              <a:solidFill>
                <a:schemeClr val="dk1"/>
              </a:solidFill>
              <a:latin typeface="Arial"/>
              <a:ea typeface="Arial"/>
              <a:cs typeface="Arial"/>
              <a:sym typeface="Arial"/>
            </a:endParaRPr>
          </a:p>
        </p:txBody>
      </p:sp>
      <p:sp>
        <p:nvSpPr>
          <p:cNvPr id="286" name="Google Shape;286;p29"/>
          <p:cNvSpPr/>
          <p:nvPr/>
        </p:nvSpPr>
        <p:spPr>
          <a:xfrm>
            <a:off x="5592828" y="3494535"/>
            <a:ext cx="1706185"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201F1E"/>
                </a:solidFill>
                <a:latin typeface="Arial"/>
                <a:ea typeface="Arial"/>
                <a:cs typeface="Arial"/>
                <a:sym typeface="Arial"/>
              </a:rPr>
              <a:t>5 fiches d’information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201F1E"/>
                </a:solidFill>
                <a:latin typeface="Arial"/>
                <a:ea typeface="Arial"/>
                <a:cs typeface="Arial"/>
                <a:sym typeface="Arial"/>
              </a:rPr>
              <a:t>(</a:t>
            </a:r>
            <a:r>
              <a:rPr b="0" i="0" lang="fr" sz="1100" u="none" cap="none" strike="noStrike">
                <a:solidFill>
                  <a:schemeClr val="dk1"/>
                </a:solidFill>
                <a:latin typeface="Arial"/>
                <a:ea typeface="Arial"/>
                <a:cs typeface="Arial"/>
                <a:sym typeface="Arial"/>
              </a:rPr>
              <a:t>regroupées dans le Guide pratique WASH FIT)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pic>
        <p:nvPicPr>
          <p:cNvPr id="287" name="Google Shape;287;p29"/>
          <p:cNvPicPr preferRelativeResize="0"/>
          <p:nvPr/>
        </p:nvPicPr>
        <p:blipFill rotWithShape="1">
          <a:blip r:embed="rId6">
            <a:alphaModFix/>
          </a:blip>
          <a:srcRect b="0" l="0" r="0" t="0"/>
          <a:stretch/>
        </p:blipFill>
        <p:spPr>
          <a:xfrm>
            <a:off x="1741232" y="4295057"/>
            <a:ext cx="431977" cy="431977"/>
          </a:xfrm>
          <a:prstGeom prst="rect">
            <a:avLst/>
          </a:prstGeom>
          <a:noFill/>
          <a:ln>
            <a:noFill/>
          </a:ln>
        </p:spPr>
      </p:pic>
      <p:sp>
        <p:nvSpPr>
          <p:cNvPr id="288" name="Google Shape;288;p29"/>
          <p:cNvSpPr txBox="1"/>
          <p:nvPr/>
        </p:nvSpPr>
        <p:spPr>
          <a:xfrm>
            <a:off x="312926" y="4257164"/>
            <a:ext cx="149307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2 pages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Temps de lecture : 5 min</a:t>
            </a:r>
            <a:endParaRPr b="0" i="0" sz="1400" u="none" cap="none" strike="noStrike">
              <a:solidFill>
                <a:srgbClr val="000000"/>
              </a:solidFill>
              <a:latin typeface="Arial"/>
              <a:ea typeface="Arial"/>
              <a:cs typeface="Arial"/>
              <a:sym typeface="Arial"/>
            </a:endParaRPr>
          </a:p>
        </p:txBody>
      </p:sp>
      <p:pic>
        <p:nvPicPr>
          <p:cNvPr id="289" name="Google Shape;289;p29"/>
          <p:cNvPicPr preferRelativeResize="0"/>
          <p:nvPr/>
        </p:nvPicPr>
        <p:blipFill rotWithShape="1">
          <a:blip r:embed="rId6">
            <a:alphaModFix/>
          </a:blip>
          <a:srcRect b="0" l="0" r="0" t="0"/>
          <a:stretch/>
        </p:blipFill>
        <p:spPr>
          <a:xfrm>
            <a:off x="6789148" y="4266175"/>
            <a:ext cx="431977" cy="431977"/>
          </a:xfrm>
          <a:prstGeom prst="rect">
            <a:avLst/>
          </a:prstGeom>
          <a:noFill/>
          <a:ln>
            <a:noFill/>
          </a:ln>
        </p:spPr>
      </p:pic>
      <p:sp>
        <p:nvSpPr>
          <p:cNvPr id="290" name="Google Shape;290;p29"/>
          <p:cNvSpPr txBox="1"/>
          <p:nvPr/>
        </p:nvSpPr>
        <p:spPr>
          <a:xfrm>
            <a:off x="5554512" y="4277301"/>
            <a:ext cx="132561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3 à 5 pages par fiche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Temps de lecture : 5 min</a:t>
            </a:r>
            <a:endParaRPr b="0" i="0" sz="1400" u="none" cap="none" strike="noStrike">
              <a:solidFill>
                <a:srgbClr val="000000"/>
              </a:solidFill>
              <a:latin typeface="Arial"/>
              <a:ea typeface="Arial"/>
              <a:cs typeface="Arial"/>
              <a:sym typeface="Arial"/>
            </a:endParaRPr>
          </a:p>
        </p:txBody>
      </p:sp>
      <p:pic>
        <p:nvPicPr>
          <p:cNvPr id="291" name="Google Shape;291;p29"/>
          <p:cNvPicPr preferRelativeResize="0"/>
          <p:nvPr/>
        </p:nvPicPr>
        <p:blipFill rotWithShape="1">
          <a:blip r:embed="rId6">
            <a:alphaModFix/>
          </a:blip>
          <a:srcRect b="0" l="0" r="0" t="0"/>
          <a:stretch/>
        </p:blipFill>
        <p:spPr>
          <a:xfrm>
            <a:off x="3975908" y="4288726"/>
            <a:ext cx="431977" cy="431977"/>
          </a:xfrm>
          <a:prstGeom prst="rect">
            <a:avLst/>
          </a:prstGeom>
          <a:noFill/>
          <a:ln>
            <a:noFill/>
          </a:ln>
        </p:spPr>
      </p:pic>
      <p:sp>
        <p:nvSpPr>
          <p:cNvPr id="292" name="Google Shape;292;p29"/>
          <p:cNvSpPr txBox="1"/>
          <p:nvPr/>
        </p:nvSpPr>
        <p:spPr>
          <a:xfrm>
            <a:off x="2742455" y="4350731"/>
            <a:ext cx="1312389"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Temps de lecture : 5 min</a:t>
            </a:r>
            <a:endParaRPr b="0" i="0" sz="1400" u="none" cap="none" strike="noStrike">
              <a:solidFill>
                <a:srgbClr val="000000"/>
              </a:solidFill>
              <a:latin typeface="Arial"/>
              <a:ea typeface="Arial"/>
              <a:cs typeface="Arial"/>
              <a:sym typeface="Arial"/>
            </a:endParaRPr>
          </a:p>
        </p:txBody>
      </p:sp>
      <p:pic>
        <p:nvPicPr>
          <p:cNvPr id="293" name="Google Shape;293;p29"/>
          <p:cNvPicPr preferRelativeResize="0"/>
          <p:nvPr/>
        </p:nvPicPr>
        <p:blipFill rotWithShape="1">
          <a:blip r:embed="rId6">
            <a:alphaModFix/>
          </a:blip>
          <a:srcRect b="0" l="0" r="0" t="0"/>
          <a:stretch/>
        </p:blipFill>
        <p:spPr>
          <a:xfrm>
            <a:off x="9250966" y="4525487"/>
            <a:ext cx="431977" cy="431977"/>
          </a:xfrm>
          <a:prstGeom prst="rect">
            <a:avLst/>
          </a:prstGeom>
          <a:noFill/>
          <a:ln>
            <a:noFill/>
          </a:ln>
        </p:spPr>
      </p:pic>
      <p:sp>
        <p:nvSpPr>
          <p:cNvPr id="294" name="Google Shape;294;p29"/>
          <p:cNvSpPr txBox="1"/>
          <p:nvPr/>
        </p:nvSpPr>
        <p:spPr>
          <a:xfrm>
            <a:off x="8037436" y="4556820"/>
            <a:ext cx="149307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50 pages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Temps de lecture : 30 min</a:t>
            </a:r>
            <a:endParaRPr b="0" i="0" sz="1400" u="none" cap="none" strike="noStrike">
              <a:solidFill>
                <a:srgbClr val="000000"/>
              </a:solidFill>
              <a:latin typeface="Arial"/>
              <a:ea typeface="Arial"/>
              <a:cs typeface="Arial"/>
              <a:sym typeface="Arial"/>
            </a:endParaRPr>
          </a:p>
        </p:txBody>
      </p:sp>
      <p:sp>
        <p:nvSpPr>
          <p:cNvPr id="295" name="Google Shape;295;p29"/>
          <p:cNvSpPr txBox="1"/>
          <p:nvPr/>
        </p:nvSpPr>
        <p:spPr>
          <a:xfrm>
            <a:off x="3630288" y="5022466"/>
            <a:ext cx="1727639"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Outils d’évaluation Excel</a:t>
            </a:r>
            <a:endParaRPr b="0" i="0" sz="1400" u="none" cap="none" strike="noStrike">
              <a:solidFill>
                <a:srgbClr val="000000"/>
              </a:solidFill>
              <a:latin typeface="Arial"/>
              <a:ea typeface="Arial"/>
              <a:cs typeface="Arial"/>
              <a:sym typeface="Arial"/>
            </a:endParaRPr>
          </a:p>
        </p:txBody>
      </p:sp>
      <p:sp>
        <p:nvSpPr>
          <p:cNvPr id="296" name="Google Shape;296;p29"/>
          <p:cNvSpPr txBox="1"/>
          <p:nvPr/>
        </p:nvSpPr>
        <p:spPr>
          <a:xfrm>
            <a:off x="3656791" y="5252290"/>
            <a:ext cx="177332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Formulaires d’évaluation sanitaire</a:t>
            </a:r>
            <a:endParaRPr b="0" i="0" sz="1400" u="none" cap="none" strike="noStrike">
              <a:solidFill>
                <a:srgbClr val="000000"/>
              </a:solidFill>
              <a:latin typeface="Arial"/>
              <a:ea typeface="Arial"/>
              <a:cs typeface="Arial"/>
              <a:sym typeface="Arial"/>
            </a:endParaRPr>
          </a:p>
        </p:txBody>
      </p:sp>
      <p:sp>
        <p:nvSpPr>
          <p:cNvPr id="297" name="Google Shape;297;p29"/>
          <p:cNvSpPr txBox="1"/>
          <p:nvPr/>
        </p:nvSpPr>
        <p:spPr>
          <a:xfrm>
            <a:off x="3656791" y="5435515"/>
            <a:ext cx="156833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Suivi des plans de travail et modèle de retours d’informations</a:t>
            </a:r>
            <a:endParaRPr b="0" i="0" sz="1400" u="none" cap="none" strike="noStrike">
              <a:solidFill>
                <a:srgbClr val="000000"/>
              </a:solidFill>
              <a:latin typeface="Arial"/>
              <a:ea typeface="Arial"/>
              <a:cs typeface="Arial"/>
              <a:sym typeface="Arial"/>
            </a:endParaRPr>
          </a:p>
        </p:txBody>
      </p:sp>
      <p:sp>
        <p:nvSpPr>
          <p:cNvPr id="298" name="Google Shape;298;p29"/>
          <p:cNvSpPr txBox="1"/>
          <p:nvPr/>
        </p:nvSpPr>
        <p:spPr>
          <a:xfrm>
            <a:off x="3830470" y="6058519"/>
            <a:ext cx="114068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fr" sz="900" u="none" cap="none" strike="noStrike">
                <a:solidFill>
                  <a:schemeClr val="dk1"/>
                </a:solidFill>
                <a:latin typeface="Arial"/>
                <a:ea typeface="Arial"/>
                <a:cs typeface="Arial"/>
                <a:sym typeface="Arial"/>
              </a:rPr>
              <a:t>Version électronique disponible sur KoboToolbox </a:t>
            </a:r>
            <a:endParaRPr b="0" i="0" sz="1400" u="none" cap="none" strike="noStrike">
              <a:solidFill>
                <a:srgbClr val="000000"/>
              </a:solidFill>
              <a:latin typeface="Arial"/>
              <a:ea typeface="Arial"/>
              <a:cs typeface="Arial"/>
              <a:sym typeface="Arial"/>
            </a:endParaRPr>
          </a:p>
        </p:txBody>
      </p:sp>
      <p:cxnSp>
        <p:nvCxnSpPr>
          <p:cNvPr id="299" name="Google Shape;299;p29"/>
          <p:cNvCxnSpPr/>
          <p:nvPr/>
        </p:nvCxnSpPr>
        <p:spPr>
          <a:xfrm flipH="1" rot="10800000">
            <a:off x="2709013" y="2937269"/>
            <a:ext cx="12919" cy="3680996"/>
          </a:xfrm>
          <a:prstGeom prst="straightConnector1">
            <a:avLst/>
          </a:prstGeom>
          <a:noFill/>
          <a:ln cap="flat" cmpd="sng" w="9525">
            <a:solidFill>
              <a:schemeClr val="dk1"/>
            </a:solidFill>
            <a:prstDash val="solid"/>
            <a:miter lim="800000"/>
            <a:headEnd len="sm" w="sm" type="none"/>
            <a:tailEnd len="sm" w="sm" type="none"/>
          </a:ln>
        </p:spPr>
      </p:cxnSp>
      <p:cxnSp>
        <p:nvCxnSpPr>
          <p:cNvPr id="300" name="Google Shape;300;p29"/>
          <p:cNvCxnSpPr/>
          <p:nvPr/>
        </p:nvCxnSpPr>
        <p:spPr>
          <a:xfrm flipH="1" rot="10800000">
            <a:off x="5347923" y="2961850"/>
            <a:ext cx="12919" cy="3680996"/>
          </a:xfrm>
          <a:prstGeom prst="straightConnector1">
            <a:avLst/>
          </a:prstGeom>
          <a:noFill/>
          <a:ln cap="flat" cmpd="sng" w="9525">
            <a:solidFill>
              <a:schemeClr val="dk1"/>
            </a:solidFill>
            <a:prstDash val="solid"/>
            <a:miter lim="800000"/>
            <a:headEnd len="sm" w="sm" type="none"/>
            <a:tailEnd len="sm" w="sm" type="none"/>
          </a:ln>
        </p:spPr>
      </p:cxnSp>
      <p:cxnSp>
        <p:nvCxnSpPr>
          <p:cNvPr id="301" name="Google Shape;301;p29"/>
          <p:cNvCxnSpPr/>
          <p:nvPr/>
        </p:nvCxnSpPr>
        <p:spPr>
          <a:xfrm flipH="1" rot="10800000">
            <a:off x="7622609" y="2937269"/>
            <a:ext cx="12919" cy="3680996"/>
          </a:xfrm>
          <a:prstGeom prst="straightConnector1">
            <a:avLst/>
          </a:prstGeom>
          <a:noFill/>
          <a:ln cap="flat" cmpd="sng" w="9525">
            <a:solidFill>
              <a:schemeClr val="dk1"/>
            </a:solidFill>
            <a:prstDash val="solid"/>
            <a:miter lim="800000"/>
            <a:headEnd len="sm" w="sm" type="none"/>
            <a:tailEnd len="sm" w="sm" type="none"/>
          </a:ln>
        </p:spPr>
      </p:cxnSp>
      <p:pic>
        <p:nvPicPr>
          <p:cNvPr id="302" name="Google Shape;302;p29"/>
          <p:cNvPicPr preferRelativeResize="0"/>
          <p:nvPr/>
        </p:nvPicPr>
        <p:blipFill rotWithShape="1">
          <a:blip r:embed="rId8">
            <a:alphaModFix/>
          </a:blip>
          <a:srcRect b="0" l="0" r="0" t="0"/>
          <a:stretch/>
        </p:blipFill>
        <p:spPr>
          <a:xfrm>
            <a:off x="728503" y="4883088"/>
            <a:ext cx="933019" cy="1323154"/>
          </a:xfrm>
          <a:prstGeom prst="rect">
            <a:avLst/>
          </a:prstGeom>
          <a:noFill/>
          <a:ln>
            <a:noFill/>
          </a:ln>
        </p:spPr>
      </p:pic>
      <p:cxnSp>
        <p:nvCxnSpPr>
          <p:cNvPr id="303" name="Google Shape;303;p29"/>
          <p:cNvCxnSpPr/>
          <p:nvPr/>
        </p:nvCxnSpPr>
        <p:spPr>
          <a:xfrm flipH="1" rot="10800000">
            <a:off x="10129534" y="2923574"/>
            <a:ext cx="12919" cy="3680996"/>
          </a:xfrm>
          <a:prstGeom prst="straightConnector1">
            <a:avLst/>
          </a:prstGeom>
          <a:noFill/>
          <a:ln cap="flat" cmpd="sng" w="9525">
            <a:solidFill>
              <a:schemeClr val="dk1"/>
            </a:solidFill>
            <a:prstDash val="solid"/>
            <a:miter lim="800000"/>
            <a:headEnd len="sm" w="sm" type="none"/>
            <a:tailEnd len="sm" w="sm" type="none"/>
          </a:ln>
        </p:spPr>
      </p:cxnSp>
      <p:sp>
        <p:nvSpPr>
          <p:cNvPr id="304" name="Google Shape;304;p29"/>
          <p:cNvSpPr txBox="1"/>
          <p:nvPr/>
        </p:nvSpPr>
        <p:spPr>
          <a:xfrm>
            <a:off x="10316387" y="2782942"/>
            <a:ext cx="1809659"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70C0"/>
                </a:solidFill>
                <a:latin typeface="Arial"/>
                <a:ea typeface="Arial"/>
                <a:cs typeface="Arial"/>
                <a:sym typeface="Arial"/>
              </a:rPr>
              <a:t>Portail WASH FIT </a:t>
            </a:r>
            <a:endParaRPr b="0" i="0" sz="1400" u="none" cap="none" strike="noStrike">
              <a:solidFill>
                <a:srgbClr val="000000"/>
              </a:solidFill>
              <a:latin typeface="Arial"/>
              <a:ea typeface="Arial"/>
              <a:cs typeface="Arial"/>
              <a:sym typeface="Arial"/>
            </a:endParaRPr>
          </a:p>
        </p:txBody>
      </p:sp>
      <p:pic>
        <p:nvPicPr>
          <p:cNvPr id="305" name="Google Shape;305;p29">
            <a:hlinkClick r:id="rId9"/>
          </p:cNvPr>
          <p:cNvPicPr preferRelativeResize="0"/>
          <p:nvPr/>
        </p:nvPicPr>
        <p:blipFill rotWithShape="1">
          <a:blip r:embed="rId10">
            <a:alphaModFix/>
          </a:blip>
          <a:srcRect b="0" l="0" r="0" t="0"/>
          <a:stretch/>
        </p:blipFill>
        <p:spPr>
          <a:xfrm>
            <a:off x="10692531" y="5568852"/>
            <a:ext cx="1341871" cy="637389"/>
          </a:xfrm>
          <a:prstGeom prst="rect">
            <a:avLst/>
          </a:prstGeom>
          <a:noFill/>
          <a:ln>
            <a:noFill/>
          </a:ln>
        </p:spPr>
      </p:pic>
      <p:pic>
        <p:nvPicPr>
          <p:cNvPr id="306" name="Google Shape;306;p29">
            <a:hlinkClick r:id="rId11"/>
          </p:cNvPr>
          <p:cNvPicPr preferRelativeResize="0"/>
          <p:nvPr/>
        </p:nvPicPr>
        <p:blipFill rotWithShape="1">
          <a:blip r:embed="rId12">
            <a:alphaModFix/>
          </a:blip>
          <a:srcRect b="0" l="0" r="0" t="0"/>
          <a:stretch/>
        </p:blipFill>
        <p:spPr>
          <a:xfrm>
            <a:off x="10316387" y="4891811"/>
            <a:ext cx="1341871" cy="654162"/>
          </a:xfrm>
          <a:prstGeom prst="rect">
            <a:avLst/>
          </a:prstGeom>
          <a:noFill/>
          <a:ln>
            <a:noFill/>
          </a:ln>
        </p:spPr>
      </p:pic>
      <p:sp>
        <p:nvSpPr>
          <p:cNvPr id="307" name="Google Shape;307;p29"/>
          <p:cNvSpPr/>
          <p:nvPr/>
        </p:nvSpPr>
        <p:spPr>
          <a:xfrm>
            <a:off x="10129534" y="3503111"/>
            <a:ext cx="2131688" cy="9387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 sz="1100" u="sng" cap="none" strike="noStrike">
                <a:solidFill>
                  <a:schemeClr val="hlink"/>
                </a:solidFill>
                <a:latin typeface="Arial"/>
                <a:ea typeface="Arial"/>
                <a:cs typeface="Arial"/>
                <a:sym typeface="Arial"/>
                <a:hlinkClick r:id="rId13"/>
              </a:rPr>
              <a:t>www.washinhcf.org/wash-fit</a:t>
            </a:r>
            <a:endParaRPr b="0" i="0" sz="1100" u="none" cap="none" strike="noStrike">
              <a:solidFill>
                <a:srgbClr val="201F1E"/>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201F1E"/>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201F1E"/>
                </a:solidFill>
                <a:latin typeface="Arial"/>
                <a:ea typeface="Arial"/>
                <a:cs typeface="Arial"/>
                <a:sym typeface="Arial"/>
              </a:rPr>
              <a:t>Exemples de pays donnés, études de cas et retours d’expérience </a:t>
            </a:r>
            <a:endParaRPr b="0" i="0" sz="1100" u="none" cap="none" strike="noStrike">
              <a:solidFill>
                <a:schemeClr val="dk1"/>
              </a:solidFill>
              <a:latin typeface="Arial"/>
              <a:ea typeface="Arial"/>
              <a:cs typeface="Arial"/>
              <a:sym typeface="Arial"/>
            </a:endParaRPr>
          </a:p>
        </p:txBody>
      </p:sp>
      <p:sp>
        <p:nvSpPr>
          <p:cNvPr id="308" name="Google Shape;308;p29"/>
          <p:cNvSpPr txBox="1"/>
          <p:nvPr/>
        </p:nvSpPr>
        <p:spPr>
          <a:xfrm>
            <a:off x="8421638" y="112823"/>
            <a:ext cx="377036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70C0"/>
                </a:solidFill>
                <a:latin typeface="Arial"/>
                <a:ea typeface="Arial"/>
                <a:cs typeface="Arial"/>
                <a:sym typeface="Arial"/>
              </a:rPr>
              <a:t>Centre d’assistance WASH FIT : </a:t>
            </a:r>
            <a:r>
              <a:rPr b="0" i="0" lang="fr" sz="2000" u="sng" cap="none" strike="noStrike">
                <a:solidFill>
                  <a:schemeClr val="hlink"/>
                </a:solidFill>
                <a:latin typeface="Arial"/>
                <a:ea typeface="Arial"/>
                <a:cs typeface="Arial"/>
                <a:sym typeface="Arial"/>
                <a:hlinkClick r:id="rId14"/>
              </a:rPr>
              <a:t>washinhcf@who.int</a:t>
            </a:r>
            <a:r>
              <a:rPr b="0" i="0" lang="fr" sz="2000" u="none" cap="none" strike="noStrike">
                <a:solidFill>
                  <a:srgbClr val="0070C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9" name="Google Shape;309;p29"/>
          <p:cNvSpPr txBox="1"/>
          <p:nvPr>
            <p:ph type="title"/>
          </p:nvPr>
        </p:nvSpPr>
        <p:spPr>
          <a:xfrm>
            <a:off x="838200" y="17938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Ressources WASH FIT </a:t>
            </a:r>
            <a:endParaRPr/>
          </a:p>
        </p:txBody>
      </p:sp>
      <p:sp>
        <p:nvSpPr>
          <p:cNvPr id="310" name="Google Shape;310;p2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311" name="Google Shape;311;p29"/>
          <p:cNvPicPr preferRelativeResize="0"/>
          <p:nvPr/>
        </p:nvPicPr>
        <p:blipFill rotWithShape="1">
          <a:blip r:embed="rId15">
            <a:alphaModFix/>
          </a:blip>
          <a:srcRect b="0" l="0" r="0" t="0"/>
          <a:stretch/>
        </p:blipFill>
        <p:spPr>
          <a:xfrm>
            <a:off x="5282530" y="997338"/>
            <a:ext cx="1205238" cy="1703321"/>
          </a:xfrm>
          <a:prstGeom prst="rect">
            <a:avLst/>
          </a:prstGeom>
          <a:noFill/>
          <a:ln>
            <a:noFill/>
          </a:ln>
        </p:spPr>
      </p:pic>
      <p:pic>
        <p:nvPicPr>
          <p:cNvPr id="312" name="Google Shape;312;p29"/>
          <p:cNvPicPr preferRelativeResize="0"/>
          <p:nvPr/>
        </p:nvPicPr>
        <p:blipFill rotWithShape="1">
          <a:blip r:embed="rId16">
            <a:alphaModFix/>
          </a:blip>
          <a:srcRect b="0" l="0" r="0" t="0"/>
          <a:stretch/>
        </p:blipFill>
        <p:spPr>
          <a:xfrm>
            <a:off x="5592828" y="4788170"/>
            <a:ext cx="1089181" cy="1242834"/>
          </a:xfrm>
          <a:prstGeom prst="rect">
            <a:avLst/>
          </a:prstGeom>
          <a:noFill/>
          <a:ln>
            <a:noFill/>
          </a:ln>
        </p:spPr>
      </p:pic>
      <p:pic>
        <p:nvPicPr>
          <p:cNvPr id="313" name="Google Shape;313;p29"/>
          <p:cNvPicPr preferRelativeResize="0"/>
          <p:nvPr/>
        </p:nvPicPr>
        <p:blipFill rotWithShape="1">
          <a:blip r:embed="rId17">
            <a:alphaModFix/>
          </a:blip>
          <a:srcRect b="0" l="0" r="0" t="0"/>
          <a:stretch/>
        </p:blipFill>
        <p:spPr>
          <a:xfrm>
            <a:off x="6160060" y="5100235"/>
            <a:ext cx="988833" cy="1184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