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Arial Narrow" panose="020B060602020203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Proxima Nova"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4EB6DE-B4B2-4E0D-9244-B81A22279449}">
  <a:tblStyle styleId="{D14EB6DE-B4B2-4E0D-9244-B81A2227944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TER, Arabella" userId="3f869315-9ca2-47e4-8f1e-a9726db5de88" providerId="ADAL" clId="{73EE0748-755E-48B9-8AE3-EF566D5FC784}"/>
    <pc:docChg chg="modSld">
      <pc:chgData name="HAYTER, Arabella" userId="3f869315-9ca2-47e4-8f1e-a9726db5de88" providerId="ADAL" clId="{73EE0748-755E-48B9-8AE3-EF566D5FC784}" dt="2023-04-19T07:00:50.894" v="0" actId="20577"/>
      <pc:docMkLst>
        <pc:docMk/>
      </pc:docMkLst>
      <pc:sldChg chg="modSp mod">
        <pc:chgData name="HAYTER, Arabella" userId="3f869315-9ca2-47e4-8f1e-a9726db5de88" providerId="ADAL" clId="{73EE0748-755E-48B9-8AE3-EF566D5FC784}" dt="2023-04-19T07:00:50.894" v="0" actId="20577"/>
        <pc:sldMkLst>
          <pc:docMk/>
          <pc:sldMk cId="0" sldId="257"/>
        </pc:sldMkLst>
        <pc:spChg chg="mod">
          <ac:chgData name="HAYTER, Arabella" userId="3f869315-9ca2-47e4-8f1e-a9726db5de88" providerId="ADAL" clId="{73EE0748-755E-48B9-8AE3-EF566D5FC784}" dt="2023-04-19T07:00:50.894" v="0" actId="20577"/>
          <ac:spMkLst>
            <pc:docMk/>
            <pc:sldMk cId="0" sldId="257"/>
            <ac:spMk id="1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nfectioncontroltoday.com/news/2013/06/new-study-shows-xenexs-room-disinfection-system-reduces-environmental-contamination.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dp.org/climatechange/adapt/apf.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4907410/#JIW081C3"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4907410/#JIW081C2" TargetMode="External"/><Relationship Id="rId4" Type="http://schemas.openxmlformats.org/officeDocument/2006/relationships/hyperlink" Target="https://www.ncbi.nlm.nih.gov/pmc/articles/PMC4907410/#JIW081C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fr" b="1">
                <a:latin typeface="Arial"/>
                <a:ea typeface="Arial"/>
                <a:cs typeface="Arial"/>
                <a:sym typeface="Arial"/>
              </a:rPr>
              <a:t>READ THE SLIDE</a:t>
            </a:r>
            <a:endParaRPr/>
          </a:p>
          <a:p>
            <a:pPr marL="0" marR="0" lvl="0" indent="0" algn="l" rtl="0">
              <a:lnSpc>
                <a:spcPct val="100000"/>
              </a:lnSpc>
              <a:spcBef>
                <a:spcPts val="0"/>
              </a:spcBef>
              <a:spcAft>
                <a:spcPts val="0"/>
              </a:spcAft>
              <a:buClr>
                <a:schemeClr val="dk1"/>
              </a:buClr>
              <a:buSzPts val="1200"/>
              <a:buFont typeface="Arial"/>
              <a:buNone/>
            </a:pPr>
            <a:r>
              <a:rPr lang="fr" b="1">
                <a:latin typeface="Arial"/>
                <a:ea typeface="Arial"/>
                <a:cs typeface="Arial"/>
                <a:sym typeface="Arial"/>
              </a:rPr>
              <a:t>SAY:</a:t>
            </a:r>
            <a:endParaRPr/>
          </a:p>
          <a:p>
            <a:pPr marL="0" marR="0" lvl="0" indent="0" algn="l" rtl="0">
              <a:lnSpc>
                <a:spcPct val="100000"/>
              </a:lnSpc>
              <a:spcBef>
                <a:spcPts val="0"/>
              </a:spcBef>
              <a:spcAft>
                <a:spcPts val="0"/>
              </a:spcAft>
              <a:buClr>
                <a:schemeClr val="dk1"/>
              </a:buClr>
              <a:buSzPts val="1200"/>
              <a:buFont typeface="Arial"/>
              <a:buNone/>
            </a:pPr>
            <a:r>
              <a:rPr lang="fr">
                <a:latin typeface="Arial"/>
                <a:ea typeface="Arial"/>
                <a:cs typeface="Arial"/>
                <a:sym typeface="Arial"/>
              </a:rPr>
              <a:t>Climate resilience WASH objectives for health care facilities and systems are twofold. Firstly, health systems and the facilities and infrastructure within them need to be designed to become climate-resilient in response to climate hazards (ADAPTATION). Secondly, health care systems must be built and operated in a way that reduce their harmful impact on the environment and surrounding communities, lowering as much as possible greenhouse gases emissions. (MITIGATION). </a:t>
            </a:r>
            <a:endParaRPr/>
          </a:p>
          <a:p>
            <a:pPr marL="0" lvl="0" indent="0" algn="l" rtl="0">
              <a:lnSpc>
                <a:spcPct val="100000"/>
              </a:lnSpc>
              <a:spcBef>
                <a:spcPts val="0"/>
              </a:spcBef>
              <a:spcAft>
                <a:spcPts val="0"/>
              </a:spcAft>
              <a:buSzPts val="1400"/>
              <a:buNone/>
            </a:pPr>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READ THE SLIDE</a:t>
            </a:r>
            <a:endParaRPr/>
          </a:p>
          <a:p>
            <a:pPr marL="0" marR="0" lvl="0" indent="0" algn="l" rtl="0">
              <a:lnSpc>
                <a:spcPct val="100000"/>
              </a:lnSpc>
              <a:spcBef>
                <a:spcPts val="0"/>
              </a:spcBef>
              <a:spcAft>
                <a:spcPts val="0"/>
              </a:spcAft>
              <a:buClr>
                <a:schemeClr val="dk1"/>
              </a:buClr>
              <a:buSzPts val="1200"/>
              <a:buFont typeface="Calibri"/>
              <a:buNone/>
            </a:pPr>
            <a:r>
              <a:rPr lang="fr" b="1"/>
              <a:t>SAY:</a:t>
            </a:r>
            <a:endParaRPr/>
          </a:p>
          <a:p>
            <a:pPr marL="0" marR="0" lvl="0" indent="0" algn="l" rtl="0">
              <a:lnSpc>
                <a:spcPct val="100000"/>
              </a:lnSpc>
              <a:spcBef>
                <a:spcPts val="0"/>
              </a:spcBef>
              <a:spcAft>
                <a:spcPts val="0"/>
              </a:spcAft>
              <a:buClr>
                <a:schemeClr val="dk1"/>
              </a:buClr>
              <a:buSzPts val="1200"/>
              <a:buFont typeface="Calibri"/>
              <a:buNone/>
            </a:pPr>
            <a:r>
              <a:rPr lang="fr"/>
              <a:t>With this understanding lets look over the next few slides at these 3 key frameworks that can help us address climate change in HCFs. </a:t>
            </a:r>
            <a:endParaRPr/>
          </a:p>
          <a:p>
            <a:pPr marL="0" lvl="0" indent="0" algn="l" rtl="0">
              <a:lnSpc>
                <a:spcPct val="100000"/>
              </a:lnSpc>
              <a:spcBef>
                <a:spcPts val="0"/>
              </a:spcBef>
              <a:spcAft>
                <a:spcPts val="0"/>
              </a:spcAft>
              <a:buSzPts val="1400"/>
              <a:buNone/>
            </a:pPr>
            <a:endParaRPr/>
          </a:p>
        </p:txBody>
      </p:sp>
      <p:sp>
        <p:nvSpPr>
          <p:cNvPr id="226" name="Google Shape;2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READ THE SLIDE</a:t>
            </a:r>
            <a:endParaRPr/>
          </a:p>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First we have the WHO Global Strategy on Health, Environment and Climate Change. In relation to Health Care Facilities, the goal is to ensure: provision and sustainable management of essential environmental health services, including access to clean and reliable energy and safe water, sanitation and hygiene practices; resilience to extreme weather events and the effects of climate change; and protection of health care workers and the wider community, through chemical safety, infection control and waste management.</a:t>
            </a:r>
            <a:endParaRPr/>
          </a:p>
          <a:p>
            <a:pPr marL="0" lvl="0" indent="0" algn="l" rtl="0">
              <a:lnSpc>
                <a:spcPct val="100000"/>
              </a:lnSpc>
              <a:spcBef>
                <a:spcPts val="0"/>
              </a:spcBef>
              <a:spcAft>
                <a:spcPts val="0"/>
              </a:spcAft>
              <a:buSzPts val="1400"/>
              <a:buNone/>
            </a:pPr>
            <a:r>
              <a:rPr lang="fr"/>
              <a:t>The strategy can be downloaded here: https://www.who.int/publications/i/item/9789240000377</a:t>
            </a:r>
            <a:endParaRPr/>
          </a:p>
          <a:p>
            <a:pPr marL="0" lvl="0" indent="0" algn="l" rtl="0">
              <a:lnSpc>
                <a:spcPct val="100000"/>
              </a:lnSpc>
              <a:spcBef>
                <a:spcPts val="0"/>
              </a:spcBef>
              <a:spcAft>
                <a:spcPts val="0"/>
              </a:spcAft>
              <a:buSzPts val="1400"/>
              <a:buNone/>
            </a:pPr>
            <a:endParaRPr/>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The Strategic Framework for WASH Climate Resilience, was developed jointly by the Global Water Partnership (GWP) and UNICEF in 2014 and updated in 2017. The framework aims to provide the sector with a basic tool that is easy to follow and that can help bring coherence to existing but dispersed WASH climate resilient development programming. </a:t>
            </a:r>
            <a:r>
              <a:rPr lang="fr" sz="1200" b="0" i="0" u="none" strike="noStrike">
                <a:solidFill>
                  <a:schemeClr val="dk1"/>
                </a:solidFill>
                <a:latin typeface="Calibri"/>
                <a:ea typeface="Calibri"/>
                <a:cs typeface="Calibri"/>
                <a:sym typeface="Calibri"/>
              </a:rPr>
              <a:t>Its results framework proposes some approaches that can be tailored to health care facilities. </a:t>
            </a:r>
            <a:endParaRPr/>
          </a:p>
          <a:p>
            <a:pPr marL="0" lvl="0" indent="0" algn="l" rtl="0">
              <a:lnSpc>
                <a:spcPct val="100000"/>
              </a:lnSpc>
              <a:spcBef>
                <a:spcPts val="0"/>
              </a:spcBef>
              <a:spcAft>
                <a:spcPts val="0"/>
              </a:spcAft>
              <a:buSzPts val="1400"/>
              <a:buNone/>
            </a:pPr>
            <a:r>
              <a:rPr lang="fr"/>
              <a:t>Read more about UNICEF’s work here: https://www.unicef.org/wash/climate</a:t>
            </a:r>
            <a:endParaRPr/>
          </a:p>
          <a:p>
            <a:pPr marL="0" lvl="0" indent="0" algn="l" rtl="0">
              <a:lnSpc>
                <a:spcPct val="100000"/>
              </a:lnSpc>
              <a:spcBef>
                <a:spcPts val="0"/>
              </a:spcBef>
              <a:spcAft>
                <a:spcPts val="0"/>
              </a:spcAft>
              <a:buSzPts val="1400"/>
              <a:buNone/>
            </a:pPr>
            <a:endParaRPr/>
          </a:p>
        </p:txBody>
      </p:sp>
      <p:sp>
        <p:nvSpPr>
          <p:cNvPr id="249" name="Google Shape;24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Finally, the Framework for building climate resilient and environmentally sustainable health care facilities aims to enhance the capacity of health care facilities to protect and improve the health of their target communities in an unstable and changing climate; and to empower health care facilities to be environmentally sustainable, by optimizing the use of resources and minimizing the release of waste into the environment. </a:t>
            </a:r>
            <a:endParaRPr/>
          </a:p>
          <a:p>
            <a:pPr marL="0" lvl="0" indent="0" algn="l" rtl="0">
              <a:lnSpc>
                <a:spcPct val="100000"/>
              </a:lnSpc>
              <a:spcBef>
                <a:spcPts val="0"/>
              </a:spcBef>
              <a:spcAft>
                <a:spcPts val="0"/>
              </a:spcAft>
              <a:buSzPts val="1400"/>
              <a:buNone/>
            </a:pPr>
            <a:r>
              <a:rPr lang="fr"/>
              <a:t>In the figure we see 5 proposed steps for increasing climate resilience and environmental sustainability in health care facilities. (Read from the Slide). </a:t>
            </a:r>
            <a:endParaRPr/>
          </a:p>
          <a:p>
            <a:pPr marL="0" lvl="0" indent="0" algn="l" rtl="0">
              <a:lnSpc>
                <a:spcPct val="100000"/>
              </a:lnSpc>
              <a:spcBef>
                <a:spcPts val="0"/>
              </a:spcBef>
              <a:spcAft>
                <a:spcPts val="0"/>
              </a:spcAft>
              <a:buSzPts val="1400"/>
              <a:buNone/>
            </a:pPr>
            <a:r>
              <a:rPr lang="fr"/>
              <a:t>The guidance can be found here: https://www.who.int/publications/i/item/9789240012226</a:t>
            </a:r>
            <a:endParaRPr/>
          </a:p>
          <a:p>
            <a:pPr marL="0" lvl="0" indent="0" algn="l" rtl="0">
              <a:lnSpc>
                <a:spcPct val="100000"/>
              </a:lnSpc>
              <a:spcBef>
                <a:spcPts val="0"/>
              </a:spcBef>
              <a:spcAft>
                <a:spcPts val="0"/>
              </a:spcAft>
              <a:buSzPts val="1400"/>
              <a:buNone/>
            </a:pPr>
            <a:endParaRPr/>
          </a:p>
        </p:txBody>
      </p:sp>
      <p:sp>
        <p:nvSpPr>
          <p:cNvPr id="259" name="Google Shape;2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in the next section the focus will be on climate resilience and water, specifcially the 5 things listed on the screen – read them out.</a:t>
            </a: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200" b="1"/>
              <a:t>SAY:</a:t>
            </a:r>
            <a:endParaRPr/>
          </a:p>
          <a:p>
            <a:pPr marL="0" marR="0" lvl="0" indent="0" algn="l" rtl="0">
              <a:lnSpc>
                <a:spcPct val="100000"/>
              </a:lnSpc>
              <a:spcBef>
                <a:spcPts val="0"/>
              </a:spcBef>
              <a:spcAft>
                <a:spcPts val="0"/>
              </a:spcAft>
              <a:buClr>
                <a:srgbClr val="000000"/>
              </a:buClr>
              <a:buSzPts val="1400"/>
              <a:buFont typeface="Arial"/>
              <a:buNone/>
            </a:pPr>
            <a:r>
              <a:rPr lang="fr" sz="1200"/>
              <a:t>Climate resilience needs to be embedded as part of WASH in HCFs, starting with the identification of climate risks in specific locations. Once the risks are understood, the water technologies (hardware) need to be climate resilient and to address specific climate risk identified. </a:t>
            </a:r>
            <a:endParaRPr/>
          </a:p>
          <a:p>
            <a:pPr marL="0" marR="0" lvl="0" indent="0" algn="l" rtl="0">
              <a:lnSpc>
                <a:spcPct val="100000"/>
              </a:lnSpc>
              <a:spcBef>
                <a:spcPts val="0"/>
              </a:spcBef>
              <a:spcAft>
                <a:spcPts val="0"/>
              </a:spcAft>
              <a:buClr>
                <a:srgbClr val="000000"/>
              </a:buClr>
              <a:buSzPts val="1400"/>
              <a:buFont typeface="Arial"/>
              <a:buNone/>
            </a:pPr>
            <a:r>
              <a:rPr lang="fr"/>
              <a:t>In terms of water supply, springs, wells, rainwater harvesting from roofs are classified as least resilient. This is because of their vulnerability to contamination (especially during flood events or with rising groundwater levels), susceptibility to drought (limited storage) and/or the difficulty in preventing damage during floods. Springs and rainwater harvesting also offer little flexibility in terms of location. From an adaptation angle, climate change may also overwhelm the ability to deal with problems (e.g. flood damage) in situations where the quality and reliability of services is already poor.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fr"/>
              <a:t>There are water technological options available that are adapted for different climate risks. For example in a water scarce and drought prone area you might want to assess the use of taps with a press function (so water only runs for a few seconds). </a:t>
            </a:r>
            <a:endParaRPr/>
          </a:p>
          <a:p>
            <a:pPr marL="0" lvl="0" indent="0" algn="l" rtl="0">
              <a:lnSpc>
                <a:spcPct val="100000"/>
              </a:lnSpc>
              <a:spcBef>
                <a:spcPts val="0"/>
              </a:spcBef>
              <a:spcAft>
                <a:spcPts val="0"/>
              </a:spcAft>
              <a:buSzPts val="1400"/>
              <a:buNone/>
            </a:pPr>
            <a:endParaRPr/>
          </a:p>
        </p:txBody>
      </p:sp>
      <p:sp>
        <p:nvSpPr>
          <p:cNvPr id="285" name="Google Shape;2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READ THE SLIDE</a:t>
            </a:r>
            <a:endParaRPr/>
          </a:p>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Since water is an essential component of a HCF we need to make sure it will always be available, and this includes under all climate impacts and scenarios. Key considerations when dimensioning water supply for a new HCF, or when undertaking un upgrade of an existing one include: </a:t>
            </a:r>
            <a:endParaRPr/>
          </a:p>
          <a:p>
            <a:pPr marL="0" lvl="0" indent="0" algn="l" rtl="0">
              <a:lnSpc>
                <a:spcPct val="100000"/>
              </a:lnSpc>
              <a:spcBef>
                <a:spcPts val="0"/>
              </a:spcBef>
              <a:spcAft>
                <a:spcPts val="0"/>
              </a:spcAft>
              <a:buSzPts val="1400"/>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fr"/>
              <a:t>Water storage at the HCF to buffer droughts periods (or failure of water supply system). It is necessary to design the water supply system with sufficient water storage capacity to have enough water during drought periods. This does not mean that a HCF should storage water for months but enough to be able to find a solution if, for example water supply relies on groundwater and aquifer levels drop during a drought period. In dry and hot areas, water storage should be covered to prevent water stored from evaporating. There are different technological options to allow for enough safe storing of drinking water. </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fr"/>
              <a:t>Alternative (back up) sources of water supply need to be in place for the same reason as explained above. If the main source of water supply is groundwater, a back up  system might be needed that could tap other sources of water, at least momentarily till a sustainable solution is in place. The principle of redundancy should always apply to water systems in a HCF (system to be dimensioned assessing scenario where main water source fails). </a:t>
            </a:r>
            <a:endParaRPr/>
          </a:p>
          <a:p>
            <a:pPr marL="228600" lvl="0" indent="-152400" algn="l" rtl="0">
              <a:lnSpc>
                <a:spcPct val="100000"/>
              </a:lnSpc>
              <a:spcBef>
                <a:spcPts val="0"/>
              </a:spcBef>
              <a:spcAft>
                <a:spcPts val="0"/>
              </a:spcAft>
              <a:buClr>
                <a:schemeClr val="dk1"/>
              </a:buClr>
              <a:buSzPts val="1200"/>
              <a:buFont typeface="Calibri"/>
              <a:buNone/>
            </a:pPr>
            <a:endParaRPr/>
          </a:p>
          <a:p>
            <a:pPr marL="228600" lvl="0" indent="-228600" algn="l" rtl="0">
              <a:lnSpc>
                <a:spcPct val="100000"/>
              </a:lnSpc>
              <a:spcBef>
                <a:spcPts val="0"/>
              </a:spcBef>
              <a:spcAft>
                <a:spcPts val="0"/>
              </a:spcAft>
              <a:buClr>
                <a:schemeClr val="dk1"/>
              </a:buClr>
              <a:buSzPts val="1200"/>
              <a:buFont typeface="Calibri"/>
              <a:buAutoNum type="arabicPeriod"/>
            </a:pPr>
            <a:r>
              <a:rPr lang="fr"/>
              <a:t>Climate resilient Water Safety Planning (WSP) helps addressing both points above. WHO has made available guidance for WSP in buildings.</a:t>
            </a:r>
            <a:endParaRPr/>
          </a:p>
          <a:p>
            <a:pPr marL="228600" lvl="0" indent="-15240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fr" b="1"/>
              <a:t>SAY:</a:t>
            </a:r>
            <a:endParaRPr/>
          </a:p>
          <a:p>
            <a:pPr marL="0" lvl="0" indent="0" algn="l" rtl="0">
              <a:lnSpc>
                <a:spcPct val="100000"/>
              </a:lnSpc>
              <a:spcBef>
                <a:spcPts val="0"/>
              </a:spcBef>
              <a:spcAft>
                <a:spcPts val="0"/>
              </a:spcAft>
              <a:buClr>
                <a:schemeClr val="dk1"/>
              </a:buClr>
              <a:buSzPts val="1200"/>
              <a:buFont typeface="Calibri"/>
              <a:buNone/>
            </a:pPr>
            <a:r>
              <a:rPr lang="fr"/>
              <a:t>Solar powered water systems are receiving growing attention as a means of scaling up affordable, sustainable and ‘climate smart’ services. To date, the majority of systems have been installed in rural communities, schools and health care facilities, replacing handpumps and motorized systems. Their key advantages, in addition to their zero emissions, include:</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Arial"/>
              <a:buChar char="•"/>
            </a:pPr>
            <a:r>
              <a:rPr lang="fr"/>
              <a:t>Long-term durability and low day-to-day running costs (unlike motorized systems); although the design and installation of systems can be technically demanding and higher up front costs (costs are decreasing however).</a:t>
            </a:r>
            <a:endParaRPr/>
          </a:p>
          <a:p>
            <a:pPr marL="171450" lvl="0" indent="-171450" algn="l" rtl="0">
              <a:lnSpc>
                <a:spcPct val="100000"/>
              </a:lnSpc>
              <a:spcBef>
                <a:spcPts val="0"/>
              </a:spcBef>
              <a:spcAft>
                <a:spcPts val="0"/>
              </a:spcAft>
              <a:buClr>
                <a:schemeClr val="dk1"/>
              </a:buClr>
              <a:buSzPts val="1200"/>
              <a:buFont typeface="Arial"/>
              <a:buChar char="•"/>
            </a:pPr>
            <a:r>
              <a:rPr lang="fr"/>
              <a:t>Solar powered water systems can offer HCFs not connected to a piped system the opportunity to step up the water ladder to reach higher levels of service, including increased reliability. </a:t>
            </a:r>
            <a:endParaRPr/>
          </a:p>
          <a:p>
            <a:pPr marL="171450" lvl="0" indent="-171450" algn="l" rtl="0">
              <a:lnSpc>
                <a:spcPct val="100000"/>
              </a:lnSpc>
              <a:spcBef>
                <a:spcPts val="0"/>
              </a:spcBef>
              <a:spcAft>
                <a:spcPts val="0"/>
              </a:spcAft>
              <a:buClr>
                <a:schemeClr val="dk1"/>
              </a:buClr>
              <a:buSzPts val="1200"/>
              <a:buFont typeface="Arial"/>
              <a:buChar char="•"/>
            </a:pPr>
            <a:r>
              <a:rPr lang="fr"/>
              <a:t>Reduced pressure on boreholes, and therefore less likelihood of failure, because solar powered systems typically pump and move water over an extended period of time. In addition, the tank storage included in system design can provide an important supply buffer (as mentioned in the previous slide). Taken together, these attributes may increase the overall resilience of the service in drying conditions or droughts.</a:t>
            </a:r>
            <a:endParaRPr/>
          </a:p>
          <a:p>
            <a:pPr marL="0" lvl="0" indent="0" algn="l" rtl="0">
              <a:lnSpc>
                <a:spcPct val="100000"/>
              </a:lnSpc>
              <a:spcBef>
                <a:spcPts val="0"/>
              </a:spcBef>
              <a:spcAft>
                <a:spcPts val="0"/>
              </a:spcAft>
              <a:buSzPts val="1400"/>
              <a:buNone/>
            </a:pPr>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800" b="1">
                <a:latin typeface="Calibri"/>
                <a:ea typeface="Calibri"/>
                <a:cs typeface="Calibri"/>
                <a:sym typeface="Calibri"/>
              </a:rPr>
              <a:t>READ THE SLIDE </a:t>
            </a:r>
            <a:endParaRPr/>
          </a:p>
          <a:p>
            <a:pPr marL="0" marR="0" lvl="0" indent="0" algn="l" rtl="0">
              <a:lnSpc>
                <a:spcPct val="100000"/>
              </a:lnSpc>
              <a:spcBef>
                <a:spcPts val="0"/>
              </a:spcBef>
              <a:spcAft>
                <a:spcPts val="0"/>
              </a:spcAft>
              <a:buClr>
                <a:srgbClr val="000000"/>
              </a:buClr>
              <a:buSzPts val="1400"/>
              <a:buFont typeface="Arial"/>
              <a:buNone/>
            </a:pPr>
            <a:r>
              <a:rPr lang="fr" sz="1800" b="1">
                <a:latin typeface="Calibri"/>
                <a:ea typeface="Calibri"/>
                <a:cs typeface="Calibri"/>
                <a:sym typeface="Calibri"/>
              </a:rPr>
              <a:t>SAY:</a:t>
            </a:r>
            <a:endParaRPr/>
          </a:p>
          <a:p>
            <a:pPr marL="0" marR="0" lvl="0" indent="0" algn="l" rtl="0">
              <a:lnSpc>
                <a:spcPct val="100000"/>
              </a:lnSpc>
              <a:spcBef>
                <a:spcPts val="0"/>
              </a:spcBef>
              <a:spcAft>
                <a:spcPts val="0"/>
              </a:spcAft>
              <a:buClr>
                <a:srgbClr val="000000"/>
              </a:buClr>
              <a:buSzPts val="1400"/>
              <a:buFont typeface="Arial"/>
              <a:buNone/>
            </a:pPr>
            <a:r>
              <a:rPr lang="fr" sz="1800">
                <a:latin typeface="Calibri"/>
                <a:ea typeface="Calibri"/>
                <a:cs typeface="Calibri"/>
                <a:sym typeface="Calibri"/>
              </a:rPr>
              <a:t>Studies from the United States show how Health care facilities are the third-largest water consumers of all buildings in the country, and are responsible for 7 percent of water use among all commercial buildings. While this might not be exactly the same in low and middle income countries, focusing on water conservation and efficiency in HCFs is becoming increasingly urgent due to the volume of water they require. </a:t>
            </a:r>
            <a:endParaRPr/>
          </a:p>
          <a:p>
            <a:pPr marL="0" lvl="0" indent="0" algn="l" rtl="0">
              <a:lnSpc>
                <a:spcPct val="100000"/>
              </a:lnSpc>
              <a:spcBef>
                <a:spcPts val="0"/>
              </a:spcBef>
              <a:spcAft>
                <a:spcPts val="0"/>
              </a:spcAft>
              <a:buClr>
                <a:schemeClr val="dk1"/>
              </a:buClr>
              <a:buSzPts val="1200"/>
              <a:buFont typeface="Calibri"/>
              <a:buNone/>
            </a:pPr>
            <a:endParaRPr b="0" i="0">
              <a:solidFill>
                <a:srgbClr val="222222"/>
              </a:solidFill>
              <a:latin typeface="arial"/>
              <a:ea typeface="arial"/>
              <a:cs typeface="arial"/>
              <a:sym typeface="arial"/>
            </a:endParaRPr>
          </a:p>
          <a:p>
            <a:pPr marL="0" lvl="0" indent="0" algn="l" rtl="0">
              <a:lnSpc>
                <a:spcPct val="100000"/>
              </a:lnSpc>
              <a:spcBef>
                <a:spcPts val="0"/>
              </a:spcBef>
              <a:spcAft>
                <a:spcPts val="0"/>
              </a:spcAft>
              <a:buClr>
                <a:srgbClr val="222222"/>
              </a:buClr>
              <a:buSzPts val="1200"/>
              <a:buFont typeface="arial"/>
              <a:buNone/>
            </a:pPr>
            <a:r>
              <a:rPr lang="fr" b="0" i="0">
                <a:solidFill>
                  <a:srgbClr val="222222"/>
                </a:solidFill>
                <a:latin typeface="arial"/>
                <a:ea typeface="arial"/>
                <a:cs typeface="arial"/>
                <a:sym typeface="arial"/>
              </a:rPr>
              <a:t>Reducing water use is a sustainable approach, specially in water scarce areas and those prone to droughts. It can also lead to major savings in terms of lower water and sewer bills. In addition, many water conservation techniques can be directly linked to reduced energy consumption, resulting in even greater cost savings. Examples in a HCF include low flow and self closing taps, low flow and dry urinals, sensitization of cleaners and users </a:t>
            </a:r>
            <a:r>
              <a:rPr lang="fr" b="0" i="0">
                <a:solidFill>
                  <a:srgbClr val="FF0000"/>
                </a:solidFill>
                <a:latin typeface="arial"/>
                <a:ea typeface="arial"/>
                <a:cs typeface="arial"/>
                <a:sym typeface="arial"/>
              </a:rPr>
              <a:t>for example for handwashing, etc. </a:t>
            </a:r>
            <a:endParaRPr/>
          </a:p>
          <a:p>
            <a:pPr marL="0" lvl="0" indent="0" algn="l" rtl="0">
              <a:lnSpc>
                <a:spcPct val="100000"/>
              </a:lnSpc>
              <a:spcBef>
                <a:spcPts val="0"/>
              </a:spcBef>
              <a:spcAft>
                <a:spcPts val="0"/>
              </a:spcAft>
              <a:buClr>
                <a:srgbClr val="222222"/>
              </a:buClr>
              <a:buSzPts val="1200"/>
              <a:buFont typeface="arial"/>
              <a:buNone/>
            </a:pPr>
            <a:r>
              <a:rPr lang="fr" b="0" i="0">
                <a:solidFill>
                  <a:srgbClr val="222222"/>
                </a:solidFill>
                <a:latin typeface="arial"/>
                <a:ea typeface="arial"/>
                <a:cs typeface="arial"/>
                <a:sym typeface="arial"/>
              </a:rPr>
              <a:t>In some cases water can be reused for gardening. </a:t>
            </a:r>
            <a:endParaRPr/>
          </a:p>
          <a:p>
            <a:pPr marL="0" lvl="0" indent="0" algn="l" rtl="0">
              <a:lnSpc>
                <a:spcPct val="100000"/>
              </a:lnSpc>
              <a:spcBef>
                <a:spcPts val="0"/>
              </a:spcBef>
              <a:spcAft>
                <a:spcPts val="0"/>
              </a:spcAft>
              <a:buSzPts val="1400"/>
              <a:buNone/>
            </a:pPr>
            <a:endParaRPr/>
          </a:p>
        </p:txBody>
      </p:sp>
      <p:sp>
        <p:nvSpPr>
          <p:cNvPr id="318" name="Google Shape;3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fr"/>
              <a:t>Introduce yourself if you have not already, and make sure you insert the date and location to the slide before you start</a:t>
            </a:r>
            <a:endParaRPr/>
          </a:p>
          <a:p>
            <a:pPr marL="0" lvl="0" indent="0" algn="l" rtl="0">
              <a:lnSpc>
                <a:spcPct val="100000"/>
              </a:lnSpc>
              <a:spcBef>
                <a:spcPts val="0"/>
              </a:spcBef>
              <a:spcAft>
                <a:spcPts val="0"/>
              </a:spcAft>
              <a:buSzPts val="1400"/>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SAY:</a:t>
            </a:r>
            <a:endParaRPr/>
          </a:p>
          <a:p>
            <a:pPr marL="0" marR="0" lvl="0" indent="0" algn="l" rtl="0">
              <a:lnSpc>
                <a:spcPct val="100000"/>
              </a:lnSpc>
              <a:spcBef>
                <a:spcPts val="0"/>
              </a:spcBef>
              <a:spcAft>
                <a:spcPts val="0"/>
              </a:spcAft>
              <a:buClr>
                <a:schemeClr val="dk1"/>
              </a:buClr>
              <a:buSzPts val="1200"/>
              <a:buFont typeface="Calibri"/>
              <a:buNone/>
            </a:pPr>
            <a:r>
              <a:rPr lang="fr"/>
              <a:t>In drought prone areas and in locations facing water scarcity it is important to observe approaches such as increasing water efficiency (e.g. avoiding wasting water), water conservation (e.g. push tabs that allow for water to only flow a few seconds), and water reuse (e.g. for gardening) need to be considered. </a:t>
            </a:r>
            <a:endParaRPr/>
          </a:p>
          <a:p>
            <a:pPr marL="0" lvl="0" indent="0" algn="l" rtl="0">
              <a:lnSpc>
                <a:spcPct val="100000"/>
              </a:lnSpc>
              <a:spcBef>
                <a:spcPts val="0"/>
              </a:spcBef>
              <a:spcAft>
                <a:spcPts val="0"/>
              </a:spcAft>
              <a:buSzPts val="1400"/>
              <a:buNone/>
            </a:pPr>
            <a:endParaRPr/>
          </a:p>
        </p:txBody>
      </p:sp>
      <p:sp>
        <p:nvSpPr>
          <p:cNvPr id="330" name="Google Shape;3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in the next section the focus will be on climate resilience and sanitation, specifically the 3 things listed on the screen – read them out.</a:t>
            </a:r>
            <a:endParaRPr/>
          </a:p>
          <a:p>
            <a:pPr marL="0" lvl="0" indent="0" algn="l" rtl="0">
              <a:lnSpc>
                <a:spcPct val="100000"/>
              </a:lnSpc>
              <a:spcBef>
                <a:spcPts val="0"/>
              </a:spcBef>
              <a:spcAft>
                <a:spcPts val="0"/>
              </a:spcAft>
              <a:buSzPts val="1400"/>
              <a:buNone/>
            </a:pPr>
            <a:endParaRPr/>
          </a:p>
        </p:txBody>
      </p:sp>
      <p:sp>
        <p:nvSpPr>
          <p:cNvPr id="340" name="Google Shape;34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READ THE SLIDE</a:t>
            </a:r>
            <a:endParaRPr/>
          </a:p>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While the impacts of climate change on water supply seem more obvious, there are also negative impacts of climate change on the performance of sanitation systems and on sanitation newly acquired behaviors.  (Read some examples from the slide).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54" name="Google Shape;3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For sanitation, resilience is directly linked to whether water is part of the technology process (e.g. sewerage), or indirectly where the capacity of the environment to absorb or reduce the effect of wastes is affected. The resilience of simple on-site sanitation is closely linked to climate scenarios. In drying environments, the risk of pollution may decline as the distance between the base of pits and groundwater (and hence travel time for pathogens) increases. </a:t>
            </a:r>
            <a:endParaRPr/>
          </a:p>
          <a:p>
            <a:pPr marL="0" lvl="0" indent="0" algn="l" rtl="0">
              <a:lnSpc>
                <a:spcPct val="100000"/>
              </a:lnSpc>
              <a:spcBef>
                <a:spcPts val="0"/>
              </a:spcBef>
              <a:spcAft>
                <a:spcPts val="0"/>
              </a:spcAft>
              <a:buSzPts val="1400"/>
              <a:buNone/>
            </a:pPr>
            <a:r>
              <a:rPr lang="fr"/>
              <a:t>Nonetheless, on-site sanitation may still be vulnerable to damage from short-term flood events. Where rainfall and/or flooding increases, risks may be significant, especially if groundwater tables rise, with serious public health implications. In contrast, both declining water availability and increased flooding will pose major risks to sewerage and septic systems relying on water, although their potential adaptability is higher, at least with utility backstopping.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There are sanitation options available that are adapted for different climate risks. For example in a water scarce and drought prone area you might want to assess the use of dry urinals for men, etc.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63" name="Google Shape;36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SAY:</a:t>
            </a:r>
            <a:endParaRPr/>
          </a:p>
          <a:p>
            <a:pPr marL="0" marR="0" lvl="0" indent="0" algn="l" rtl="0">
              <a:lnSpc>
                <a:spcPct val="100000"/>
              </a:lnSpc>
              <a:spcBef>
                <a:spcPts val="0"/>
              </a:spcBef>
              <a:spcAft>
                <a:spcPts val="0"/>
              </a:spcAft>
              <a:buClr>
                <a:schemeClr val="dk1"/>
              </a:buClr>
              <a:buSzPts val="1200"/>
              <a:buFont typeface="Calibri"/>
              <a:buNone/>
            </a:pPr>
            <a:r>
              <a:rPr lang="fr"/>
              <a:t>Were viable and appropriate, you can also consider how low carbon sanitation in HCFs can contribute to mitigate climate change. For example, using human waste as fertilizer and soil conditioner (e.g. composting latrines); Generating biogas from human waste for energy; and using renewable energy sources for pumping wastewater. </a:t>
            </a:r>
            <a:endParaRPr/>
          </a:p>
          <a:p>
            <a:pPr marL="0" lvl="0" indent="0" algn="l" rtl="0">
              <a:lnSpc>
                <a:spcPct val="100000"/>
              </a:lnSpc>
              <a:spcBef>
                <a:spcPts val="0"/>
              </a:spcBef>
              <a:spcAft>
                <a:spcPts val="0"/>
              </a:spcAft>
              <a:buSzPts val="1400"/>
              <a:buNone/>
            </a:pPr>
            <a:endParaRPr/>
          </a:p>
        </p:txBody>
      </p:sp>
      <p:sp>
        <p:nvSpPr>
          <p:cNvPr id="373" name="Google Shape;3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SAY:</a:t>
            </a:r>
            <a:endParaRPr/>
          </a:p>
          <a:p>
            <a:pPr marL="0" marR="0" lvl="0" indent="0" algn="l" rtl="0">
              <a:lnSpc>
                <a:spcPct val="100000"/>
              </a:lnSpc>
              <a:spcBef>
                <a:spcPts val="0"/>
              </a:spcBef>
              <a:spcAft>
                <a:spcPts val="0"/>
              </a:spcAft>
              <a:buClr>
                <a:schemeClr val="dk1"/>
              </a:buClr>
              <a:buSzPts val="1200"/>
              <a:buFont typeface="Calibri"/>
              <a:buNone/>
            </a:pPr>
            <a:r>
              <a:rPr lang="fr"/>
              <a:t>in the next section the focus will be on climate resilience and health care waste, specifically the 4 things listed on the screen – read them out.</a:t>
            </a:r>
            <a:endParaRPr/>
          </a:p>
          <a:p>
            <a:pPr marL="0" lvl="0" indent="0" algn="l" rtl="0">
              <a:lnSpc>
                <a:spcPct val="100000"/>
              </a:lnSpc>
              <a:spcBef>
                <a:spcPts val="0"/>
              </a:spcBef>
              <a:spcAft>
                <a:spcPts val="0"/>
              </a:spcAft>
              <a:buSzPts val="1400"/>
              <a:buNone/>
            </a:pPr>
            <a:endParaRPr/>
          </a:p>
        </p:txBody>
      </p:sp>
      <p:sp>
        <p:nvSpPr>
          <p:cNvPr id="383" name="Google Shape;38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Solid waste management can have exacerbating effects on the climate especially due to the emission of greenhouse gasses: Transporting health care waste in vehicles using fossil fuels, inadequate incineration, inappropriate incinerator technology, or the incineration of unsuitable materials results in GHG emissions and the release of pollutants into the air. </a:t>
            </a:r>
            <a:endParaRPr/>
          </a:p>
          <a:p>
            <a:pPr marL="0" lvl="0" indent="0" algn="l" rtl="0">
              <a:lnSpc>
                <a:spcPct val="100000"/>
              </a:lnSpc>
              <a:spcBef>
                <a:spcPts val="0"/>
              </a:spcBef>
              <a:spcAft>
                <a:spcPts val="0"/>
              </a:spcAft>
              <a:buSzPts val="1400"/>
              <a:buNone/>
            </a:pPr>
            <a:r>
              <a:rPr lang="fr"/>
              <a:t>Also, changes in hydrology and temperature can affect the stability of waste containment structures (e.g. waste pits) within the health care facility, and increased rainfall and flooding can lead to inundation of the facility and affect waste containers with spreading of contaminants (including hazardous). So you need to consider this risk when planning and checking waste containers - placement and protection.</a:t>
            </a:r>
            <a:endParaRPr/>
          </a:p>
          <a:p>
            <a:pPr marL="0" lvl="0" indent="0" algn="l" rtl="0">
              <a:lnSpc>
                <a:spcPct val="100000"/>
              </a:lnSpc>
              <a:spcBef>
                <a:spcPts val="0"/>
              </a:spcBef>
              <a:spcAft>
                <a:spcPts val="0"/>
              </a:spcAft>
              <a:buSzPts val="1400"/>
              <a:buNone/>
            </a:pPr>
            <a:r>
              <a:rPr lang="fr"/>
              <a:t>Even if a HCF facility is not flooded but the surroundings are, there can be disruption of the waste management chain (e.g. flooding of road, railway affect waste collection and off-site treatment), so extra containment capacity needs to be in place at the facility. </a:t>
            </a:r>
            <a:endParaRPr/>
          </a:p>
          <a:p>
            <a:pPr marL="0" lvl="0" indent="0" algn="l" rtl="0">
              <a:lnSpc>
                <a:spcPct val="100000"/>
              </a:lnSpc>
              <a:spcBef>
                <a:spcPts val="0"/>
              </a:spcBef>
              <a:spcAft>
                <a:spcPts val="0"/>
              </a:spcAft>
              <a:buSzPts val="1400"/>
              <a:buNone/>
            </a:pPr>
            <a:endParaRPr/>
          </a:p>
        </p:txBody>
      </p:sp>
      <p:sp>
        <p:nvSpPr>
          <p:cNvPr id="396" name="Google Shape;39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READ THE SLIDE</a:t>
            </a:r>
            <a:endParaRPr/>
          </a:p>
          <a:p>
            <a:pPr marL="0" marR="0" lvl="0" indent="0" algn="l" rtl="0">
              <a:lnSpc>
                <a:spcPct val="100000"/>
              </a:lnSpc>
              <a:spcBef>
                <a:spcPts val="0"/>
              </a:spcBef>
              <a:spcAft>
                <a:spcPts val="0"/>
              </a:spcAft>
              <a:buClr>
                <a:schemeClr val="dk1"/>
              </a:buClr>
              <a:buSzPts val="1200"/>
              <a:buFont typeface="Calibri"/>
              <a:buNone/>
            </a:pPr>
            <a:r>
              <a:rPr lang="fr" b="1"/>
              <a:t>SAY: </a:t>
            </a:r>
            <a:endParaRPr/>
          </a:p>
          <a:p>
            <a:pPr marL="0" marR="0" lvl="0" indent="0" algn="l" rtl="0">
              <a:lnSpc>
                <a:spcPct val="100000"/>
              </a:lnSpc>
              <a:spcBef>
                <a:spcPts val="0"/>
              </a:spcBef>
              <a:spcAft>
                <a:spcPts val="0"/>
              </a:spcAft>
              <a:buClr>
                <a:schemeClr val="dk1"/>
              </a:buClr>
              <a:buSzPts val="1200"/>
              <a:buFont typeface="Calibri"/>
              <a:buNone/>
            </a:pPr>
            <a:r>
              <a:rPr lang="fr"/>
              <a:t>In this slide we see examples of how to adapt healthcare waste management to climate change (Read some examples from the slide). </a:t>
            </a:r>
            <a:endParaRPr/>
          </a:p>
          <a:p>
            <a:pPr marL="0" lvl="0" indent="0" algn="l" rtl="0">
              <a:lnSpc>
                <a:spcPct val="100000"/>
              </a:lnSpc>
              <a:spcBef>
                <a:spcPts val="0"/>
              </a:spcBef>
              <a:spcAft>
                <a:spcPts val="0"/>
              </a:spcAft>
              <a:buSzPts val="1400"/>
              <a:buNone/>
            </a:pPr>
            <a:endParaRPr/>
          </a:p>
        </p:txBody>
      </p:sp>
      <p:sp>
        <p:nvSpPr>
          <p:cNvPr id="404" name="Google Shape;40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READ THE SLIDE</a:t>
            </a:r>
            <a:endParaRPr/>
          </a:p>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There are also opportunities for mitigation as it relates to healthcare waste management. (Read some examples from the slide).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Note: Autoclaves are closed chambers that apply heat and sometimes pressure and steam, over a period of time to sterilize medical equipment. Autoclaves have been used for a century to sterilize medical instruments for re-use.</a:t>
            </a:r>
            <a:endParaRPr/>
          </a:p>
          <a:p>
            <a:pPr marL="0" lvl="0" indent="0" algn="l" rtl="0">
              <a:lnSpc>
                <a:spcPct val="100000"/>
              </a:lnSpc>
              <a:spcBef>
                <a:spcPts val="0"/>
              </a:spcBef>
              <a:spcAft>
                <a:spcPts val="0"/>
              </a:spcAft>
              <a:buSzPts val="1400"/>
              <a:buNone/>
            </a:pPr>
            <a:endParaRPr/>
          </a:p>
        </p:txBody>
      </p:sp>
      <p:sp>
        <p:nvSpPr>
          <p:cNvPr id="414" name="Google Shape;41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READ THE SLIDE</a:t>
            </a:r>
            <a:endParaRPr/>
          </a:p>
          <a:p>
            <a:pPr marL="0" marR="0" lvl="0" indent="0" algn="l" rtl="0">
              <a:lnSpc>
                <a:spcPct val="100000"/>
              </a:lnSpc>
              <a:spcBef>
                <a:spcPts val="0"/>
              </a:spcBef>
              <a:spcAft>
                <a:spcPts val="0"/>
              </a:spcAft>
              <a:buClr>
                <a:schemeClr val="dk1"/>
              </a:buClr>
              <a:buSzPts val="1200"/>
              <a:buFont typeface="Calibri"/>
              <a:buNone/>
            </a:pPr>
            <a:r>
              <a:rPr lang="fr" b="1"/>
              <a:t>SAY:</a:t>
            </a:r>
            <a:endParaRPr/>
          </a:p>
          <a:p>
            <a:pPr marL="0" marR="0" lvl="0" indent="0" algn="l" rtl="0">
              <a:lnSpc>
                <a:spcPct val="100000"/>
              </a:lnSpc>
              <a:spcBef>
                <a:spcPts val="0"/>
              </a:spcBef>
              <a:spcAft>
                <a:spcPts val="0"/>
              </a:spcAft>
              <a:buClr>
                <a:schemeClr val="dk1"/>
              </a:buClr>
              <a:buSzPts val="1200"/>
              <a:buFont typeface="Calibri"/>
              <a:buNone/>
            </a:pPr>
            <a:r>
              <a:rPr lang="fr"/>
              <a:t>There is a role that each level can play-health worker, health facility/facilty manager, sub-national, national and global. Health care waste can no longer be ignored and it is possible to keep health workers and patients safe while also protecting the environment. Doing so will save costs and benefit both planetary and human health. Read more in the WHO Global Analysis of COVID-19 health care waste: https://www.who.int/publications/i/item/9789240039612</a:t>
            </a:r>
            <a:endParaRPr/>
          </a:p>
          <a:p>
            <a:pPr marL="0" lvl="0" indent="0" algn="l" rtl="0">
              <a:lnSpc>
                <a:spcPct val="100000"/>
              </a:lnSpc>
              <a:spcBef>
                <a:spcPts val="0"/>
              </a:spcBef>
              <a:spcAft>
                <a:spcPts val="0"/>
              </a:spcAft>
              <a:buSzPts val="1400"/>
              <a:buNone/>
            </a:pPr>
            <a:endParaRPr/>
          </a:p>
        </p:txBody>
      </p:sp>
      <p:sp>
        <p:nvSpPr>
          <p:cNvPr id="424" name="Google Shape;42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In this session we will learn:</a:t>
            </a:r>
            <a:endParaRPr/>
          </a:p>
          <a:p>
            <a:pPr marL="171450" lvl="0" indent="-171450" algn="l" rtl="0">
              <a:lnSpc>
                <a:spcPct val="100000"/>
              </a:lnSpc>
              <a:spcBef>
                <a:spcPts val="0"/>
              </a:spcBef>
              <a:spcAft>
                <a:spcPts val="0"/>
              </a:spcAft>
              <a:buClr>
                <a:schemeClr val="dk1"/>
              </a:buClr>
              <a:buSzPts val="1200"/>
              <a:buFont typeface="Arial"/>
              <a:buChar char="•"/>
            </a:pPr>
            <a:r>
              <a:rPr lang="fr"/>
              <a:t>Key climate change related definitions and how climate change impacts health </a:t>
            </a:r>
            <a:endParaRPr/>
          </a:p>
          <a:p>
            <a:pPr marL="171450" lvl="0" indent="-171450" algn="l" rtl="0">
              <a:lnSpc>
                <a:spcPct val="100000"/>
              </a:lnSpc>
              <a:spcBef>
                <a:spcPts val="0"/>
              </a:spcBef>
              <a:spcAft>
                <a:spcPts val="0"/>
              </a:spcAft>
              <a:buClr>
                <a:schemeClr val="dk1"/>
              </a:buClr>
              <a:buSzPts val="1200"/>
              <a:buFont typeface="Arial"/>
              <a:buChar char="•"/>
            </a:pPr>
            <a:r>
              <a:rPr lang="fr"/>
              <a:t>what approaches can be employed to combat those impacts of climate change</a:t>
            </a:r>
            <a:endParaRPr/>
          </a:p>
          <a:p>
            <a:pPr marL="171450" lvl="0" indent="-171450" algn="l" rtl="0">
              <a:lnSpc>
                <a:spcPct val="100000"/>
              </a:lnSpc>
              <a:spcBef>
                <a:spcPts val="0"/>
              </a:spcBef>
              <a:spcAft>
                <a:spcPts val="0"/>
              </a:spcAft>
              <a:buClr>
                <a:schemeClr val="dk1"/>
              </a:buClr>
              <a:buSzPts val="1200"/>
              <a:buFont typeface="Arial"/>
              <a:buChar char="•"/>
            </a:pPr>
            <a:r>
              <a:rPr lang="fr"/>
              <a:t>key global guidance that relate to Climate Change and WASH, specifically for HCFs</a:t>
            </a:r>
            <a:endParaRPr/>
          </a:p>
          <a:p>
            <a:pPr marL="171450" lvl="0" indent="-171450" algn="l" rtl="0">
              <a:lnSpc>
                <a:spcPct val="100000"/>
              </a:lnSpc>
              <a:spcBef>
                <a:spcPts val="0"/>
              </a:spcBef>
              <a:spcAft>
                <a:spcPts val="0"/>
              </a:spcAft>
              <a:buClr>
                <a:schemeClr val="dk1"/>
              </a:buClr>
              <a:buSzPts val="1200"/>
              <a:buFont typeface="Arial"/>
              <a:buChar char="•"/>
            </a:pPr>
            <a:r>
              <a:rPr lang="fr"/>
              <a:t>In more detail we will review approaches to address climate change in HCFs in relation to:</a:t>
            </a:r>
            <a:endParaRPr/>
          </a:p>
          <a:p>
            <a:pPr marL="685800" lvl="1" indent="-228600" algn="l" rtl="0">
              <a:lnSpc>
                <a:spcPct val="100000"/>
              </a:lnSpc>
              <a:spcBef>
                <a:spcPts val="0"/>
              </a:spcBef>
              <a:spcAft>
                <a:spcPts val="0"/>
              </a:spcAft>
              <a:buClr>
                <a:schemeClr val="dk1"/>
              </a:buClr>
              <a:buSzPts val="1200"/>
              <a:buFont typeface="Calibri"/>
              <a:buAutoNum type="alphaLcPeriod"/>
            </a:pPr>
            <a:r>
              <a:rPr lang="fr"/>
              <a:t>Water supply</a:t>
            </a:r>
            <a:endParaRPr/>
          </a:p>
          <a:p>
            <a:pPr marL="685800" lvl="1" indent="-228600" algn="l" rtl="0">
              <a:lnSpc>
                <a:spcPct val="100000"/>
              </a:lnSpc>
              <a:spcBef>
                <a:spcPts val="0"/>
              </a:spcBef>
              <a:spcAft>
                <a:spcPts val="0"/>
              </a:spcAft>
              <a:buClr>
                <a:schemeClr val="dk1"/>
              </a:buClr>
              <a:buSzPts val="1200"/>
              <a:buFont typeface="Calibri"/>
              <a:buAutoNum type="alphaLcPeriod"/>
            </a:pPr>
            <a:r>
              <a:rPr lang="fr"/>
              <a:t>Sanitation</a:t>
            </a:r>
            <a:endParaRPr/>
          </a:p>
          <a:p>
            <a:pPr marL="685800" lvl="1" indent="-228600" algn="l" rtl="0">
              <a:lnSpc>
                <a:spcPct val="100000"/>
              </a:lnSpc>
              <a:spcBef>
                <a:spcPts val="0"/>
              </a:spcBef>
              <a:spcAft>
                <a:spcPts val="0"/>
              </a:spcAft>
              <a:buClr>
                <a:schemeClr val="dk1"/>
              </a:buClr>
              <a:buSzPts val="1200"/>
              <a:buFont typeface="Calibri"/>
              <a:buAutoNum type="alphaLcPeriod"/>
            </a:pPr>
            <a:r>
              <a:rPr lang="fr"/>
              <a:t>Hygiene</a:t>
            </a:r>
            <a:endParaRPr/>
          </a:p>
          <a:p>
            <a:pPr marL="685800" lvl="1" indent="-228600" algn="l" rtl="0">
              <a:lnSpc>
                <a:spcPct val="100000"/>
              </a:lnSpc>
              <a:spcBef>
                <a:spcPts val="0"/>
              </a:spcBef>
              <a:spcAft>
                <a:spcPts val="0"/>
              </a:spcAft>
              <a:buClr>
                <a:schemeClr val="dk1"/>
              </a:buClr>
              <a:buSzPts val="1200"/>
              <a:buFont typeface="Calibri"/>
              <a:buAutoNum type="alphaLcPeriod"/>
            </a:pPr>
            <a:r>
              <a:rPr lang="fr"/>
              <a:t>Health care waste</a:t>
            </a:r>
            <a:endParaRPr/>
          </a:p>
          <a:p>
            <a:pPr marL="685800" lvl="1" indent="-228600" algn="l" rtl="0">
              <a:lnSpc>
                <a:spcPct val="100000"/>
              </a:lnSpc>
              <a:spcBef>
                <a:spcPts val="0"/>
              </a:spcBef>
              <a:spcAft>
                <a:spcPts val="0"/>
              </a:spcAft>
              <a:buClr>
                <a:schemeClr val="dk1"/>
              </a:buClr>
              <a:buSzPts val="1200"/>
              <a:buFont typeface="Calibri"/>
              <a:buAutoNum type="alphaLcPeriod"/>
            </a:pPr>
            <a:r>
              <a:rPr lang="fr"/>
              <a:t>Environmental cleaning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SAY:</a:t>
            </a:r>
            <a:endParaRPr/>
          </a:p>
          <a:p>
            <a:pPr marL="0" marR="0" lvl="0" indent="0" algn="l" rtl="0">
              <a:lnSpc>
                <a:spcPct val="100000"/>
              </a:lnSpc>
              <a:spcBef>
                <a:spcPts val="0"/>
              </a:spcBef>
              <a:spcAft>
                <a:spcPts val="0"/>
              </a:spcAft>
              <a:buClr>
                <a:schemeClr val="dk1"/>
              </a:buClr>
              <a:buSzPts val="1200"/>
              <a:buFont typeface="Calibri"/>
              <a:buNone/>
            </a:pPr>
            <a:r>
              <a:rPr lang="fr"/>
              <a:t>in the next section the focus will be on climate resilience and actions to improve sustainable cleaning</a:t>
            </a:r>
            <a:endParaRPr/>
          </a:p>
        </p:txBody>
      </p:sp>
      <p:sp>
        <p:nvSpPr>
          <p:cNvPr id="433" name="Google Shape;4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Clean water is a critical element of cleaning but might be scarce. An approach that can be considered is to Increase cleaning staff awareness of water conservation. It is important they understand how to avoid running the tap continuously for cleaning, specially outdoor spaces, and also to check for leaking taps as cleaning the HCF is a great opportunity to check anything in need of repair.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b="0" i="0">
                <a:solidFill>
                  <a:srgbClr val="333333"/>
                </a:solidFill>
                <a:latin typeface="Proxima Nova"/>
                <a:ea typeface="Proxima Nova"/>
                <a:cs typeface="Proxima Nova"/>
                <a:sym typeface="Proxima Nova"/>
              </a:rPr>
              <a:t>While infection risks are of paramount importance in healthcare settings, many cleaning products and processes, whether conventional or "green," have little or no direct impact on infection. Facilities can immediately engage in green cleaning by first addressing resource-intensive practices and toxic or irritating chemicals that can clearly be replaced by preferable alternatives without impacting infection transmission. Some examples:</a:t>
            </a:r>
            <a:endParaRPr/>
          </a:p>
          <a:p>
            <a:pPr marL="571500" lvl="0" indent="-76200" algn="l" rtl="0">
              <a:lnSpc>
                <a:spcPct val="100000"/>
              </a:lnSpc>
              <a:spcBef>
                <a:spcPts val="0"/>
              </a:spcBef>
              <a:spcAft>
                <a:spcPts val="0"/>
              </a:spcAft>
              <a:buClr>
                <a:srgbClr val="333333"/>
              </a:buClr>
              <a:buSzPts val="1200"/>
              <a:buFont typeface="Arial"/>
              <a:buChar char="•"/>
            </a:pPr>
            <a:r>
              <a:rPr lang="fr" b="0" i="0">
                <a:solidFill>
                  <a:srgbClr val="333333"/>
                </a:solidFill>
                <a:latin typeface="Proxima Nova"/>
                <a:ea typeface="Proxima Nova"/>
                <a:cs typeface="Proxima Nova"/>
                <a:sym typeface="Proxima Nova"/>
              </a:rPr>
              <a:t>Replacing floor strippers and finishes that contain heavy metals and asthmagens</a:t>
            </a:r>
            <a:endParaRPr b="0" i="0">
              <a:solidFill>
                <a:srgbClr val="333333"/>
              </a:solidFill>
              <a:latin typeface="Proxima Nova"/>
              <a:ea typeface="Proxima Nova"/>
              <a:cs typeface="Proxima Nova"/>
              <a:sym typeface="Proxima Nova"/>
            </a:endParaRPr>
          </a:p>
          <a:p>
            <a:pPr marL="571500" lvl="0" indent="-76200" algn="l" rtl="0">
              <a:lnSpc>
                <a:spcPct val="100000"/>
              </a:lnSpc>
              <a:spcBef>
                <a:spcPts val="0"/>
              </a:spcBef>
              <a:spcAft>
                <a:spcPts val="0"/>
              </a:spcAft>
              <a:buClr>
                <a:srgbClr val="333333"/>
              </a:buClr>
              <a:buSzPts val="1200"/>
              <a:buFont typeface="Arial"/>
              <a:buChar char="•"/>
            </a:pPr>
            <a:r>
              <a:rPr lang="fr" b="0" i="0">
                <a:solidFill>
                  <a:srgbClr val="333333"/>
                </a:solidFill>
                <a:latin typeface="Proxima Nova"/>
                <a:ea typeface="Proxima Nova"/>
                <a:cs typeface="Proxima Nova"/>
                <a:sym typeface="Proxima Nova"/>
              </a:rPr>
              <a:t>Substituting low-VOC (volatile organic compound) glass cleaners</a:t>
            </a:r>
            <a:endParaRPr/>
          </a:p>
          <a:p>
            <a:pPr marL="571500" lvl="0" indent="-76200" algn="l" rtl="0">
              <a:lnSpc>
                <a:spcPct val="100000"/>
              </a:lnSpc>
              <a:spcBef>
                <a:spcPts val="0"/>
              </a:spcBef>
              <a:spcAft>
                <a:spcPts val="0"/>
              </a:spcAft>
              <a:buClr>
                <a:srgbClr val="333333"/>
              </a:buClr>
              <a:buSzPts val="1200"/>
              <a:buFont typeface="Arial"/>
              <a:buChar char="•"/>
            </a:pPr>
            <a:r>
              <a:rPr lang="fr" b="0" i="0">
                <a:solidFill>
                  <a:srgbClr val="333333"/>
                </a:solidFill>
                <a:latin typeface="Proxima Nova"/>
                <a:ea typeface="Proxima Nova"/>
                <a:cs typeface="Proxima Nova"/>
                <a:sym typeface="Proxima Nova"/>
              </a:rPr>
              <a:t>Using 100% recycled content bathroom paper products</a:t>
            </a:r>
            <a:endParaRPr/>
          </a:p>
          <a:p>
            <a:pPr marL="571500" lvl="0" indent="-76200" algn="l" rtl="0">
              <a:lnSpc>
                <a:spcPct val="100000"/>
              </a:lnSpc>
              <a:spcBef>
                <a:spcPts val="0"/>
              </a:spcBef>
              <a:spcAft>
                <a:spcPts val="0"/>
              </a:spcAft>
              <a:buClr>
                <a:srgbClr val="333333"/>
              </a:buClr>
              <a:buSzPts val="1200"/>
              <a:buFont typeface="Arial"/>
              <a:buChar char="•"/>
            </a:pPr>
            <a:r>
              <a:rPr lang="fr" b="0" i="0">
                <a:solidFill>
                  <a:srgbClr val="333333"/>
                </a:solidFill>
                <a:latin typeface="Proxima Nova"/>
                <a:ea typeface="Proxima Nova"/>
                <a:cs typeface="Proxima Nova"/>
                <a:sym typeface="Proxima Nova"/>
              </a:rPr>
              <a:t>Employing carcinogen-free carpet cleaners</a:t>
            </a:r>
            <a:endParaRPr/>
          </a:p>
          <a:p>
            <a:pPr marL="571500" lvl="0" indent="-76200" algn="l" rtl="0">
              <a:lnSpc>
                <a:spcPct val="100000"/>
              </a:lnSpc>
              <a:spcBef>
                <a:spcPts val="0"/>
              </a:spcBef>
              <a:spcAft>
                <a:spcPts val="0"/>
              </a:spcAft>
              <a:buClr>
                <a:srgbClr val="333333"/>
              </a:buClr>
              <a:buSzPts val="1200"/>
              <a:buFont typeface="Arial"/>
              <a:buChar char="•"/>
            </a:pPr>
            <a:r>
              <a:rPr lang="fr" b="0" i="0">
                <a:solidFill>
                  <a:srgbClr val="333333"/>
                </a:solidFill>
                <a:latin typeface="Proxima Nova"/>
                <a:ea typeface="Proxima Nova"/>
                <a:cs typeface="Proxima Nova"/>
                <a:sym typeface="Proxima Nova"/>
              </a:rPr>
              <a:t>Introducing high-filtration vacuum cleaners</a:t>
            </a:r>
            <a:endParaRPr/>
          </a:p>
          <a:p>
            <a:pPr marL="571500" lvl="0" indent="-76200" algn="l" rtl="0">
              <a:lnSpc>
                <a:spcPct val="100000"/>
              </a:lnSpc>
              <a:spcBef>
                <a:spcPts val="0"/>
              </a:spcBef>
              <a:spcAft>
                <a:spcPts val="0"/>
              </a:spcAft>
              <a:buClr>
                <a:srgbClr val="333333"/>
              </a:buClr>
              <a:buSzPts val="1200"/>
              <a:buFont typeface="Arial"/>
              <a:buChar char="•"/>
            </a:pPr>
            <a:r>
              <a:rPr lang="fr" b="0" i="0">
                <a:solidFill>
                  <a:srgbClr val="333333"/>
                </a:solidFill>
                <a:latin typeface="Proxima Nova"/>
                <a:ea typeface="Proxima Nova"/>
                <a:cs typeface="Proxima Nova"/>
                <a:sym typeface="Proxima Nova"/>
              </a:rPr>
              <a:t>Using </a:t>
            </a:r>
            <a:r>
              <a:rPr lang="fr" b="0" i="0" u="sng" strike="noStrike">
                <a:solidFill>
                  <a:schemeClr val="hlink"/>
                </a:solidFill>
                <a:latin typeface="Proxima Nova"/>
                <a:ea typeface="Proxima Nova"/>
                <a:cs typeface="Proxima Nova"/>
                <a:sym typeface="Proxima Nova"/>
                <a:hlinkClick r:id="rId3"/>
              </a:rPr>
              <a:t>UV Light Disinfection</a:t>
            </a:r>
            <a:r>
              <a:rPr lang="fr" b="0" i="0">
                <a:solidFill>
                  <a:srgbClr val="333333"/>
                </a:solidFill>
                <a:latin typeface="Proxima Nova"/>
                <a:ea typeface="Proxima Nova"/>
                <a:cs typeface="Proxima Nova"/>
                <a:sym typeface="Proxima Nova"/>
              </a:rPr>
              <a:t> rather than chemicals in select areas and where advised by infection prevention focal points/experts</a:t>
            </a:r>
            <a:endParaRPr/>
          </a:p>
          <a:p>
            <a:pPr marL="0" lvl="0" indent="0" algn="l" rtl="0">
              <a:lnSpc>
                <a:spcPct val="100000"/>
              </a:lnSpc>
              <a:spcBef>
                <a:spcPts val="0"/>
              </a:spcBef>
              <a:spcAft>
                <a:spcPts val="0"/>
              </a:spcAft>
              <a:buSzPts val="1400"/>
              <a:buNone/>
            </a:pPr>
            <a:r>
              <a:rPr lang="fr" b="0" i="0">
                <a:solidFill>
                  <a:srgbClr val="333333"/>
                </a:solidFill>
                <a:latin typeface="Proxima Nova"/>
                <a:ea typeface="Proxima Nova"/>
                <a:cs typeface="Proxima Nova"/>
                <a:sym typeface="Proxima Nova"/>
              </a:rPr>
              <a:t>None of these products or practices significantly impact infection transmission or infection prevention and all can improve worker safety and reduce environmental impacts.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You can also undertake the environmental cleaning module to learn about products and how these can be efficiently used to prevent environmental contamination </a:t>
            </a:r>
            <a:endParaRPr/>
          </a:p>
          <a:p>
            <a:pPr marL="0" lvl="0" indent="0" algn="l" rtl="0">
              <a:lnSpc>
                <a:spcPct val="100000"/>
              </a:lnSpc>
              <a:spcBef>
                <a:spcPts val="0"/>
              </a:spcBef>
              <a:spcAft>
                <a:spcPts val="0"/>
              </a:spcAft>
              <a:buSzPts val="1400"/>
              <a:buNone/>
            </a:pPr>
            <a:endParaRPr/>
          </a:p>
        </p:txBody>
      </p:sp>
      <p:sp>
        <p:nvSpPr>
          <p:cNvPr id="444" name="Google Shape;44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 b="1"/>
              <a:t>READ THE SLIDE</a:t>
            </a:r>
            <a:endParaRPr/>
          </a:p>
          <a:p>
            <a:pPr marL="0" lvl="0" indent="0" algn="l" rtl="0">
              <a:lnSpc>
                <a:spcPct val="100000"/>
              </a:lnSpc>
              <a:spcBef>
                <a:spcPts val="0"/>
              </a:spcBef>
              <a:spcAft>
                <a:spcPts val="0"/>
              </a:spcAft>
              <a:buSzPts val="1400"/>
              <a:buNone/>
            </a:pPr>
            <a:endParaRPr/>
          </a:p>
        </p:txBody>
      </p:sp>
      <p:sp>
        <p:nvSpPr>
          <p:cNvPr id="454" name="Google Shape;45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 </a:t>
            </a:r>
            <a:r>
              <a:rPr lang="fr" b="0"/>
              <a:t>here is some key terminology to be familiar with. </a:t>
            </a:r>
            <a:r>
              <a:rPr lang="fr" b="1"/>
              <a:t>READ THE SLIDE.</a:t>
            </a:r>
            <a:endParaRPr/>
          </a:p>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b="1"/>
              <a:t>Weather</a:t>
            </a:r>
            <a:r>
              <a:rPr lang="fr" b="0"/>
              <a:t>: </a:t>
            </a:r>
            <a:r>
              <a:rPr lang="fr"/>
              <a:t>Atmospheric condition at any given time or place. It is measured in terms of such things as wind, temperature, humidity, atmospheric pressure, cloudiness, and precipitation. In most places, weather can change from hour-to-hour, day-to-day, and season-to-season.</a:t>
            </a:r>
            <a:endParaRPr u="sng"/>
          </a:p>
          <a:p>
            <a:pPr marL="0" marR="0" lvl="0" indent="0" algn="l" rtl="0">
              <a:lnSpc>
                <a:spcPct val="100000"/>
              </a:lnSpc>
              <a:spcBef>
                <a:spcPts val="360"/>
              </a:spcBef>
              <a:spcAft>
                <a:spcPts val="0"/>
              </a:spcAft>
              <a:buClr>
                <a:schemeClr val="dk1"/>
              </a:buClr>
              <a:buSzPts val="1200"/>
              <a:buFont typeface="Calibri"/>
              <a:buNone/>
            </a:pPr>
            <a:r>
              <a:rPr lang="fr" sz="1200" b="1" u="none">
                <a:solidFill>
                  <a:schemeClr val="dk1"/>
                </a:solidFill>
              </a:rPr>
              <a:t>Climate</a:t>
            </a:r>
            <a:r>
              <a:rPr lang="fr" sz="1200">
                <a:solidFill>
                  <a:schemeClr val="dk1"/>
                </a:solidFill>
              </a:rPr>
              <a:t>: in a narrow sense is usually defined as the "average weather", or more rigorously, as the statistical description in terms of the mean and variability of relevant quantities over a period of time ranging from months to thousands or millions of years. The classical period is 30 years, as defined by the World Meteorological Organization (WMO). </a:t>
            </a:r>
            <a:endParaRPr/>
          </a:p>
          <a:p>
            <a:pPr marL="0" marR="0" lvl="0" indent="0" algn="l" rtl="0">
              <a:lnSpc>
                <a:spcPct val="100000"/>
              </a:lnSpc>
              <a:spcBef>
                <a:spcPts val="360"/>
              </a:spcBef>
              <a:spcAft>
                <a:spcPts val="0"/>
              </a:spcAft>
              <a:buClr>
                <a:schemeClr val="dk1"/>
              </a:buClr>
              <a:buSzPts val="1200"/>
              <a:buFont typeface="Calibri"/>
              <a:buNone/>
            </a:pPr>
            <a:r>
              <a:rPr lang="fr" b="1"/>
              <a:t>Climate hazard</a:t>
            </a:r>
            <a:r>
              <a:rPr lang="fr" b="0"/>
              <a:t>: is a physically defined climate event with the potential to cause harm (such as heavy rainfall, drought, storm) or long-term change in climatic variables such as temperature and precipitation (</a:t>
            </a:r>
            <a:r>
              <a:rPr lang="fr" b="0" u="sng">
                <a:solidFill>
                  <a:schemeClr val="hlink"/>
                </a:solidFill>
                <a:hlinkClick r:id="rId3"/>
              </a:rPr>
              <a:t>APF 2005</a:t>
            </a:r>
            <a:r>
              <a:rPr lang="fr" b="0"/>
              <a:t>). A hazard maybe a transient, recurrent event with an identifiable onset and termination such as a storm, flood or drought, or a more permanent change such as a trend or transition from one climatic state to another. </a:t>
            </a:r>
            <a:endParaRPr/>
          </a:p>
          <a:p>
            <a:pPr marL="0" marR="0" lvl="0" indent="0" algn="l" rtl="0">
              <a:lnSpc>
                <a:spcPct val="100000"/>
              </a:lnSpc>
              <a:spcBef>
                <a:spcPts val="360"/>
              </a:spcBef>
              <a:spcAft>
                <a:spcPts val="0"/>
              </a:spcAft>
              <a:buClr>
                <a:schemeClr val="dk1"/>
              </a:buClr>
              <a:buSzPts val="1200"/>
              <a:buFont typeface="Calibri"/>
              <a:buNone/>
            </a:pPr>
            <a:r>
              <a:rPr lang="fr" b="1"/>
              <a:t>Exposure.</a:t>
            </a:r>
            <a:r>
              <a:rPr lang="fr"/>
              <a:t> The term exposure can be defined as “people, property, systems, or other elements in places or settings that could be adversely affected by hazards and that are thereby subject to potential losses”.</a:t>
            </a:r>
            <a:endParaRPr b="0"/>
          </a:p>
          <a:p>
            <a:pPr marL="0" marR="0" lvl="0" indent="0" algn="l" rtl="0">
              <a:lnSpc>
                <a:spcPct val="100000"/>
              </a:lnSpc>
              <a:spcBef>
                <a:spcPts val="360"/>
              </a:spcBef>
              <a:spcAft>
                <a:spcPts val="0"/>
              </a:spcAft>
              <a:buClr>
                <a:schemeClr val="dk1"/>
              </a:buClr>
              <a:buSzPts val="1200"/>
              <a:buFont typeface="Calibri"/>
              <a:buNone/>
            </a:pPr>
            <a:r>
              <a:rPr lang="fr" b="1"/>
              <a:t>Vulnerability: </a:t>
            </a:r>
            <a:r>
              <a:rPr lang="fr" b="0"/>
              <a:t>The degree to which a system unit is susceptible to harm due to exposure to a perturbation or stress and the ability (or lack thereof) of the exposure unit to cope, recover, or fundamentally adapt (become a new system or become extinct) (Kasperson et al., 2000.) It can also be considered as the underlying exposure to damaging shocks, perturbations or stresses, rather than the probability or projected incidence of those shocks themselves (</a:t>
            </a:r>
            <a:r>
              <a:rPr lang="fr" b="0" u="sng">
                <a:solidFill>
                  <a:schemeClr val="hlink"/>
                </a:solidFill>
                <a:hlinkClick r:id="rId3"/>
              </a:rPr>
              <a:t>APF 2005</a:t>
            </a:r>
            <a:r>
              <a:rPr lang="fr" b="0"/>
              <a:t>).</a:t>
            </a:r>
            <a:endParaRPr sz="1200">
              <a:solidFill>
                <a:schemeClr val="dk1"/>
              </a:solidFill>
            </a:endParaRPr>
          </a:p>
          <a:p>
            <a:pPr marL="0" marR="0" lvl="0" indent="0" algn="l" rtl="0">
              <a:lnSpc>
                <a:spcPct val="100000"/>
              </a:lnSpc>
              <a:spcBef>
                <a:spcPts val="360"/>
              </a:spcBef>
              <a:spcAft>
                <a:spcPts val="0"/>
              </a:spcAft>
              <a:buClr>
                <a:schemeClr val="dk1"/>
              </a:buClr>
              <a:buSzPts val="1200"/>
              <a:buFont typeface="Calibri"/>
              <a:buNone/>
            </a:pPr>
            <a:r>
              <a:rPr lang="fr" b="1"/>
              <a:t>Risk: </a:t>
            </a:r>
            <a:r>
              <a:rPr lang="fr" b="0"/>
              <a:t>is the result of the interaction of physically defined hazards with the properties of the exposed systems — i.e., their sensitivity or social vulnerability. Risk can also be considered as the combination of an event, its likelihood, and its consequences — i.e., risk equals the probability of climate hazard multiplied by a given system's vulnerability (</a:t>
            </a:r>
            <a:r>
              <a:rPr lang="fr" b="0" u="sng">
                <a:solidFill>
                  <a:schemeClr val="hlink"/>
                </a:solidFill>
                <a:hlinkClick r:id="rId3"/>
              </a:rPr>
              <a:t>APF 2005</a:t>
            </a:r>
            <a:r>
              <a:rPr lang="fr" b="0"/>
              <a:t>).</a:t>
            </a:r>
            <a:endParaRPr sz="1200" b="0">
              <a:solidFill>
                <a:schemeClr val="dk1"/>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5" name="Google Shape;1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sz="1200" b="1">
                <a:solidFill>
                  <a:schemeClr val="dk1"/>
                </a:solidFill>
                <a:latin typeface="Calibri"/>
                <a:ea typeface="Calibri"/>
                <a:cs typeface="Calibri"/>
                <a:sym typeface="Calibri"/>
              </a:rPr>
              <a:t>READ THE SLIDE </a:t>
            </a:r>
            <a:endParaRPr/>
          </a:p>
          <a:p>
            <a:pPr marL="0" lvl="0" indent="0" algn="l" rtl="0">
              <a:lnSpc>
                <a:spcPct val="100000"/>
              </a:lnSpc>
              <a:spcBef>
                <a:spcPts val="0"/>
              </a:spcBef>
              <a:spcAft>
                <a:spcPts val="0"/>
              </a:spcAft>
              <a:buSzPts val="1400"/>
              <a:buNone/>
            </a:pPr>
            <a:r>
              <a:rPr lang="fr" sz="1200" b="1">
                <a:solidFill>
                  <a:schemeClr val="dk1"/>
                </a:solidFill>
                <a:latin typeface="Calibri"/>
                <a:ea typeface="Calibri"/>
                <a:cs typeface="Calibri"/>
                <a:sym typeface="Calibri"/>
              </a:rPr>
              <a:t>SAY:</a:t>
            </a:r>
            <a:endParaRPr/>
          </a:p>
          <a:p>
            <a:pPr marL="0" lvl="0" indent="0" algn="l" rtl="0">
              <a:lnSpc>
                <a:spcPct val="100000"/>
              </a:lnSpc>
              <a:spcBef>
                <a:spcPts val="0"/>
              </a:spcBef>
              <a:spcAft>
                <a:spcPts val="0"/>
              </a:spcAft>
              <a:buSzPts val="1400"/>
              <a:buNone/>
            </a:pPr>
            <a:r>
              <a:rPr lang="fr" sz="1200">
                <a:solidFill>
                  <a:schemeClr val="dk1"/>
                </a:solidFill>
                <a:latin typeface="Calibri"/>
                <a:ea typeface="Calibri"/>
                <a:cs typeface="Calibri"/>
                <a:sym typeface="Calibri"/>
              </a:rPr>
              <a:t>There are different definitions of climate change that can be found among the literature. In the United Nations Framework Convention on Climate Change (UNFCCC),climate change refers to a change of climate that is attributed directly or indirectly to human activity that alters the composition of the global atmosphere and that is in addition to natural climate variability observed over comparable time periods.</a:t>
            </a:r>
            <a:endParaRPr/>
          </a:p>
          <a:p>
            <a:pPr marL="0" lvl="0" indent="0" algn="l" rtl="0">
              <a:lnSpc>
                <a:spcPct val="100000"/>
              </a:lnSpc>
              <a:spcBef>
                <a:spcPts val="0"/>
              </a:spcBef>
              <a:spcAft>
                <a:spcPts val="0"/>
              </a:spcAft>
              <a:buSzPts val="1400"/>
              <a:buNone/>
            </a:pPr>
            <a:r>
              <a:rPr lang="fr" sz="1200">
                <a:solidFill>
                  <a:schemeClr val="dk1"/>
                </a:solidFill>
                <a:latin typeface="Calibri"/>
                <a:ea typeface="Calibri"/>
                <a:cs typeface="Calibri"/>
                <a:sym typeface="Calibri"/>
              </a:rPr>
              <a:t>For more information: https://unfccc.int/</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fr" sz="1200">
                <a:solidFill>
                  <a:schemeClr val="dk1"/>
                </a:solidFill>
                <a:latin typeface="Calibri"/>
                <a:ea typeface="Calibri"/>
                <a:cs typeface="Calibri"/>
                <a:sym typeface="Calibri"/>
              </a:rPr>
              <a:t>It must be noted that the Intergovernmental Panel on Climate Change in their Fourth Assessment Report (2007) defined climate change as “a change in the state of the climate that can be identified (e.g. using statistical tests) by changes in the mean and/or the variability of its properties, and that persists for an extended period, typically decades or longer”.  Thus the, IPCC refers to any change in climate over time, whether due to natural variability or as a result of human activity. https://www.ipcc.ch/report/ar4/syr/</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This slide presents a conceptual diagram showing three primary exposure pathways by which climate change affects health: directly through weather variables such as heat and storms; indirectly through natural systems such as disease vectors; and pathways heavily mediated through human systems such as undernutrition. </a:t>
            </a:r>
            <a:endParaRPr/>
          </a:p>
          <a:p>
            <a:pPr marL="0" lvl="0" indent="0" algn="l" rtl="0">
              <a:lnSpc>
                <a:spcPct val="100000"/>
              </a:lnSpc>
              <a:spcBef>
                <a:spcPts val="0"/>
              </a:spcBef>
              <a:spcAft>
                <a:spcPts val="0"/>
              </a:spcAft>
              <a:buSzPts val="1400"/>
              <a:buNone/>
            </a:pPr>
            <a:r>
              <a:rPr lang="fr"/>
              <a:t>The green box indicates the moderating influences of local environmental conditions on how climate change exposure pathways are manifest in a particular population. </a:t>
            </a:r>
            <a:endParaRPr/>
          </a:p>
          <a:p>
            <a:pPr marL="0" lvl="0" indent="0" algn="l" rtl="0">
              <a:lnSpc>
                <a:spcPct val="100000"/>
              </a:lnSpc>
              <a:spcBef>
                <a:spcPts val="0"/>
              </a:spcBef>
              <a:spcAft>
                <a:spcPts val="0"/>
              </a:spcAft>
              <a:buSzPts val="1400"/>
              <a:buNone/>
            </a:pPr>
            <a:r>
              <a:rPr lang="fr"/>
              <a:t>The gray box indicates that the extent to which the three categories of exposure translate to actual health burden is moderated by such factors as background public health and socioeconomic conditions, and adaptation measures. </a:t>
            </a:r>
            <a:endParaRPr/>
          </a:p>
          <a:p>
            <a:pPr marL="0" lvl="0" indent="0" algn="l" rtl="0">
              <a:lnSpc>
                <a:spcPct val="100000"/>
              </a:lnSpc>
              <a:spcBef>
                <a:spcPts val="0"/>
              </a:spcBef>
              <a:spcAft>
                <a:spcPts val="0"/>
              </a:spcAft>
              <a:buSzPts val="1400"/>
              <a:buNone/>
            </a:pPr>
            <a:r>
              <a:rPr lang="fr"/>
              <a:t>The green arrows at the bottom indicate that there may be feedback mechanisms, positive or negative, between societal infrastructure, public health, and adaptation measures and climate change itself. </a:t>
            </a:r>
            <a:endParaRPr/>
          </a:p>
          <a:p>
            <a:pPr marL="0" lvl="0" indent="0" algn="l" rtl="0">
              <a:lnSpc>
                <a:spcPct val="100000"/>
              </a:lnSpc>
              <a:spcBef>
                <a:spcPts val="0"/>
              </a:spcBef>
              <a:spcAft>
                <a:spcPts val="0"/>
              </a:spcAft>
              <a:buSzPts val="1400"/>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a:t>READ OUT </a:t>
            </a:r>
            <a:r>
              <a:rPr lang="fr"/>
              <a:t>the information at the top of the slide. </a:t>
            </a:r>
            <a:endParaRPr/>
          </a:p>
          <a:p>
            <a:pPr marL="0" lvl="0" indent="0" algn="l" rtl="0">
              <a:lnSpc>
                <a:spcPct val="100000"/>
              </a:lnSpc>
              <a:spcBef>
                <a:spcPts val="0"/>
              </a:spcBef>
              <a:spcAft>
                <a:spcPts val="0"/>
              </a:spcAft>
              <a:buSzPts val="1400"/>
              <a:buNone/>
            </a:pPr>
            <a:r>
              <a:rPr lang="fr" b="1"/>
              <a:t>SAY:</a:t>
            </a:r>
            <a:endParaRPr/>
          </a:p>
          <a:p>
            <a:pPr marL="0" lvl="0" indent="0" algn="l" rtl="0">
              <a:lnSpc>
                <a:spcPct val="100000"/>
              </a:lnSpc>
              <a:spcBef>
                <a:spcPts val="0"/>
              </a:spcBef>
              <a:spcAft>
                <a:spcPts val="0"/>
              </a:spcAft>
              <a:buSzPts val="1400"/>
              <a:buNone/>
            </a:pPr>
            <a:r>
              <a:rPr lang="fr"/>
              <a:t>consider which statement you understand to be correct </a:t>
            </a:r>
            <a:endParaRPr/>
          </a:p>
          <a:p>
            <a:pPr marL="0" lvl="0" indent="0" algn="l" rtl="0">
              <a:lnSpc>
                <a:spcPct val="100000"/>
              </a:lnSpc>
              <a:spcBef>
                <a:spcPts val="0"/>
              </a:spcBef>
              <a:spcAft>
                <a:spcPts val="0"/>
              </a:spcAft>
              <a:buSzPts val="1400"/>
              <a:buNone/>
            </a:pPr>
            <a:r>
              <a:rPr lang="fr" b="1"/>
              <a:t>READ OUT </a:t>
            </a:r>
            <a:r>
              <a:rPr lang="fr"/>
              <a:t>each statement</a:t>
            </a:r>
            <a:endParaRPr/>
          </a:p>
          <a:p>
            <a:pPr marL="0" lvl="0" indent="0" algn="l" rtl="0">
              <a:lnSpc>
                <a:spcPct val="100000"/>
              </a:lnSpc>
              <a:spcBef>
                <a:spcPts val="0"/>
              </a:spcBef>
              <a:spcAft>
                <a:spcPts val="0"/>
              </a:spcAft>
              <a:buSzPts val="1400"/>
              <a:buNone/>
            </a:pPr>
            <a:r>
              <a:rPr lang="fr" b="1"/>
              <a:t>NOTE TO TRAINER: </a:t>
            </a:r>
            <a:r>
              <a:rPr lang="fr"/>
              <a:t>pause for just one minute and ask the participants to shout out answers</a:t>
            </a:r>
            <a:endParaRPr/>
          </a:p>
        </p:txBody>
      </p:sp>
      <p:sp>
        <p:nvSpPr>
          <p:cNvPr id="182" name="Google Shape;1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b="1" i="0">
                <a:solidFill>
                  <a:srgbClr val="000000"/>
                </a:solidFill>
                <a:latin typeface="Times New Roman"/>
                <a:ea typeface="Times New Roman"/>
                <a:cs typeface="Times New Roman"/>
                <a:sym typeface="Times New Roman"/>
              </a:rPr>
              <a:t>READ THE SLIDE</a:t>
            </a:r>
            <a:endParaRPr/>
          </a:p>
          <a:p>
            <a:pPr marL="0" lvl="0" indent="0" algn="l" rtl="0">
              <a:lnSpc>
                <a:spcPct val="100000"/>
              </a:lnSpc>
              <a:spcBef>
                <a:spcPts val="0"/>
              </a:spcBef>
              <a:spcAft>
                <a:spcPts val="0"/>
              </a:spcAft>
              <a:buSzPts val="1400"/>
              <a:buNone/>
            </a:pPr>
            <a:r>
              <a:rPr lang="fr" b="1" i="0">
                <a:solidFill>
                  <a:srgbClr val="000000"/>
                </a:solidFill>
                <a:latin typeface="Times New Roman"/>
                <a:ea typeface="Times New Roman"/>
                <a:cs typeface="Times New Roman"/>
                <a:sym typeface="Times New Roman"/>
              </a:rPr>
              <a:t>SAY:</a:t>
            </a:r>
            <a:endParaRPr/>
          </a:p>
          <a:p>
            <a:pPr marL="0" lvl="0" indent="0" algn="l" rtl="0">
              <a:lnSpc>
                <a:spcPct val="100000"/>
              </a:lnSpc>
              <a:spcBef>
                <a:spcPts val="0"/>
              </a:spcBef>
              <a:spcAft>
                <a:spcPts val="0"/>
              </a:spcAft>
              <a:buSzPts val="1400"/>
              <a:buNone/>
            </a:pPr>
            <a:r>
              <a:rPr lang="fr" b="0" i="0">
                <a:solidFill>
                  <a:srgbClr val="000000"/>
                </a:solidFill>
                <a:latin typeface="Times New Roman"/>
                <a:ea typeface="Times New Roman"/>
                <a:cs typeface="Times New Roman"/>
                <a:sym typeface="Times New Roman"/>
              </a:rPr>
              <a:t>Together, pathogenic </a:t>
            </a:r>
            <a:r>
              <a:rPr lang="fr" b="0" i="1">
                <a:solidFill>
                  <a:srgbClr val="000000"/>
                </a:solidFill>
                <a:latin typeface="Times New Roman"/>
                <a:ea typeface="Times New Roman"/>
                <a:cs typeface="Times New Roman"/>
                <a:sym typeface="Times New Roman"/>
              </a:rPr>
              <a:t>E. coli</a:t>
            </a:r>
            <a:r>
              <a:rPr lang="fr" b="0" i="0">
                <a:solidFill>
                  <a:srgbClr val="000000"/>
                </a:solidFill>
                <a:latin typeface="Times New Roman"/>
                <a:ea typeface="Times New Roman"/>
                <a:cs typeface="Times New Roman"/>
                <a:sym typeface="Times New Roman"/>
              </a:rPr>
              <a:t> and </a:t>
            </a:r>
            <a:r>
              <a:rPr lang="fr" b="0" i="1">
                <a:solidFill>
                  <a:srgbClr val="000000"/>
                </a:solidFill>
                <a:latin typeface="Times New Roman"/>
                <a:ea typeface="Times New Roman"/>
                <a:cs typeface="Times New Roman"/>
                <a:sym typeface="Times New Roman"/>
              </a:rPr>
              <a:t>Shigella</a:t>
            </a:r>
            <a:r>
              <a:rPr lang="fr" b="0" i="0">
                <a:solidFill>
                  <a:srgbClr val="000000"/>
                </a:solidFill>
                <a:latin typeface="Times New Roman"/>
                <a:ea typeface="Times New Roman"/>
                <a:cs typeface="Times New Roman"/>
                <a:sym typeface="Times New Roman"/>
              </a:rPr>
              <a:t> species are responsible for an estimated 583 500 deaths [</a:t>
            </a:r>
            <a:r>
              <a:rPr lang="fr" b="0" i="0" u="sng">
                <a:solidFill>
                  <a:schemeClr val="hlink"/>
                </a:solidFill>
                <a:latin typeface="Times New Roman"/>
                <a:ea typeface="Times New Roman"/>
                <a:cs typeface="Times New Roman"/>
                <a:sym typeface="Times New Roman"/>
                <a:hlinkClick r:id="rId3"/>
              </a:rPr>
              <a:t>3</a:t>
            </a:r>
            <a:r>
              <a:rPr lang="fr" b="0" i="0">
                <a:solidFill>
                  <a:srgbClr val="000000"/>
                </a:solidFill>
                <a:latin typeface="Times New Roman"/>
                <a:ea typeface="Times New Roman"/>
                <a:cs typeface="Times New Roman"/>
                <a:sym typeface="Times New Roman"/>
              </a:rPr>
              <a:t>] and 44 million disability-adjusted life years per year [</a:t>
            </a:r>
            <a:r>
              <a:rPr lang="fr" b="0" i="0" u="sng">
                <a:solidFill>
                  <a:schemeClr val="hlink"/>
                </a:solidFill>
                <a:latin typeface="Times New Roman"/>
                <a:ea typeface="Times New Roman"/>
                <a:cs typeface="Times New Roman"/>
                <a:sym typeface="Times New Roman"/>
                <a:hlinkClick r:id="rId4"/>
              </a:rPr>
              <a:t>4</a:t>
            </a:r>
            <a:r>
              <a:rPr lang="fr" b="0" i="0">
                <a:solidFill>
                  <a:srgbClr val="000000"/>
                </a:solidFill>
                <a:latin typeface="Times New Roman"/>
                <a:ea typeface="Times New Roman"/>
                <a:cs typeface="Times New Roman"/>
                <a:sym typeface="Times New Roman"/>
              </a:rPr>
              <a:t>] globally. The recently published Global Enteric Multicenter Study identified Shiga toxin–producing enterotoxigenic </a:t>
            </a:r>
            <a:r>
              <a:rPr lang="fr" b="0" i="1">
                <a:solidFill>
                  <a:srgbClr val="000000"/>
                </a:solidFill>
                <a:latin typeface="Times New Roman"/>
                <a:ea typeface="Times New Roman"/>
                <a:cs typeface="Times New Roman"/>
                <a:sym typeface="Times New Roman"/>
              </a:rPr>
              <a:t>E. coli</a:t>
            </a:r>
            <a:r>
              <a:rPr lang="fr" b="0" i="0">
                <a:solidFill>
                  <a:srgbClr val="000000"/>
                </a:solidFill>
                <a:latin typeface="Times New Roman"/>
                <a:ea typeface="Times New Roman"/>
                <a:cs typeface="Times New Roman"/>
                <a:sym typeface="Times New Roman"/>
              </a:rPr>
              <a:t> (ETEC) as one of the leading causes of moderate-to-severe diarrhea in 7 locations in Africa and Asia [</a:t>
            </a:r>
            <a:r>
              <a:rPr lang="fr" b="0" i="0" u="sng">
                <a:solidFill>
                  <a:schemeClr val="hlink"/>
                </a:solidFill>
                <a:latin typeface="Times New Roman"/>
                <a:ea typeface="Times New Roman"/>
                <a:cs typeface="Times New Roman"/>
                <a:sym typeface="Times New Roman"/>
                <a:hlinkClick r:id="rId5"/>
              </a:rPr>
              <a:t>2</a:t>
            </a:r>
            <a:r>
              <a:rPr lang="fr" b="0" i="0">
                <a:solidFill>
                  <a:srgbClr val="000000"/>
                </a:solidFill>
                <a:latin typeface="Times New Roman"/>
                <a:ea typeface="Times New Roman"/>
                <a:cs typeface="Times New Roman"/>
                <a:sym typeface="Times New Roman"/>
              </a:rPr>
              <a: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Key interpretation of the data:</a:t>
            </a:r>
            <a:endParaRPr/>
          </a:p>
          <a:p>
            <a:pPr marL="0" lvl="0" indent="0" algn="l" rtl="0">
              <a:lnSpc>
                <a:spcPct val="100000"/>
              </a:lnSpc>
              <a:spcBef>
                <a:spcPts val="0"/>
              </a:spcBef>
              <a:spcAft>
                <a:spcPts val="0"/>
              </a:spcAft>
              <a:buSzPts val="1400"/>
              <a:buNone/>
            </a:pPr>
            <a:r>
              <a:rPr lang="fr"/>
              <a:t>-higher temperature can increase replication rates and survival of bacteria in the environment</a:t>
            </a:r>
            <a:endParaRPr/>
          </a:p>
          <a:p>
            <a:pPr marL="0" lvl="0" indent="0" algn="l" rtl="0">
              <a:lnSpc>
                <a:spcPct val="100000"/>
              </a:lnSpc>
              <a:spcBef>
                <a:spcPts val="0"/>
              </a:spcBef>
              <a:spcAft>
                <a:spcPts val="0"/>
              </a:spcAft>
              <a:buSzPts val="1400"/>
              <a:buNone/>
            </a:pPr>
            <a:r>
              <a:rPr lang="fr"/>
              <a:t>-human exposure may be higher in warmer months</a:t>
            </a:r>
            <a:endParaRPr/>
          </a:p>
          <a:p>
            <a:pPr marL="0" lvl="0" indent="0" algn="l" rtl="0">
              <a:lnSpc>
                <a:spcPct val="100000"/>
              </a:lnSpc>
              <a:spcBef>
                <a:spcPts val="0"/>
              </a:spcBef>
              <a:spcAft>
                <a:spcPts val="0"/>
              </a:spcAft>
              <a:buSzPts val="1400"/>
              <a:buNone/>
            </a:pPr>
            <a:r>
              <a:rPr lang="fr"/>
              <a:t>-increase pathogen loading from animals may be higher in warmer months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fr"/>
              <a:t>The full study can be downloaded here: https://www.ncbi.nlm.nih.gov/pmc/articles/PMC4907410/</a:t>
            </a:r>
            <a:endParaRPr/>
          </a:p>
          <a:p>
            <a:pPr marL="0" lvl="0" indent="0" algn="l" rtl="0">
              <a:lnSpc>
                <a:spcPct val="100000"/>
              </a:lnSpc>
              <a:spcBef>
                <a:spcPts val="0"/>
              </a:spcBef>
              <a:spcAft>
                <a:spcPts val="0"/>
              </a:spcAft>
              <a:buSzPts val="1400"/>
              <a:buNone/>
            </a:pPr>
            <a:endParaRPr/>
          </a:p>
        </p:txBody>
      </p:sp>
      <p:sp>
        <p:nvSpPr>
          <p:cNvPr id="194" name="Google Shape;1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fr" sz="1200" b="1">
                <a:solidFill>
                  <a:schemeClr val="dk1"/>
                </a:solidFill>
                <a:latin typeface="Calibri"/>
                <a:ea typeface="Calibri"/>
                <a:cs typeface="Calibri"/>
                <a:sym typeface="Calibri"/>
              </a:rPr>
              <a:t>READ THE SLIDE</a:t>
            </a:r>
            <a:endParaRPr/>
          </a:p>
          <a:p>
            <a:pPr marL="0" lvl="0" indent="0" algn="l" rtl="0">
              <a:lnSpc>
                <a:spcPct val="100000"/>
              </a:lnSpc>
              <a:spcBef>
                <a:spcPts val="0"/>
              </a:spcBef>
              <a:spcAft>
                <a:spcPts val="0"/>
              </a:spcAft>
              <a:buSzPts val="1400"/>
              <a:buNone/>
            </a:pPr>
            <a:r>
              <a:rPr lang="fr" sz="1200" b="1">
                <a:solidFill>
                  <a:schemeClr val="dk1"/>
                </a:solidFill>
                <a:latin typeface="Calibri"/>
                <a:ea typeface="Calibri"/>
                <a:cs typeface="Calibri"/>
                <a:sym typeface="Calibri"/>
              </a:rPr>
              <a:t>SAY:</a:t>
            </a:r>
            <a:endParaRPr/>
          </a:p>
          <a:p>
            <a:pPr marL="0" lvl="0" indent="0" algn="l" rtl="0">
              <a:lnSpc>
                <a:spcPct val="100000"/>
              </a:lnSpc>
              <a:spcBef>
                <a:spcPts val="0"/>
              </a:spcBef>
              <a:spcAft>
                <a:spcPts val="0"/>
              </a:spcAft>
              <a:buSzPts val="1400"/>
              <a:buNone/>
            </a:pPr>
            <a:r>
              <a:rPr lang="fr" sz="1200">
                <a:solidFill>
                  <a:schemeClr val="dk1"/>
                </a:solidFill>
                <a:latin typeface="Calibri"/>
                <a:ea typeface="Calibri"/>
                <a:cs typeface="Calibri"/>
                <a:sym typeface="Calibri"/>
              </a:rPr>
              <a:t>We understand now what climate change is and how impacts health. Let´s review now what are the main two different approaches to combat climate change: </a:t>
            </a:r>
            <a:r>
              <a:rPr lang="fr" sz="1200" u="sng">
                <a:solidFill>
                  <a:schemeClr val="dk1"/>
                </a:solidFill>
                <a:latin typeface="Calibri"/>
                <a:ea typeface="Calibri"/>
                <a:cs typeface="Calibri"/>
                <a:sym typeface="Calibri"/>
              </a:rPr>
              <a:t>adaptation and mitigation</a:t>
            </a:r>
            <a:r>
              <a:rPr lang="fr" sz="1200">
                <a:solidFill>
                  <a:schemeClr val="dk1"/>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fr" sz="1200" b="1">
                <a:solidFill>
                  <a:schemeClr val="dk1"/>
                </a:solidFill>
                <a:latin typeface="Calibri"/>
                <a:ea typeface="Calibri"/>
                <a:cs typeface="Calibri"/>
                <a:sym typeface="Calibri"/>
              </a:rPr>
              <a:t>Mitigation</a:t>
            </a:r>
            <a:r>
              <a:rPr lang="fr" sz="1200" b="0">
                <a:solidFill>
                  <a:schemeClr val="dk1"/>
                </a:solidFill>
                <a:latin typeface="Calibri"/>
                <a:ea typeface="Calibri"/>
                <a:cs typeface="Calibri"/>
                <a:sym typeface="Calibri"/>
              </a:rPr>
              <a:t>: t</a:t>
            </a:r>
            <a:r>
              <a:rPr lang="fr" sz="1200">
                <a:solidFill>
                  <a:schemeClr val="dk1"/>
                </a:solidFill>
                <a:latin typeface="Calibri"/>
                <a:ea typeface="Calibri"/>
                <a:cs typeface="Calibri"/>
                <a:sym typeface="Calibri"/>
              </a:rPr>
              <a:t>he IPCC defines mitigation as “Technological change and substitution that reduce resource inputs and emissions per unit of output”, and indicates that although several social, economic and technological policies would produce an emission reduction, with respect to climate change, mitigation means implementing policies to reduce GHG emissions and enhance sinks. (Read the examples on the slide)</a:t>
            </a:r>
            <a:endParaRPr/>
          </a:p>
          <a:p>
            <a:pPr marL="0" lvl="0" indent="0" algn="l" rtl="0">
              <a:lnSpc>
                <a:spcPct val="100000"/>
              </a:lnSpc>
              <a:spcBef>
                <a:spcPts val="0"/>
              </a:spcBef>
              <a:spcAft>
                <a:spcPts val="0"/>
              </a:spcAft>
              <a:buSzPts val="14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fr" sz="1200" b="1">
                <a:solidFill>
                  <a:schemeClr val="dk1"/>
                </a:solidFill>
                <a:latin typeface="Calibri"/>
                <a:ea typeface="Calibri"/>
                <a:cs typeface="Calibri"/>
                <a:sym typeface="Calibri"/>
              </a:rPr>
              <a:t>Adaptation:</a:t>
            </a:r>
            <a:r>
              <a:rPr lang="fr" sz="1200">
                <a:solidFill>
                  <a:schemeClr val="dk1"/>
                </a:solidFill>
                <a:latin typeface="Calibri"/>
                <a:ea typeface="Calibri"/>
                <a:cs typeface="Calibri"/>
                <a:sym typeface="Calibri"/>
              </a:rPr>
              <a:t> The Intergovernmental Panel on Climate Change (IPCC) defines </a:t>
            </a:r>
            <a:r>
              <a:rPr lang="fr" sz="1200" b="1" u="sng">
                <a:solidFill>
                  <a:schemeClr val="dk1"/>
                </a:solidFill>
                <a:latin typeface="Calibri"/>
                <a:ea typeface="Calibri"/>
                <a:cs typeface="Calibri"/>
                <a:sym typeface="Calibri"/>
              </a:rPr>
              <a:t>adaptation</a:t>
            </a:r>
            <a:r>
              <a:rPr lang="fr" sz="1200">
                <a:solidFill>
                  <a:schemeClr val="dk1"/>
                </a:solidFill>
                <a:latin typeface="Calibri"/>
                <a:ea typeface="Calibri"/>
                <a:cs typeface="Calibri"/>
                <a:sym typeface="Calibri"/>
              </a:rPr>
              <a:t> as an “adjustment in natural or human systems in response to actual or expected climatic stimuli or their effects, which moderates harm or exploits beneficial opportunities.” The IPCC further distinguishes between the types of adaptation as follows: anticipatory vs. reactive, private vs. public, and autonomous vs. planned. (Read the examples on the slide) </a:t>
            </a:r>
            <a:endParaRPr/>
          </a:p>
          <a:p>
            <a:pPr marL="0" lvl="0" indent="0" algn="l" rtl="0">
              <a:lnSpc>
                <a:spcPct val="100000"/>
              </a:lnSpc>
              <a:spcBef>
                <a:spcPts val="0"/>
              </a:spcBef>
              <a:spcAft>
                <a:spcPts val="0"/>
              </a:spcAft>
              <a:buSzPts val="1400"/>
              <a:buNone/>
            </a:pPr>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endParaRPr/>
          </a:p>
        </p:txBody>
      </p:sp>
      <p:sp>
        <p:nvSpPr>
          <p:cNvPr id="77" name="Google Shape;77;p12"/>
          <p:cNvSpPr/>
          <p:nvPr/>
        </p:nvSpPr>
        <p:spPr>
          <a:xfrm>
            <a:off x="219206" y="3757807"/>
            <a:ext cx="11972794" cy="310019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1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79" name="Google Shape;79;p12"/>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12"/>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2"/>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12"/>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88" name="Google Shape;88;p13"/>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body" idx="1"/>
          </p:nvPr>
        </p:nvSpPr>
        <p:spPr>
          <a:xfrm>
            <a:off x="838199" y="1374946"/>
            <a:ext cx="5078414" cy="244304"/>
          </a:xfrm>
          <a:prstGeom prst="rect">
            <a:avLst/>
          </a:prstGeom>
          <a:solidFill>
            <a:schemeClr val="dk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3"/>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3"/>
          <p:cNvSpPr txBox="1">
            <a:spLocks noGrp="1"/>
          </p:cNvSpPr>
          <p:nvPr>
            <p:ph type="body" idx="4"/>
          </p:nvPr>
        </p:nvSpPr>
        <p:spPr>
          <a:xfrm>
            <a:off x="6238875" y="1374775"/>
            <a:ext cx="5113337" cy="244475"/>
          </a:xfrm>
          <a:prstGeom prst="rect">
            <a:avLst/>
          </a:prstGeom>
          <a:solidFill>
            <a:schemeClr val="dk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7" name="Google Shape;97;p14"/>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98" name="Google Shape;98;p14"/>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1"/>
          </p:nvPr>
        </p:nvSpPr>
        <p:spPr>
          <a:xfrm>
            <a:off x="838199" y="1374946"/>
            <a:ext cx="10515600" cy="244304"/>
          </a:xfrm>
          <a:prstGeom prst="rect">
            <a:avLst/>
          </a:prstGeom>
          <a:solidFill>
            <a:schemeClr val="dk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14"/>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4"/>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14"/>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endParaRPr/>
          </a:p>
        </p:txBody>
      </p:sp>
      <p:sp>
        <p:nvSpPr>
          <p:cNvPr id="105" name="Google Shape;105;p1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106" name="Google Shape;106;p1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15"/>
          <p:cNvSpPr>
            <a:spLocks noGrp="1"/>
          </p:cNvSpPr>
          <p:nvPr>
            <p:ph type="tbl" idx="2"/>
          </p:nvPr>
        </p:nvSpPr>
        <p:spPr>
          <a:xfrm>
            <a:off x="6240463" y="1007893"/>
            <a:ext cx="5111750" cy="515319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1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15"/>
          <p:cNvSpPr txBox="1">
            <a:spLocks noGrp="1"/>
          </p:cNvSpPr>
          <p:nvPr>
            <p:ph type="body" idx="3"/>
          </p:nvPr>
        </p:nvSpPr>
        <p:spPr>
          <a:xfrm>
            <a:off x="6240463" y="584200"/>
            <a:ext cx="5076825" cy="227013"/>
          </a:xfrm>
          <a:prstGeom prst="rect">
            <a:avLst/>
          </a:prstGeom>
          <a:solidFill>
            <a:schemeClr val="dk2"/>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111"/>
        <p:cNvGrpSpPr/>
        <p:nvPr/>
      </p:nvGrpSpPr>
      <p:grpSpPr>
        <a:xfrm>
          <a:off x="0" y="0"/>
          <a:ext cx="0" cy="0"/>
          <a:chOff x="0" y="0"/>
          <a:chExt cx="0" cy="0"/>
        </a:xfrm>
      </p:grpSpPr>
      <p:sp>
        <p:nvSpPr>
          <p:cNvPr id="112" name="Google Shape;112;p16"/>
          <p:cNvSpPr/>
          <p:nvPr/>
        </p:nvSpPr>
        <p:spPr>
          <a:xfrm>
            <a:off x="0" y="0"/>
            <a:ext cx="5257800" cy="73564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114" name="Google Shape;114;p16"/>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6"/>
          <p:cNvSpPr txBox="1">
            <a:spLocks noGrp="1"/>
          </p:cNvSpPr>
          <p:nvPr>
            <p:ph type="body" idx="2"/>
          </p:nvPr>
        </p:nvSpPr>
        <p:spPr>
          <a:xfrm>
            <a:off x="839788" y="495301"/>
            <a:ext cx="4116387" cy="139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2"/>
              </a:buClr>
              <a:buSzPts val="800"/>
              <a:buFont typeface="Arial"/>
              <a:buNone/>
              <a:defRPr sz="8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6"/>
          <p:cNvSpPr/>
          <p:nvPr/>
        </p:nvSpPr>
        <p:spPr>
          <a:xfrm>
            <a:off x="0" y="3770945"/>
            <a:ext cx="215900" cy="309392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6"/>
          <p:cNvSpPr/>
          <p:nvPr/>
        </p:nvSpPr>
        <p:spPr>
          <a:xfrm>
            <a:off x="11976100" y="0"/>
            <a:ext cx="215900" cy="1079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1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16"/>
          <p:cNvSpPr txBox="1">
            <a:spLocks noGrp="1"/>
          </p:cNvSpPr>
          <p:nvPr>
            <p:ph type="body" idx="3"/>
          </p:nvPr>
        </p:nvSpPr>
        <p:spPr>
          <a:xfrm>
            <a:off x="6240463" y="982663"/>
            <a:ext cx="5111750" cy="5232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endParaRPr/>
          </a:p>
        </p:txBody>
      </p:sp>
      <p:sp>
        <p:nvSpPr>
          <p:cNvPr id="122" name="Google Shape;122;p17"/>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124" name="Google Shape;124;p17"/>
          <p:cNvSpPr>
            <a:spLocks noGrp="1"/>
          </p:cNvSpPr>
          <p:nvPr>
            <p:ph type="pic" idx="2"/>
          </p:nvPr>
        </p:nvSpPr>
        <p:spPr>
          <a:xfrm>
            <a:off x="6502400" y="0"/>
            <a:ext cx="4849812" cy="6161484"/>
          </a:xfrm>
          <a:prstGeom prst="rect">
            <a:avLst/>
          </a:prstGeom>
          <a:noFill/>
          <a:ln>
            <a:noFill/>
          </a:ln>
        </p:spPr>
      </p:sp>
      <p:sp>
        <p:nvSpPr>
          <p:cNvPr id="125" name="Google Shape;125;p1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7" name="Google Shape;127;p1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19" name="Google Shape;19;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ragraph + text">
  <p:cSld name="title paragraph + 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28" name="Google Shape;28;p5"/>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33"/>
        <p:cNvGrpSpPr/>
        <p:nvPr/>
      </p:nvGrpSpPr>
      <p:grpSpPr>
        <a:xfrm>
          <a:off x="0" y="0"/>
          <a:ext cx="0" cy="0"/>
          <a:chOff x="0" y="0"/>
          <a:chExt cx="0" cy="0"/>
        </a:xfrm>
      </p:grpSpPr>
      <p:sp>
        <p:nvSpPr>
          <p:cNvPr id="34" name="Google Shape;34;p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35" name="Google Shape;35;p6"/>
          <p:cNvSpPr>
            <a:spLocks noGrp="1"/>
          </p:cNvSpPr>
          <p:nvPr>
            <p:ph type="pic" idx="2"/>
          </p:nvPr>
        </p:nvSpPr>
        <p:spPr>
          <a:xfrm>
            <a:off x="839788" y="0"/>
            <a:ext cx="10512424" cy="6161484"/>
          </a:xfrm>
          <a:prstGeom prst="rect">
            <a:avLst/>
          </a:prstGeom>
          <a:noFill/>
          <a:ln>
            <a:noFill/>
          </a:ln>
        </p:spPr>
      </p:sp>
      <p:sp>
        <p:nvSpPr>
          <p:cNvPr id="36" name="Google Shape;36;p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42" name="Google Shape;42;p7"/>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1"/>
          </p:nvPr>
        </p:nvSpPr>
        <p:spPr>
          <a:xfrm>
            <a:off x="838199" y="1384300"/>
            <a:ext cx="5092602" cy="234950"/>
          </a:xfrm>
          <a:prstGeom prst="rect">
            <a:avLst/>
          </a:prstGeom>
          <a:solidFill>
            <a:schemeClr val="dk1"/>
          </a:solid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261198" y="1384300"/>
            <a:ext cx="5092602" cy="234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800"/>
              <a:buFont typeface="Arial"/>
              <a:buNone/>
              <a:defRPr sz="18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49"/>
        <p:cNvGrpSpPr/>
        <p:nvPr/>
      </p:nvGrpSpPr>
      <p:grpSpPr>
        <a:xfrm>
          <a:off x="0" y="0"/>
          <a:ext cx="0" cy="0"/>
          <a:chOff x="0" y="0"/>
          <a:chExt cx="0" cy="0"/>
        </a:xfrm>
      </p:grpSpPr>
      <p:sp>
        <p:nvSpPr>
          <p:cNvPr id="50" name="Google Shape;50;p8"/>
          <p:cNvSpPr/>
          <p:nvPr/>
        </p:nvSpPr>
        <p:spPr>
          <a:xfrm>
            <a:off x="0" y="-1"/>
            <a:ext cx="5257800" cy="376407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 name="Google Shape;51;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
        <p:nvSpPr>
          <p:cNvPr id="52" name="Google Shape;52;p8"/>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8"/>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p:nvPr/>
        </p:nvSpPr>
        <p:spPr>
          <a:xfrm>
            <a:off x="0" y="3770945"/>
            <a:ext cx="215900" cy="309392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8"/>
          <p:cNvSpPr/>
          <p:nvPr/>
        </p:nvSpPr>
        <p:spPr>
          <a:xfrm>
            <a:off x="11976100" y="0"/>
            <a:ext cx="215900" cy="1079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59"/>
        <p:cNvGrpSpPr/>
        <p:nvPr/>
      </p:nvGrpSpPr>
      <p:grpSpPr>
        <a:xfrm>
          <a:off x="0" y="0"/>
          <a:ext cx="0" cy="0"/>
          <a:chOff x="0" y="0"/>
          <a:chExt cx="0" cy="0"/>
        </a:xfrm>
      </p:grpSpPr>
      <p:sp>
        <p:nvSpPr>
          <p:cNvPr id="60" name="Google Shape;60;p9"/>
          <p:cNvSpPr>
            <a:spLocks noGrp="1"/>
          </p:cNvSpPr>
          <p:nvPr>
            <p:ph type="pic" idx="2"/>
          </p:nvPr>
        </p:nvSpPr>
        <p:spPr>
          <a:xfrm>
            <a:off x="0" y="0"/>
            <a:ext cx="12192000" cy="6858000"/>
          </a:xfrm>
          <a:prstGeom prst="rect">
            <a:avLst/>
          </a:prstGeom>
          <a:noFill/>
          <a:ln>
            <a:noFill/>
          </a:ln>
        </p:spPr>
      </p:sp>
      <p:pic>
        <p:nvPicPr>
          <p:cNvPr id="61" name="Google Shape;61;p9"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2" name="Google Shape;62;p9"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63"/>
        <p:cNvGrpSpPr/>
        <p:nvPr/>
      </p:nvGrpSpPr>
      <p:grpSpPr>
        <a:xfrm>
          <a:off x="0" y="0"/>
          <a:ext cx="0" cy="0"/>
          <a:chOff x="0" y="0"/>
          <a:chExt cx="0" cy="0"/>
        </a:xfrm>
      </p:grpSpPr>
      <p:sp>
        <p:nvSpPr>
          <p:cNvPr id="64" name="Google Shape;64;p10"/>
          <p:cNvSpPr>
            <a:spLocks noGrp="1"/>
          </p:cNvSpPr>
          <p:nvPr>
            <p:ph type="pic" idx="2"/>
          </p:nvPr>
        </p:nvSpPr>
        <p:spPr>
          <a:xfrm>
            <a:off x="0" y="0"/>
            <a:ext cx="12192000" cy="6858000"/>
          </a:xfrm>
          <a:prstGeom prst="rect">
            <a:avLst/>
          </a:prstGeom>
          <a:noFill/>
          <a:ln>
            <a:noFill/>
          </a:ln>
        </p:spPr>
      </p:sp>
      <p:pic>
        <p:nvPicPr>
          <p:cNvPr id="65" name="Google Shape;65;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6" name="Google Shape;66;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67" name="Google Shape;67;p10"/>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1"/>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endParaRPr/>
          </a:p>
        </p:txBody>
      </p:sp>
      <p:sp>
        <p:nvSpPr>
          <p:cNvPr id="71" name="Google Shape;71;p11"/>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11"/>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1"/>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who.int/publications/i/item/978924000037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unicef.org/wash/climate"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who.int/publications/i/item/9789240012226"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who.int/water_sanitation_health/vision_2030_9789241598422.pdf?ua=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who.int/news/item/01-01-2018-delivering-climate-resilient-water-and-sanitation-in-africa-and-asi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sanitation-and-climate-change20190813.pdf?ua=1"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sanitation-and-climate-change20190813.pdf?ua=1"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ncbi.nlm.nih.gov/pmc/articles/PMC4907410/" TargetMode="External"/><Relationship Id="rId3" Type="http://schemas.openxmlformats.org/officeDocument/2006/relationships/hyperlink" Target="https://apps.who.int/iris/handle/10665/331959" TargetMode="External"/><Relationship Id="rId7" Type="http://schemas.openxmlformats.org/officeDocument/2006/relationships/hyperlink" Target="https://apps.who.int/iris/handle/10665/70462"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who.int/publications/m/item/climate-sanitation-and-health" TargetMode="External"/><Relationship Id="rId5" Type="http://schemas.openxmlformats.org/officeDocument/2006/relationships/hyperlink" Target="https://www.who.int/publications/i/item/9789240012226" TargetMode="External"/><Relationship Id="rId4" Type="http://schemas.openxmlformats.org/officeDocument/2006/relationships/hyperlink" Target="https://www.gwp.org/en/WashClimateResilience/" TargetMode="External"/><Relationship Id="rId9" Type="http://schemas.openxmlformats.org/officeDocument/2006/relationships/hyperlink" Target="https://practicegreenhealth.org/topics/safer-chemicals/green-cleanin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Gestion des impacts des changements climatiques – Une mise en place coûteuse mais rentable à long terme </a:t>
            </a:r>
            <a:endParaRPr/>
          </a:p>
        </p:txBody>
      </p:sp>
      <p:sp>
        <p:nvSpPr>
          <p:cNvPr id="220" name="Google Shape;220;p2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10</a:t>
            </a:fld>
            <a:endParaRPr/>
          </a:p>
        </p:txBody>
      </p:sp>
      <p:sp>
        <p:nvSpPr>
          <p:cNvPr id="221" name="Google Shape;221;p27"/>
          <p:cNvSpPr txBox="1"/>
          <p:nvPr/>
        </p:nvSpPr>
        <p:spPr>
          <a:xfrm>
            <a:off x="715028" y="2356088"/>
            <a:ext cx="5811982" cy="3596455"/>
          </a:xfrm>
          <a:prstGeom prst="rect">
            <a:avLst/>
          </a:prstGeom>
          <a:noFill/>
          <a:ln>
            <a:noFill/>
          </a:ln>
        </p:spPr>
        <p:txBody>
          <a:bodyPr spcFirstLastPara="1" wrap="square" lIns="54525" tIns="27250" rIns="54525" bIns="27250" anchor="t" anchorCtr="0">
            <a:noAutofit/>
          </a:bodyPr>
          <a:lstStyle/>
          <a:p>
            <a:pPr marL="0" marR="0" lvl="0" indent="0" algn="l" rtl="0">
              <a:lnSpc>
                <a:spcPct val="115000"/>
              </a:lnSpc>
              <a:spcBef>
                <a:spcPts val="0"/>
              </a:spcBef>
              <a:spcAft>
                <a:spcPts val="0"/>
              </a:spcAft>
              <a:buClr>
                <a:schemeClr val="dk1"/>
              </a:buClr>
              <a:buSzPts val="1600"/>
              <a:buFont typeface="Arial"/>
              <a:buNone/>
            </a:pPr>
            <a:r>
              <a:rPr lang="fr" sz="2000" b="1" i="0" u="none" strike="noStrike" cap="none">
                <a:solidFill>
                  <a:schemeClr val="dk1"/>
                </a:solidFill>
                <a:latin typeface="Arial"/>
                <a:ea typeface="Arial"/>
                <a:cs typeface="Arial"/>
                <a:sym typeface="Arial"/>
              </a:rPr>
              <a:t>Objectifs en matière de résilience aux changements climatiques pour les établissements de santé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600"/>
              <a:buFont typeface="Calibri"/>
              <a:buNone/>
            </a:pPr>
            <a:endParaRPr sz="2000" b="1" i="0" u="none" strike="noStrike" cap="none">
              <a:solidFill>
                <a:schemeClr val="dk1"/>
              </a:solidFill>
              <a:latin typeface="Arial"/>
              <a:ea typeface="Arial"/>
              <a:cs typeface="Arial"/>
              <a:sym typeface="Arial"/>
            </a:endParaRPr>
          </a:p>
          <a:p>
            <a:pPr marL="463550" marR="0" lvl="0" indent="-419100" algn="l" rtl="0">
              <a:lnSpc>
                <a:spcPct val="100000"/>
              </a:lnSpc>
              <a:spcBef>
                <a:spcPts val="0"/>
              </a:spcBef>
              <a:spcAft>
                <a:spcPts val="0"/>
              </a:spcAft>
              <a:buClr>
                <a:schemeClr val="dk1"/>
              </a:buClr>
              <a:buSzPts val="2400"/>
              <a:buFont typeface="Arial"/>
              <a:buAutoNum type="arabicPeriod"/>
            </a:pPr>
            <a:r>
              <a:rPr lang="fr" sz="2000" b="0" i="0" u="none" strike="noStrike" cap="none">
                <a:solidFill>
                  <a:schemeClr val="dk1"/>
                </a:solidFill>
                <a:latin typeface="Arial"/>
                <a:ea typeface="Arial"/>
                <a:cs typeface="Arial"/>
                <a:sym typeface="Arial"/>
              </a:rPr>
              <a:t>Systèmes de santé et infrastructures WASH conçus pour être résilients aux changements climatiques (prise en compte des risques)</a:t>
            </a:r>
            <a:endParaRPr sz="1400" b="0" i="0" u="none" strike="noStrike" cap="none">
              <a:solidFill>
                <a:srgbClr val="000000"/>
              </a:solidFill>
              <a:latin typeface="Arial"/>
              <a:ea typeface="Arial"/>
              <a:cs typeface="Arial"/>
              <a:sym typeface="Arial"/>
            </a:endParaRPr>
          </a:p>
          <a:p>
            <a:pPr marL="583754" marR="0" lvl="0" indent="-209387" algn="l" rtl="0">
              <a:lnSpc>
                <a:spcPct val="100000"/>
              </a:lnSpc>
              <a:spcBef>
                <a:spcPts val="0"/>
              </a:spcBef>
              <a:spcAft>
                <a:spcPts val="0"/>
              </a:spcAft>
              <a:buClr>
                <a:schemeClr val="dk1"/>
              </a:buClr>
              <a:buSzPts val="1600"/>
              <a:buFont typeface="Calibri"/>
              <a:buNone/>
            </a:pPr>
            <a:endParaRPr sz="2000" b="0" i="0" u="none" strike="noStrike" cap="none">
              <a:solidFill>
                <a:schemeClr val="dk1"/>
              </a:solidFill>
              <a:latin typeface="Arial"/>
              <a:ea typeface="Arial"/>
              <a:cs typeface="Arial"/>
              <a:sym typeface="Arial"/>
            </a:endParaRPr>
          </a:p>
          <a:p>
            <a:pPr marL="463550" marR="0" lvl="0" indent="-419100" algn="l" rtl="0">
              <a:lnSpc>
                <a:spcPct val="100000"/>
              </a:lnSpc>
              <a:spcBef>
                <a:spcPts val="0"/>
              </a:spcBef>
              <a:spcAft>
                <a:spcPts val="0"/>
              </a:spcAft>
              <a:buClr>
                <a:schemeClr val="dk1"/>
              </a:buClr>
              <a:buSzPts val="2400"/>
              <a:buFont typeface="Arial"/>
              <a:buAutoNum type="arabicPeriod"/>
            </a:pPr>
            <a:r>
              <a:rPr lang="fr" sz="2000" b="0" i="0" u="none" strike="noStrike" cap="none">
                <a:solidFill>
                  <a:schemeClr val="dk1"/>
                </a:solidFill>
                <a:latin typeface="Arial"/>
                <a:ea typeface="Arial"/>
                <a:cs typeface="Arial"/>
                <a:sym typeface="Arial"/>
              </a:rPr>
              <a:t>Systèmes de santé construits et exploités de manière à réduire les émissions de carbone et favoriser la durabilité environnementale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2000" b="0" i="0" u="none" strike="noStrike" cap="none">
              <a:solidFill>
                <a:schemeClr val="dk1"/>
              </a:solidFill>
              <a:latin typeface="Arial"/>
              <a:ea typeface="Arial"/>
              <a:cs typeface="Arial"/>
              <a:sym typeface="Arial"/>
            </a:endParaRPr>
          </a:p>
        </p:txBody>
      </p:sp>
      <p:pic>
        <p:nvPicPr>
          <p:cNvPr id="222" name="Google Shape;222;p27"/>
          <p:cNvPicPr preferRelativeResize="0"/>
          <p:nvPr/>
        </p:nvPicPr>
        <p:blipFill rotWithShape="1">
          <a:blip r:embed="rId3">
            <a:alphaModFix/>
          </a:blip>
          <a:srcRect/>
          <a:stretch/>
        </p:blipFill>
        <p:spPr>
          <a:xfrm>
            <a:off x="6895811" y="2327818"/>
            <a:ext cx="5049556" cy="36529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11</a:t>
            </a:fld>
            <a:endParaRPr/>
          </a:p>
        </p:txBody>
      </p:sp>
      <p:sp>
        <p:nvSpPr>
          <p:cNvPr id="229" name="Google Shape;229;p28"/>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fr"/>
              <a:t>Trois cadres mondiaux</a:t>
            </a:r>
            <a:endParaRPr/>
          </a:p>
        </p:txBody>
      </p:sp>
      <p:sp>
        <p:nvSpPr>
          <p:cNvPr id="230" name="Google Shape;230;p28"/>
          <p:cNvSpPr txBox="1">
            <a:spLocks noGrp="1"/>
          </p:cNvSpPr>
          <p:nvPr>
            <p:ph type="body" idx="2"/>
          </p:nvPr>
        </p:nvSpPr>
        <p:spPr>
          <a:xfrm>
            <a:off x="5422899" y="174547"/>
            <a:ext cx="5929313" cy="3411682"/>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400"/>
              <a:buFont typeface="Calibri"/>
              <a:buAutoNum type="arabicPeriod"/>
            </a:pPr>
            <a:r>
              <a:rPr lang="fr" sz="2400" i="1"/>
              <a:t>Stratégie mondiale OMS sur la santé, l’environnement et les changements climatiques</a:t>
            </a:r>
            <a:endParaRPr/>
          </a:p>
          <a:p>
            <a:pPr marL="457200" lvl="0" indent="-457200" algn="l" rtl="0">
              <a:lnSpc>
                <a:spcPct val="90000"/>
              </a:lnSpc>
              <a:spcBef>
                <a:spcPts val="1000"/>
              </a:spcBef>
              <a:spcAft>
                <a:spcPts val="0"/>
              </a:spcAft>
              <a:buClr>
                <a:schemeClr val="dk1"/>
              </a:buClr>
              <a:buSzPts val="2400"/>
              <a:buFont typeface="Calibri"/>
              <a:buAutoNum type="arabicPeriod"/>
            </a:pPr>
            <a:r>
              <a:rPr lang="fr" sz="2400" i="1"/>
              <a:t>Développement résilient au changement climatique du secteur EAH</a:t>
            </a:r>
            <a:r>
              <a:rPr lang="fr" sz="2400"/>
              <a:t> </a:t>
            </a:r>
            <a:endParaRPr/>
          </a:p>
          <a:p>
            <a:pPr marL="457200" lvl="0" indent="-457200" algn="l" rtl="0">
              <a:lnSpc>
                <a:spcPct val="90000"/>
              </a:lnSpc>
              <a:spcBef>
                <a:spcPts val="1000"/>
              </a:spcBef>
              <a:spcAft>
                <a:spcPts val="0"/>
              </a:spcAft>
              <a:buClr>
                <a:schemeClr val="dk1"/>
              </a:buClr>
              <a:buSzPts val="2400"/>
              <a:buFont typeface="Calibri"/>
              <a:buAutoNum type="arabicPeriod"/>
            </a:pPr>
            <a:r>
              <a:rPr lang="fr" sz="2400" i="1"/>
              <a:t>Établissements de santé résilients face au changement climatique et écologiquement viables – Orientations de l’OMS</a:t>
            </a:r>
            <a:endParaRPr sz="2400"/>
          </a:p>
          <a:p>
            <a:pPr marL="457200" lvl="0" indent="-304800" algn="l" rtl="0">
              <a:lnSpc>
                <a:spcPct val="90000"/>
              </a:lnSpc>
              <a:spcBef>
                <a:spcPts val="1000"/>
              </a:spcBef>
              <a:spcAft>
                <a:spcPts val="0"/>
              </a:spcAft>
              <a:buClr>
                <a:schemeClr val="dk1"/>
              </a:buClr>
              <a:buSzPts val="2400"/>
              <a:buFont typeface="Calibri"/>
              <a:buNone/>
            </a:pPr>
            <a:endParaRPr sz="2400"/>
          </a:p>
        </p:txBody>
      </p:sp>
      <p:sp>
        <p:nvSpPr>
          <p:cNvPr id="231" name="Google Shape;231;p2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2"/>
              </a:buClr>
              <a:buSzPct val="100000"/>
              <a:buNone/>
            </a:pPr>
            <a:endParaRPr/>
          </a:p>
        </p:txBody>
      </p:sp>
      <p:pic>
        <p:nvPicPr>
          <p:cNvPr id="232" name="Google Shape;232;p28"/>
          <p:cNvPicPr preferRelativeResize="0"/>
          <p:nvPr/>
        </p:nvPicPr>
        <p:blipFill rotWithShape="1">
          <a:blip r:embed="rId3">
            <a:alphaModFix/>
          </a:blip>
          <a:srcRect/>
          <a:stretch/>
        </p:blipFill>
        <p:spPr>
          <a:xfrm>
            <a:off x="7830493" y="3730026"/>
            <a:ext cx="1813547" cy="25974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3" name="Google Shape;233;p28"/>
          <p:cNvPicPr preferRelativeResize="0"/>
          <p:nvPr/>
        </p:nvPicPr>
        <p:blipFill rotWithShape="1">
          <a:blip r:embed="rId4">
            <a:alphaModFix/>
          </a:blip>
          <a:srcRect/>
          <a:stretch/>
        </p:blipFill>
        <p:spPr>
          <a:xfrm>
            <a:off x="5664272" y="3774611"/>
            <a:ext cx="1794015" cy="2552904"/>
          </a:xfrm>
          <a:prstGeom prst="rect">
            <a:avLst/>
          </a:prstGeom>
          <a:noFill/>
          <a:ln w="9525" cap="flat" cmpd="sng">
            <a:solidFill>
              <a:srgbClr val="A5A5A5"/>
            </a:solidFill>
            <a:prstDash val="solid"/>
            <a:round/>
            <a:headEnd type="none" w="sm" len="sm"/>
            <a:tailEnd type="none" w="sm" len="sm"/>
          </a:ln>
        </p:spPr>
      </p:pic>
      <p:pic>
        <p:nvPicPr>
          <p:cNvPr id="234" name="Google Shape;234;p28"/>
          <p:cNvPicPr preferRelativeResize="0"/>
          <p:nvPr/>
        </p:nvPicPr>
        <p:blipFill rotWithShape="1">
          <a:blip r:embed="rId5">
            <a:alphaModFix/>
          </a:blip>
          <a:srcRect/>
          <a:stretch/>
        </p:blipFill>
        <p:spPr>
          <a:xfrm>
            <a:off x="9981370" y="3844852"/>
            <a:ext cx="1757997" cy="24826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70C0"/>
              </a:buClr>
              <a:buSzPts val="4400"/>
              <a:buFont typeface="Arial Narrow"/>
              <a:buNone/>
            </a:pPr>
            <a:r>
              <a:rPr lang="fr">
                <a:solidFill>
                  <a:srgbClr val="0070C0"/>
                </a:solidFill>
              </a:rPr>
              <a:t>1. </a:t>
            </a:r>
            <a:r>
              <a:rPr lang="fr" i="1">
                <a:solidFill>
                  <a:srgbClr val="0070C0"/>
                </a:solidFill>
              </a:rPr>
              <a:t>Stratégie mondiale OMS sur la santé, l’environnement et les changements climatiques</a:t>
            </a:r>
            <a:endParaRPr/>
          </a:p>
        </p:txBody>
      </p:sp>
      <p:sp>
        <p:nvSpPr>
          <p:cNvPr id="241" name="Google Shape;241;p2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12</a:t>
            </a:fld>
            <a:endParaRPr/>
          </a:p>
        </p:txBody>
      </p:sp>
      <p:sp>
        <p:nvSpPr>
          <p:cNvPr id="242" name="Google Shape;242;p29"/>
          <p:cNvSpPr/>
          <p:nvPr/>
        </p:nvSpPr>
        <p:spPr>
          <a:xfrm>
            <a:off x="4293092" y="2606302"/>
            <a:ext cx="7543800" cy="31700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fr" sz="2000" b="0" i="0" u="none" strike="noStrike" cap="none">
                <a:solidFill>
                  <a:schemeClr val="dk1"/>
                </a:solidFill>
                <a:latin typeface="Arial"/>
                <a:ea typeface="Arial"/>
                <a:cs typeface="Arial"/>
                <a:sym typeface="Arial"/>
              </a:rPr>
              <a:t>« Tous les établissements et services de soins de santé sont écologiquement viables : ils utilisent des services d’approvisionnement en eau et d’assainissement gérés en toute sécurité et une énergie propre ; ils gèrent durablement leurs déchets et achètent des biens de manière durable ; ils sont résilients face aux phénomènes météorologiques extrêmes ; ils sont capables de protéger la santé, la sûreté et la sécurité des personnels de santé.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fr" sz="2000" b="0" i="1" u="none" strike="noStrike" cap="none">
                <a:solidFill>
                  <a:schemeClr val="dk1"/>
                </a:solidFill>
                <a:latin typeface="Arial"/>
                <a:ea typeface="Arial"/>
                <a:cs typeface="Arial"/>
                <a:sym typeface="Arial"/>
              </a:rPr>
              <a:t>Stratégie mondiale OMS sur la santé, l’environnement et les changements climatiques </a:t>
            </a:r>
            <a:r>
              <a:rPr lang="fr" sz="2000" b="0" i="0" u="none" strike="noStrike" cap="none">
                <a:solidFill>
                  <a:schemeClr val="dk1"/>
                </a:solidFill>
                <a:latin typeface="Arial"/>
                <a:ea typeface="Arial"/>
                <a:cs typeface="Arial"/>
                <a:sym typeface="Arial"/>
              </a:rPr>
              <a:t>(2019)</a:t>
            </a:r>
            <a:endParaRPr sz="2000" b="0" i="0" u="none" strike="noStrike" cap="none">
              <a:solidFill>
                <a:schemeClr val="dk1"/>
              </a:solidFill>
              <a:latin typeface="Arial"/>
              <a:ea typeface="Arial"/>
              <a:cs typeface="Arial"/>
              <a:sym typeface="Arial"/>
            </a:endParaRPr>
          </a:p>
        </p:txBody>
      </p:sp>
      <p:pic>
        <p:nvPicPr>
          <p:cNvPr id="243" name="Google Shape;243;p29"/>
          <p:cNvPicPr preferRelativeResize="0"/>
          <p:nvPr/>
        </p:nvPicPr>
        <p:blipFill rotWithShape="1">
          <a:blip r:embed="rId3">
            <a:alphaModFix/>
          </a:blip>
          <a:srcRect/>
          <a:stretch/>
        </p:blipFill>
        <p:spPr>
          <a:xfrm>
            <a:off x="838201" y="1918035"/>
            <a:ext cx="2924622" cy="41888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4" name="Google Shape;244;p29"/>
          <p:cNvSpPr txBox="1"/>
          <p:nvPr/>
        </p:nvSpPr>
        <p:spPr>
          <a:xfrm>
            <a:off x="4293092" y="2185782"/>
            <a:ext cx="6803570" cy="56745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666666"/>
              </a:buClr>
              <a:buSzPts val="3000"/>
              <a:buFont typeface="Arial"/>
              <a:buNone/>
            </a:pPr>
            <a:r>
              <a:rPr lang="fr" sz="2000" b="1" i="0" u="none" strike="noStrike" cap="none">
                <a:solidFill>
                  <a:schemeClr val="dk1"/>
                </a:solidFill>
                <a:latin typeface="Arial"/>
                <a:ea typeface="Arial"/>
                <a:cs typeface="Arial"/>
                <a:sym typeface="Arial"/>
              </a:rPr>
              <a:t>Objectif pour les structures de soins</a:t>
            </a:r>
            <a:endParaRPr sz="1400" b="0" i="0" u="none" strike="noStrike" cap="none">
              <a:solidFill>
                <a:srgbClr val="000000"/>
              </a:solidFill>
              <a:latin typeface="Arial"/>
              <a:ea typeface="Arial"/>
              <a:cs typeface="Arial"/>
              <a:sym typeface="Arial"/>
            </a:endParaRPr>
          </a:p>
        </p:txBody>
      </p:sp>
      <p:sp>
        <p:nvSpPr>
          <p:cNvPr id="245" name="Google Shape;245;p29"/>
          <p:cNvSpPr/>
          <p:nvPr/>
        </p:nvSpPr>
        <p:spPr>
          <a:xfrm>
            <a:off x="395477" y="6349698"/>
            <a:ext cx="5222776"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 sz="1600" b="0" i="0" u="sng" strike="noStrike" cap="none">
                <a:solidFill>
                  <a:schemeClr val="hlink"/>
                </a:solidFill>
                <a:latin typeface="Arial"/>
                <a:ea typeface="Arial"/>
                <a:cs typeface="Arial"/>
                <a:sym typeface="Arial"/>
                <a:hlinkClick r:id="rId4"/>
              </a:rPr>
              <a:t>https://www.who.int/publications/i/item/9789240000377</a:t>
            </a:r>
            <a:r>
              <a:rPr lang="fr"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2. </a:t>
            </a:r>
            <a:r>
              <a:rPr lang="fr" i="1"/>
              <a:t>Développement résilient au changement climatique du secteur EAH</a:t>
            </a:r>
            <a:r>
              <a:rPr lang="fr"/>
              <a:t> </a:t>
            </a:r>
            <a:endParaRPr/>
          </a:p>
        </p:txBody>
      </p:sp>
      <p:sp>
        <p:nvSpPr>
          <p:cNvPr id="252" name="Google Shape;252;p3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13</a:t>
            </a:fld>
            <a:endParaRPr/>
          </a:p>
        </p:txBody>
      </p:sp>
      <p:pic>
        <p:nvPicPr>
          <p:cNvPr id="253" name="Google Shape;253;p30"/>
          <p:cNvPicPr preferRelativeResize="0"/>
          <p:nvPr/>
        </p:nvPicPr>
        <p:blipFill rotWithShape="1">
          <a:blip r:embed="rId3">
            <a:alphaModFix/>
          </a:blip>
          <a:srcRect/>
          <a:stretch/>
        </p:blipFill>
        <p:spPr>
          <a:xfrm>
            <a:off x="1116536" y="2120974"/>
            <a:ext cx="2855950" cy="4064050"/>
          </a:xfrm>
          <a:prstGeom prst="rect">
            <a:avLst/>
          </a:prstGeom>
          <a:noFill/>
          <a:ln w="9525" cap="flat" cmpd="sng">
            <a:solidFill>
              <a:srgbClr val="A5A5A5"/>
            </a:solidFill>
            <a:prstDash val="solid"/>
            <a:round/>
            <a:headEnd type="none" w="sm" len="sm"/>
            <a:tailEnd type="none" w="sm" len="sm"/>
          </a:ln>
        </p:spPr>
      </p:pic>
      <p:pic>
        <p:nvPicPr>
          <p:cNvPr id="254" name="Google Shape;254;p30"/>
          <p:cNvPicPr preferRelativeResize="0"/>
          <p:nvPr/>
        </p:nvPicPr>
        <p:blipFill rotWithShape="1">
          <a:blip r:embed="rId4">
            <a:alphaModFix/>
          </a:blip>
          <a:srcRect/>
          <a:stretch/>
        </p:blipFill>
        <p:spPr>
          <a:xfrm>
            <a:off x="4740089" y="2446319"/>
            <a:ext cx="6026815" cy="3422853"/>
          </a:xfrm>
          <a:prstGeom prst="rect">
            <a:avLst/>
          </a:prstGeom>
          <a:noFill/>
          <a:ln>
            <a:noFill/>
          </a:ln>
        </p:spPr>
      </p:pic>
      <p:sp>
        <p:nvSpPr>
          <p:cNvPr id="255" name="Google Shape;255;p30"/>
          <p:cNvSpPr/>
          <p:nvPr/>
        </p:nvSpPr>
        <p:spPr>
          <a:xfrm>
            <a:off x="838200" y="6321605"/>
            <a:ext cx="3493136"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 sz="1600" b="0" i="0" u="sng" strike="noStrike" cap="none">
                <a:solidFill>
                  <a:schemeClr val="hlink"/>
                </a:solidFill>
                <a:latin typeface="Arial"/>
                <a:ea typeface="Arial"/>
                <a:cs typeface="Arial"/>
                <a:sym typeface="Arial"/>
                <a:hlinkClick r:id="rId5"/>
              </a:rPr>
              <a:t>https://www.unicef.org/wash/climate</a:t>
            </a:r>
            <a:r>
              <a:rPr lang="fr"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a:buNone/>
            </a:pPr>
            <a:r>
              <a:rPr lang="fr">
                <a:latin typeface="Arial"/>
                <a:ea typeface="Arial"/>
                <a:cs typeface="Arial"/>
                <a:sym typeface="Arial"/>
              </a:rPr>
              <a:t>3. </a:t>
            </a:r>
            <a:r>
              <a:rPr lang="fr" i="1">
                <a:latin typeface="Arial"/>
                <a:ea typeface="Arial"/>
                <a:cs typeface="Arial"/>
                <a:sym typeface="Arial"/>
              </a:rPr>
              <a:t>Établissements de santé résilients face au changement climatique et écologiquement viables – Orientations de l’OMS</a:t>
            </a:r>
            <a:endParaRPr>
              <a:latin typeface="Arial"/>
              <a:ea typeface="Arial"/>
              <a:cs typeface="Arial"/>
              <a:sym typeface="Arial"/>
            </a:endParaRPr>
          </a:p>
        </p:txBody>
      </p:sp>
      <p:sp>
        <p:nvSpPr>
          <p:cNvPr id="262" name="Google Shape;262;p3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14</a:t>
            </a:fld>
            <a:endParaRPr/>
          </a:p>
        </p:txBody>
      </p:sp>
      <p:pic>
        <p:nvPicPr>
          <p:cNvPr id="263" name="Google Shape;263;p31"/>
          <p:cNvPicPr preferRelativeResize="0"/>
          <p:nvPr/>
        </p:nvPicPr>
        <p:blipFill rotWithShape="1">
          <a:blip r:embed="rId3">
            <a:alphaModFix/>
          </a:blip>
          <a:srcRect l="33629" t="16327" r="35161" b="5277"/>
          <a:stretch/>
        </p:blipFill>
        <p:spPr>
          <a:xfrm>
            <a:off x="1244599" y="2648078"/>
            <a:ext cx="2625271" cy="3707438"/>
          </a:xfrm>
          <a:prstGeom prst="rect">
            <a:avLst/>
          </a:prstGeom>
          <a:noFill/>
          <a:ln>
            <a:noFill/>
          </a:ln>
        </p:spPr>
      </p:pic>
      <p:pic>
        <p:nvPicPr>
          <p:cNvPr id="264" name="Google Shape;264;p31"/>
          <p:cNvPicPr preferRelativeResize="0"/>
          <p:nvPr/>
        </p:nvPicPr>
        <p:blipFill rotWithShape="1">
          <a:blip r:embed="rId4">
            <a:alphaModFix/>
          </a:blip>
          <a:srcRect/>
          <a:stretch/>
        </p:blipFill>
        <p:spPr>
          <a:xfrm>
            <a:off x="3990521" y="3483031"/>
            <a:ext cx="6350000" cy="3015551"/>
          </a:xfrm>
          <a:prstGeom prst="rect">
            <a:avLst/>
          </a:prstGeom>
          <a:noFill/>
          <a:ln>
            <a:noFill/>
          </a:ln>
        </p:spPr>
      </p:pic>
      <p:sp>
        <p:nvSpPr>
          <p:cNvPr id="265" name="Google Shape;265;p31"/>
          <p:cNvSpPr txBox="1"/>
          <p:nvPr/>
        </p:nvSpPr>
        <p:spPr>
          <a:xfrm>
            <a:off x="3990521" y="2604383"/>
            <a:ext cx="73632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0" i="0" u="none" strike="noStrike" cap="none">
                <a:solidFill>
                  <a:schemeClr val="dk1"/>
                </a:solidFill>
                <a:latin typeface="Arial"/>
                <a:ea typeface="Arial"/>
                <a:cs typeface="Arial"/>
                <a:sym typeface="Arial"/>
              </a:rPr>
              <a:t>Processus et étapes visant à améliorer la résilience aux changements climatiques et la durabilité environnementale des établissements de santé</a:t>
            </a:r>
            <a:endParaRPr sz="1400" b="0" i="0" u="none" strike="noStrike" cap="none">
              <a:solidFill>
                <a:srgbClr val="000000"/>
              </a:solidFill>
              <a:latin typeface="Arial"/>
              <a:ea typeface="Arial"/>
              <a:cs typeface="Arial"/>
              <a:sym typeface="Arial"/>
            </a:endParaRPr>
          </a:p>
        </p:txBody>
      </p:sp>
      <p:sp>
        <p:nvSpPr>
          <p:cNvPr id="266" name="Google Shape;266;p31"/>
          <p:cNvSpPr/>
          <p:nvPr/>
        </p:nvSpPr>
        <p:spPr>
          <a:xfrm>
            <a:off x="3990521" y="3549356"/>
            <a:ext cx="6956880"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fr" sz="1600" b="0" i="0" u="sng" strike="noStrike" cap="none">
                <a:solidFill>
                  <a:schemeClr val="hlink"/>
                </a:solidFill>
                <a:latin typeface="Arial"/>
                <a:ea typeface="Arial"/>
                <a:cs typeface="Arial"/>
                <a:sym typeface="Arial"/>
                <a:hlinkClick r:id="rId5"/>
              </a:rPr>
              <a:t>https://www.who.int/fr/publications/i/item/9789240012226</a:t>
            </a:r>
            <a:r>
              <a:rPr lang="fr" sz="16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sldNum" idx="12"/>
          </p:nvPr>
        </p:nvSpPr>
        <p:spPr>
          <a:xfrm>
            <a:off x="0" y="6358396"/>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15</a:t>
            </a:fld>
            <a:endParaRPr/>
          </a:p>
        </p:txBody>
      </p:sp>
      <p:sp>
        <p:nvSpPr>
          <p:cNvPr id="273" name="Google Shape;273;p32"/>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fr"/>
              <a:t>EAU</a:t>
            </a:r>
            <a:endParaRPr/>
          </a:p>
        </p:txBody>
      </p:sp>
      <p:sp>
        <p:nvSpPr>
          <p:cNvPr id="274" name="Google Shape;274;p32"/>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000"/>
              <a:buFont typeface="Arial"/>
              <a:buChar char="•"/>
            </a:pPr>
            <a:r>
              <a:rPr lang="fr" b="0"/>
              <a:t>Technologies</a:t>
            </a:r>
            <a:endParaRPr/>
          </a:p>
          <a:p>
            <a:pPr marL="342900" lvl="0" indent="-342900" algn="l" rtl="0">
              <a:lnSpc>
                <a:spcPct val="90000"/>
              </a:lnSpc>
              <a:spcBef>
                <a:spcPts val="1000"/>
              </a:spcBef>
              <a:spcAft>
                <a:spcPts val="0"/>
              </a:spcAft>
              <a:buClr>
                <a:schemeClr val="dk2"/>
              </a:buClr>
              <a:buSzPts val="2000"/>
              <a:buFont typeface="Arial"/>
              <a:buChar char="•"/>
            </a:pPr>
            <a:r>
              <a:rPr lang="fr" b="0"/>
              <a:t>Fiabilité</a:t>
            </a:r>
            <a:endParaRPr/>
          </a:p>
          <a:p>
            <a:pPr marL="342900" lvl="0" indent="-342900" algn="l" rtl="0">
              <a:lnSpc>
                <a:spcPct val="90000"/>
              </a:lnSpc>
              <a:spcBef>
                <a:spcPts val="1000"/>
              </a:spcBef>
              <a:spcAft>
                <a:spcPts val="0"/>
              </a:spcAft>
              <a:buClr>
                <a:schemeClr val="dk2"/>
              </a:buClr>
              <a:buSzPts val="2000"/>
              <a:buFont typeface="Arial"/>
              <a:buChar char="•"/>
            </a:pPr>
            <a:r>
              <a:rPr lang="fr" b="0"/>
              <a:t>Sobre en carbone</a:t>
            </a:r>
            <a:endParaRPr/>
          </a:p>
          <a:p>
            <a:pPr marL="342900" lvl="0" indent="-342900" algn="l" rtl="0">
              <a:lnSpc>
                <a:spcPct val="90000"/>
              </a:lnSpc>
              <a:spcBef>
                <a:spcPts val="1000"/>
              </a:spcBef>
              <a:spcAft>
                <a:spcPts val="0"/>
              </a:spcAft>
              <a:buClr>
                <a:schemeClr val="dk2"/>
              </a:buClr>
              <a:buSzPts val="2000"/>
              <a:buFont typeface="Arial"/>
              <a:buChar char="•"/>
            </a:pPr>
            <a:r>
              <a:rPr lang="fr" b="0"/>
              <a:t>Efficience, conservation et réutilisation</a:t>
            </a:r>
            <a:endParaRPr/>
          </a:p>
          <a:p>
            <a:pPr marL="342900" lvl="0" indent="-342900" algn="l" rtl="0">
              <a:lnSpc>
                <a:spcPct val="90000"/>
              </a:lnSpc>
              <a:spcBef>
                <a:spcPts val="1000"/>
              </a:spcBef>
              <a:spcAft>
                <a:spcPts val="0"/>
              </a:spcAft>
              <a:buClr>
                <a:schemeClr val="dk2"/>
              </a:buClr>
              <a:buSzPts val="2000"/>
              <a:buFont typeface="Arial"/>
              <a:buChar char="•"/>
            </a:pPr>
            <a:r>
              <a:rPr lang="fr" b="0"/>
              <a:t>Efficience et réutilisation en matière d’hygiène</a:t>
            </a:r>
            <a:endParaRPr/>
          </a:p>
        </p:txBody>
      </p:sp>
      <p:sp>
        <p:nvSpPr>
          <p:cNvPr id="275" name="Google Shape;275;p32"/>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fr"/>
              <a:t>Résilience aux changements climatiques</a:t>
            </a:r>
            <a:endParaRPr/>
          </a:p>
        </p:txBody>
      </p:sp>
      <p:grpSp>
        <p:nvGrpSpPr>
          <p:cNvPr id="276" name="Google Shape;276;p32"/>
          <p:cNvGrpSpPr/>
          <p:nvPr/>
        </p:nvGrpSpPr>
        <p:grpSpPr>
          <a:xfrm>
            <a:off x="5500801" y="495300"/>
            <a:ext cx="6353741" cy="5012365"/>
            <a:chOff x="5500801" y="495300"/>
            <a:chExt cx="6353741" cy="5012365"/>
          </a:xfrm>
        </p:grpSpPr>
        <p:pic>
          <p:nvPicPr>
            <p:cNvPr id="277" name="Google Shape;277;p32"/>
            <p:cNvPicPr preferRelativeResize="0"/>
            <p:nvPr/>
          </p:nvPicPr>
          <p:blipFill rotWithShape="1">
            <a:blip r:embed="rId3">
              <a:alphaModFix/>
            </a:blip>
            <a:srcRect l="2757" t="15063" r="3100" b="24377"/>
            <a:stretch/>
          </p:blipFill>
          <p:spPr>
            <a:xfrm>
              <a:off x="5818301" y="3587797"/>
              <a:ext cx="2264856" cy="1643422"/>
            </a:xfrm>
            <a:prstGeom prst="rect">
              <a:avLst/>
            </a:prstGeom>
            <a:noFill/>
            <a:ln>
              <a:noFill/>
            </a:ln>
            <a:effectLst>
              <a:outerShdw blurRad="292100" dist="139700" dir="2700000" algn="tl" rotWithShape="0">
                <a:srgbClr val="333333">
                  <a:alpha val="64313"/>
                </a:srgbClr>
              </a:outerShdw>
            </a:effectLst>
          </p:spPr>
        </p:pic>
        <p:pic>
          <p:nvPicPr>
            <p:cNvPr id="278" name="Google Shape;278;p32"/>
            <p:cNvPicPr preferRelativeResize="0"/>
            <p:nvPr/>
          </p:nvPicPr>
          <p:blipFill rotWithShape="1">
            <a:blip r:embed="rId4">
              <a:alphaModFix/>
            </a:blip>
            <a:srcRect/>
            <a:stretch/>
          </p:blipFill>
          <p:spPr>
            <a:xfrm>
              <a:off x="8414700" y="3587797"/>
              <a:ext cx="3125272" cy="1643421"/>
            </a:xfrm>
            <a:prstGeom prst="rect">
              <a:avLst/>
            </a:prstGeom>
            <a:noFill/>
            <a:ln>
              <a:noFill/>
            </a:ln>
          </p:spPr>
        </p:pic>
        <p:pic>
          <p:nvPicPr>
            <p:cNvPr id="279" name="Google Shape;279;p32"/>
            <p:cNvPicPr preferRelativeResize="0"/>
            <p:nvPr/>
          </p:nvPicPr>
          <p:blipFill rotWithShape="1">
            <a:blip r:embed="rId5">
              <a:alphaModFix/>
            </a:blip>
            <a:srcRect b="22413"/>
            <a:stretch/>
          </p:blipFill>
          <p:spPr>
            <a:xfrm>
              <a:off x="5835274" y="853699"/>
              <a:ext cx="2336425" cy="2548720"/>
            </a:xfrm>
            <a:prstGeom prst="rect">
              <a:avLst/>
            </a:prstGeom>
            <a:noFill/>
            <a:ln>
              <a:noFill/>
            </a:ln>
          </p:spPr>
        </p:pic>
        <p:pic>
          <p:nvPicPr>
            <p:cNvPr id="280" name="Google Shape;280;p32"/>
            <p:cNvPicPr preferRelativeResize="0"/>
            <p:nvPr/>
          </p:nvPicPr>
          <p:blipFill rotWithShape="1">
            <a:blip r:embed="rId6">
              <a:alphaModFix/>
            </a:blip>
            <a:srcRect/>
            <a:stretch/>
          </p:blipFill>
          <p:spPr>
            <a:xfrm>
              <a:off x="8305420" y="853697"/>
              <a:ext cx="3209975" cy="2548721"/>
            </a:xfrm>
            <a:prstGeom prst="rect">
              <a:avLst/>
            </a:prstGeom>
            <a:noFill/>
            <a:ln>
              <a:noFill/>
            </a:ln>
          </p:spPr>
        </p:pic>
        <p:sp>
          <p:nvSpPr>
            <p:cNvPr id="281" name="Google Shape;281;p32"/>
            <p:cNvSpPr/>
            <p:nvPr/>
          </p:nvSpPr>
          <p:spPr>
            <a:xfrm>
              <a:off x="5500801" y="495300"/>
              <a:ext cx="6353741" cy="5012365"/>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Prendre en compte la résilience aux changements climatiques des technologies d’approvisionnement en eau</a:t>
            </a:r>
            <a:endParaRPr/>
          </a:p>
        </p:txBody>
      </p:sp>
      <p:sp>
        <p:nvSpPr>
          <p:cNvPr id="288" name="Google Shape;288;p3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16</a:t>
            </a:fld>
            <a:endParaRPr/>
          </a:p>
        </p:txBody>
      </p:sp>
      <p:pic>
        <p:nvPicPr>
          <p:cNvPr id="289" name="Google Shape;289;p33"/>
          <p:cNvPicPr preferRelativeResize="0"/>
          <p:nvPr/>
        </p:nvPicPr>
        <p:blipFill rotWithShape="1">
          <a:blip r:embed="rId3">
            <a:alphaModFix/>
          </a:blip>
          <a:srcRect/>
          <a:stretch/>
        </p:blipFill>
        <p:spPr>
          <a:xfrm>
            <a:off x="1249993" y="2421981"/>
            <a:ext cx="2873058" cy="4118348"/>
          </a:xfrm>
          <a:prstGeom prst="rect">
            <a:avLst/>
          </a:prstGeom>
          <a:noFill/>
          <a:ln>
            <a:noFill/>
          </a:ln>
        </p:spPr>
      </p:pic>
      <p:sp>
        <p:nvSpPr>
          <p:cNvPr id="290" name="Google Shape;290;p33"/>
          <p:cNvSpPr txBox="1"/>
          <p:nvPr/>
        </p:nvSpPr>
        <p:spPr>
          <a:xfrm>
            <a:off x="4551660" y="6026189"/>
            <a:ext cx="7211730" cy="3434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16"/>
              <a:buFont typeface="Arial"/>
              <a:buNone/>
            </a:pPr>
            <a:r>
              <a:rPr lang="fr" sz="816" b="0" i="0" u="none" strike="noStrike" cap="none">
                <a:solidFill>
                  <a:schemeClr val="dk1"/>
                </a:solidFill>
                <a:latin typeface="Arial"/>
                <a:ea typeface="Arial"/>
                <a:cs typeface="Arial"/>
                <a:sym typeface="Arial"/>
              </a:rPr>
              <a:t>Source : OMS, </a:t>
            </a:r>
            <a:r>
              <a:rPr lang="fr" sz="816" b="0" i="1" u="none" strike="noStrike" cap="none">
                <a:solidFill>
                  <a:schemeClr val="dk1"/>
                </a:solidFill>
                <a:latin typeface="Arial"/>
                <a:ea typeface="Arial"/>
                <a:cs typeface="Arial"/>
                <a:sym typeface="Arial"/>
              </a:rPr>
              <a:t>Vision 2030:</a:t>
            </a:r>
            <a:r>
              <a:rPr lang="fr" sz="816" b="0" i="0" u="none" strike="noStrike" cap="none">
                <a:solidFill>
                  <a:schemeClr val="dk1"/>
                </a:solidFill>
                <a:latin typeface="Arial"/>
                <a:ea typeface="Arial"/>
                <a:cs typeface="Arial"/>
                <a:sym typeface="Arial"/>
              </a:rPr>
              <a:t> </a:t>
            </a:r>
            <a:r>
              <a:rPr lang="fr" sz="816" b="0" i="1" u="none" strike="noStrike" cap="none">
                <a:solidFill>
                  <a:schemeClr val="dk1"/>
                </a:solidFill>
                <a:latin typeface="Arial"/>
                <a:ea typeface="Arial"/>
                <a:cs typeface="Arial"/>
                <a:sym typeface="Arial"/>
              </a:rPr>
              <a:t>The resilience of water supply and sanitation in the face of climate change, </a:t>
            </a:r>
            <a:r>
              <a:rPr lang="fr" sz="816" b="0" i="0" u="none" strike="noStrike" cap="none">
                <a:solidFill>
                  <a:schemeClr val="dk1"/>
                </a:solidFill>
                <a:latin typeface="Arial"/>
                <a:ea typeface="Arial"/>
                <a:cs typeface="Arial"/>
                <a:sym typeface="Arial"/>
              </a:rPr>
              <a:t>2009. Disponible en anglais à l’adresse suivante : </a:t>
            </a:r>
            <a:r>
              <a:rPr lang="fr" sz="816" b="0" i="0" u="sng" strike="noStrike" cap="none">
                <a:solidFill>
                  <a:schemeClr val="hlink"/>
                </a:solidFill>
                <a:latin typeface="Arial"/>
                <a:ea typeface="Arial"/>
                <a:cs typeface="Arial"/>
                <a:sym typeface="Arial"/>
                <a:hlinkClick r:id="rId4"/>
              </a:rPr>
              <a:t>https://www.who.int/water_sanitation_health/vision_2030_9789241598422.pdf?ua=1</a:t>
            </a:r>
            <a:endParaRPr sz="816" b="0" i="0" u="none" strike="noStrike" cap="none">
              <a:solidFill>
                <a:schemeClr val="dk1"/>
              </a:solidFill>
              <a:latin typeface="Arial"/>
              <a:ea typeface="Arial"/>
              <a:cs typeface="Arial"/>
              <a:sym typeface="Arial"/>
            </a:endParaRPr>
          </a:p>
        </p:txBody>
      </p:sp>
      <p:pic>
        <p:nvPicPr>
          <p:cNvPr id="291" name="Google Shape;291;p33"/>
          <p:cNvPicPr preferRelativeResize="0"/>
          <p:nvPr/>
        </p:nvPicPr>
        <p:blipFill rotWithShape="1">
          <a:blip r:embed="rId5">
            <a:alphaModFix/>
          </a:blip>
          <a:srcRect/>
          <a:stretch/>
        </p:blipFill>
        <p:spPr>
          <a:xfrm>
            <a:off x="4604657" y="2421981"/>
            <a:ext cx="7158733" cy="357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Approvisionnements en eau résilients aux changements climatiques – Fiabilité</a:t>
            </a:r>
            <a:endParaRPr/>
          </a:p>
        </p:txBody>
      </p:sp>
      <p:sp>
        <p:nvSpPr>
          <p:cNvPr id="298" name="Google Shape;298;p3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17</a:t>
            </a:fld>
            <a:endParaRPr/>
          </a:p>
        </p:txBody>
      </p:sp>
      <p:sp>
        <p:nvSpPr>
          <p:cNvPr id="299" name="Google Shape;299;p34"/>
          <p:cNvSpPr txBox="1"/>
          <p:nvPr/>
        </p:nvSpPr>
        <p:spPr>
          <a:xfrm>
            <a:off x="680897" y="2436718"/>
            <a:ext cx="5600633" cy="2382204"/>
          </a:xfrm>
          <a:prstGeom prst="rect">
            <a:avLst/>
          </a:prstGeom>
          <a:noFill/>
          <a:ln>
            <a:noFill/>
          </a:ln>
        </p:spPr>
        <p:txBody>
          <a:bodyPr spcFirstLastPara="1" wrap="square" lIns="54525" tIns="54525" rIns="54525" bIns="54525" anchor="t" anchorCtr="0">
            <a:noAutofit/>
          </a:bodyPr>
          <a:lstStyle/>
          <a:p>
            <a:pPr marL="310987" marR="0" lvl="0" indent="-310987" algn="l" rtl="0">
              <a:lnSpc>
                <a:spcPct val="100000"/>
              </a:lnSpc>
              <a:spcBef>
                <a:spcPts val="0"/>
              </a:spcBef>
              <a:spcAft>
                <a:spcPts val="0"/>
              </a:spcAft>
              <a:buClr>
                <a:schemeClr val="dk1"/>
              </a:buClr>
              <a:buSzPts val="2400"/>
              <a:buFont typeface="Calibri"/>
              <a:buAutoNum type="arabicPeriod"/>
            </a:pPr>
            <a:r>
              <a:rPr lang="fr" sz="2400" b="0" i="0" u="none" strike="noStrike" cap="none">
                <a:solidFill>
                  <a:schemeClr val="dk1"/>
                </a:solidFill>
                <a:latin typeface="Arial"/>
                <a:ea typeface="Arial"/>
                <a:cs typeface="Arial"/>
                <a:sym typeface="Arial"/>
              </a:rPr>
              <a:t>Stockage de l’eau dans les établissements de santé suffisant pour faire face aux périodes de sécheresse </a:t>
            </a:r>
            <a:endParaRPr sz="1400" b="0" i="0" u="none" strike="noStrike" cap="none">
              <a:solidFill>
                <a:srgbClr val="000000"/>
              </a:solidFill>
              <a:latin typeface="Arial"/>
              <a:ea typeface="Arial"/>
              <a:cs typeface="Arial"/>
              <a:sym typeface="Arial"/>
            </a:endParaRPr>
          </a:p>
          <a:p>
            <a:pPr marL="310987" marR="0" lvl="0" indent="-158587"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a:p>
            <a:pPr marL="310987" marR="0" lvl="0" indent="-310987" algn="l" rtl="0">
              <a:lnSpc>
                <a:spcPct val="100000"/>
              </a:lnSpc>
              <a:spcBef>
                <a:spcPts val="0"/>
              </a:spcBef>
              <a:spcAft>
                <a:spcPts val="0"/>
              </a:spcAft>
              <a:buClr>
                <a:schemeClr val="dk1"/>
              </a:buClr>
              <a:buSzPts val="2400"/>
              <a:buFont typeface="Calibri"/>
              <a:buAutoNum type="arabicPeriod"/>
            </a:pPr>
            <a:r>
              <a:rPr lang="fr" sz="2400" b="0" i="0" u="none" strike="noStrike" cap="none">
                <a:solidFill>
                  <a:schemeClr val="dk1"/>
                </a:solidFill>
                <a:latin typeface="Arial"/>
                <a:ea typeface="Arial"/>
                <a:cs typeface="Arial"/>
                <a:sym typeface="Arial"/>
              </a:rPr>
              <a:t>Autres sources d’approvisionnement en eau (solutions de substitution) </a:t>
            </a:r>
            <a:endParaRPr sz="1400" b="0" i="0" u="none" strike="noStrike" cap="none">
              <a:solidFill>
                <a:srgbClr val="000000"/>
              </a:solidFill>
              <a:latin typeface="Arial"/>
              <a:ea typeface="Arial"/>
              <a:cs typeface="Arial"/>
              <a:sym typeface="Arial"/>
            </a:endParaRPr>
          </a:p>
          <a:p>
            <a:pPr marL="310987" marR="0" lvl="0" indent="-158587" algn="l"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a:p>
            <a:pPr marL="310987" marR="0" lvl="0" indent="-310987" algn="l" rtl="0">
              <a:lnSpc>
                <a:spcPct val="100000"/>
              </a:lnSpc>
              <a:spcBef>
                <a:spcPts val="0"/>
              </a:spcBef>
              <a:spcAft>
                <a:spcPts val="0"/>
              </a:spcAft>
              <a:buClr>
                <a:schemeClr val="dk1"/>
              </a:buClr>
              <a:buSzPts val="2400"/>
              <a:buFont typeface="Calibri"/>
              <a:buAutoNum type="arabicPeriod"/>
            </a:pPr>
            <a:r>
              <a:rPr lang="fr" sz="2400" b="0" i="0" u="none" strike="noStrike" cap="none">
                <a:solidFill>
                  <a:schemeClr val="dk1"/>
                </a:solidFill>
                <a:latin typeface="Arial"/>
                <a:ea typeface="Arial"/>
                <a:cs typeface="Arial"/>
                <a:sym typeface="Arial"/>
              </a:rPr>
              <a:t>Résilience des infrastructures aux aléas climatiques potentiels (fortes pluies, vent, inondations, etc.)</a:t>
            </a:r>
            <a:endParaRPr sz="1400" b="0" i="0" u="none" strike="noStrike" cap="none">
              <a:solidFill>
                <a:srgbClr val="000000"/>
              </a:solidFill>
              <a:latin typeface="Arial"/>
              <a:ea typeface="Arial"/>
              <a:cs typeface="Arial"/>
              <a:sym typeface="Arial"/>
            </a:endParaRPr>
          </a:p>
        </p:txBody>
      </p:sp>
      <p:sp>
        <p:nvSpPr>
          <p:cNvPr id="300" name="Google Shape;300;p34"/>
          <p:cNvSpPr txBox="1"/>
          <p:nvPr/>
        </p:nvSpPr>
        <p:spPr>
          <a:xfrm>
            <a:off x="680897" y="1517062"/>
            <a:ext cx="9398967" cy="473892"/>
          </a:xfrm>
          <a:prstGeom prst="rect">
            <a:avLst/>
          </a:prstGeom>
          <a:noFill/>
          <a:ln>
            <a:noFill/>
          </a:ln>
        </p:spPr>
        <p:txBody>
          <a:bodyPr spcFirstLastPara="1" wrap="square" lIns="54525" tIns="54525" rIns="54525" bIns="545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fr" sz="2400" b="1" i="0" u="none" strike="noStrike" cap="none">
                <a:solidFill>
                  <a:schemeClr val="dk1"/>
                </a:solidFill>
                <a:latin typeface="Arial"/>
                <a:ea typeface="Arial"/>
                <a:cs typeface="Arial"/>
                <a:sym typeface="Arial"/>
              </a:rPr>
              <a:t>Garantir l’approvisionnement en eau permanent des établissements de santé dans tous les contextes climatiques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fr"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pic>
        <p:nvPicPr>
          <p:cNvPr id="301" name="Google Shape;301;p34"/>
          <p:cNvPicPr preferRelativeResize="0"/>
          <p:nvPr/>
        </p:nvPicPr>
        <p:blipFill rotWithShape="1">
          <a:blip r:embed="rId3">
            <a:alphaModFix/>
          </a:blip>
          <a:srcRect/>
          <a:stretch/>
        </p:blipFill>
        <p:spPr>
          <a:xfrm>
            <a:off x="6592837" y="2571778"/>
            <a:ext cx="5078559" cy="4032377"/>
          </a:xfrm>
          <a:prstGeom prst="rect">
            <a:avLst/>
          </a:prstGeom>
          <a:noFill/>
          <a:ln>
            <a:noFill/>
          </a:ln>
        </p:spPr>
      </p:pic>
      <p:sp>
        <p:nvSpPr>
          <p:cNvPr id="302" name="Google Shape;302;p34"/>
          <p:cNvSpPr txBox="1"/>
          <p:nvPr/>
        </p:nvSpPr>
        <p:spPr>
          <a:xfrm>
            <a:off x="516515" y="1976231"/>
            <a:ext cx="6102447" cy="540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4400"/>
              <a:buFont typeface="Arial Narrow"/>
              <a:buNone/>
            </a:pPr>
            <a:endParaRPr sz="4400" b="1" i="0" u="none" strike="noStrike" cap="none">
              <a:solidFill>
                <a:schemeClr val="dk2"/>
              </a:solidFill>
              <a:latin typeface="Arial Narrow"/>
              <a:ea typeface="Arial Narrow"/>
              <a:cs typeface="Arial Narrow"/>
              <a:sym typeface="Arial Narr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Approvisionnements en eau résilients aux changements climatiques – Sobriété carbone</a:t>
            </a:r>
            <a:endParaRPr/>
          </a:p>
        </p:txBody>
      </p:sp>
      <p:sp>
        <p:nvSpPr>
          <p:cNvPr id="309" name="Google Shape;309;p3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18</a:t>
            </a:fld>
            <a:endParaRPr/>
          </a:p>
        </p:txBody>
      </p:sp>
      <p:sp>
        <p:nvSpPr>
          <p:cNvPr id="310" name="Google Shape;310;p35"/>
          <p:cNvSpPr txBox="1"/>
          <p:nvPr/>
        </p:nvSpPr>
        <p:spPr>
          <a:xfrm>
            <a:off x="1155575" y="2723922"/>
            <a:ext cx="4940424" cy="2710604"/>
          </a:xfrm>
          <a:prstGeom prst="rect">
            <a:avLst/>
          </a:prstGeom>
          <a:noFill/>
          <a:ln>
            <a:noFill/>
          </a:ln>
        </p:spPr>
        <p:txBody>
          <a:bodyPr spcFirstLastPara="1" wrap="square" lIns="54525" tIns="54525" rIns="54525" bIns="54525" anchor="t" anchorCtr="0">
            <a:noAutofit/>
          </a:bodyPr>
          <a:lstStyle/>
          <a:p>
            <a:pPr marL="285750" marR="0" lvl="0" indent="-285750" algn="l" rtl="0">
              <a:lnSpc>
                <a:spcPct val="100000"/>
              </a:lnSpc>
              <a:spcBef>
                <a:spcPts val="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Durables à long terme et coûts d’exploitation faibles </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Niveaux de service et de fiabilité plus importants </a:t>
            </a:r>
            <a:endParaRPr sz="1400" b="0" i="0" u="none" strike="noStrike" cap="none">
              <a:solidFill>
                <a:srgbClr val="000000"/>
              </a:solidFill>
              <a:latin typeface="Arial"/>
              <a:ea typeface="Arial"/>
              <a:cs typeface="Arial"/>
              <a:sym typeface="Arial"/>
            </a:endParaRPr>
          </a:p>
          <a:p>
            <a:pPr marL="285750" marR="0" lvl="0" indent="-13335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Réduction de la pression pesant sur les sources souterraines</a:t>
            </a:r>
            <a:endParaRPr sz="1400" b="0" i="0" u="none" strike="noStrike" cap="none">
              <a:solidFill>
                <a:srgbClr val="000000"/>
              </a:solidFill>
              <a:latin typeface="Arial"/>
              <a:ea typeface="Arial"/>
              <a:cs typeface="Arial"/>
              <a:sym typeface="Arial"/>
            </a:endParaRPr>
          </a:p>
        </p:txBody>
      </p:sp>
      <p:sp>
        <p:nvSpPr>
          <p:cNvPr id="311" name="Google Shape;311;p35"/>
          <p:cNvSpPr txBox="1"/>
          <p:nvPr/>
        </p:nvSpPr>
        <p:spPr>
          <a:xfrm>
            <a:off x="1131953" y="1678879"/>
            <a:ext cx="8663338" cy="327939"/>
          </a:xfrm>
          <a:prstGeom prst="rect">
            <a:avLst/>
          </a:prstGeom>
          <a:noFill/>
          <a:ln>
            <a:noFill/>
          </a:ln>
        </p:spPr>
        <p:txBody>
          <a:bodyPr spcFirstLastPara="1" wrap="square" lIns="54525" tIns="54525" rIns="54525" bIns="545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fr" sz="2800" b="1" i="0" u="none" strike="noStrike" cap="none">
                <a:solidFill>
                  <a:schemeClr val="dk1"/>
                </a:solidFill>
                <a:latin typeface="Arial"/>
                <a:ea typeface="Arial"/>
                <a:cs typeface="Arial"/>
                <a:sym typeface="Arial"/>
              </a:rPr>
              <a:t>Systèmes à énergie solaire : abordables, durables et intelligents face aux changements climatiques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 sz="2800" b="0" i="0" u="none" strike="noStrike" cap="none">
                <a:solidFill>
                  <a:schemeClr val="dk1"/>
                </a:solidFill>
                <a:latin typeface="Arial"/>
                <a:ea typeface="Arial"/>
                <a:cs typeface="Arial"/>
                <a:sym typeface="Arial"/>
              </a:rPr>
              <a:t> </a:t>
            </a:r>
            <a:endParaRPr sz="2800" b="0" i="0" u="none" strike="noStrike" cap="none">
              <a:solidFill>
                <a:schemeClr val="dk1"/>
              </a:solidFill>
              <a:latin typeface="Arial"/>
              <a:ea typeface="Arial"/>
              <a:cs typeface="Arial"/>
              <a:sym typeface="Arial"/>
            </a:endParaRPr>
          </a:p>
        </p:txBody>
      </p:sp>
      <p:pic>
        <p:nvPicPr>
          <p:cNvPr id="312" name="Google Shape;312;p35"/>
          <p:cNvPicPr preferRelativeResize="0"/>
          <p:nvPr/>
        </p:nvPicPr>
        <p:blipFill rotWithShape="1">
          <a:blip r:embed="rId3">
            <a:alphaModFix/>
          </a:blip>
          <a:srcRect/>
          <a:stretch/>
        </p:blipFill>
        <p:spPr>
          <a:xfrm>
            <a:off x="6621136" y="2920704"/>
            <a:ext cx="2336425" cy="3285045"/>
          </a:xfrm>
          <a:prstGeom prst="rect">
            <a:avLst/>
          </a:prstGeom>
          <a:noFill/>
          <a:ln>
            <a:noFill/>
          </a:ln>
        </p:spPr>
      </p:pic>
      <p:pic>
        <p:nvPicPr>
          <p:cNvPr id="313" name="Google Shape;313;p35"/>
          <p:cNvPicPr preferRelativeResize="0"/>
          <p:nvPr/>
        </p:nvPicPr>
        <p:blipFill rotWithShape="1">
          <a:blip r:embed="rId4">
            <a:alphaModFix/>
          </a:blip>
          <a:srcRect/>
          <a:stretch/>
        </p:blipFill>
        <p:spPr>
          <a:xfrm>
            <a:off x="9254529" y="2947442"/>
            <a:ext cx="2479419" cy="1131782"/>
          </a:xfrm>
          <a:prstGeom prst="rect">
            <a:avLst/>
          </a:prstGeom>
          <a:noFill/>
          <a:ln>
            <a:noFill/>
          </a:ln>
        </p:spPr>
      </p:pic>
      <p:pic>
        <p:nvPicPr>
          <p:cNvPr id="314" name="Google Shape;314;p35"/>
          <p:cNvPicPr preferRelativeResize="0"/>
          <p:nvPr/>
        </p:nvPicPr>
        <p:blipFill rotWithShape="1">
          <a:blip r:embed="rId5">
            <a:alphaModFix/>
          </a:blip>
          <a:srcRect/>
          <a:stretch/>
        </p:blipFill>
        <p:spPr>
          <a:xfrm>
            <a:off x="9254528" y="4250058"/>
            <a:ext cx="2479419" cy="19278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txBox="1">
            <a:spLocks noGrp="1"/>
          </p:cNvSpPr>
          <p:nvPr>
            <p:ph type="title"/>
          </p:nvPr>
        </p:nvSpPr>
        <p:spPr>
          <a:xfrm>
            <a:off x="838199" y="177730"/>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Approvisionnements en eau résilients aux changements climatiques – Efficience, conservation et réutilisation</a:t>
            </a:r>
            <a:endParaRPr/>
          </a:p>
        </p:txBody>
      </p:sp>
      <p:sp>
        <p:nvSpPr>
          <p:cNvPr id="321" name="Google Shape;321;p3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19</a:t>
            </a:fld>
            <a:endParaRPr/>
          </a:p>
        </p:txBody>
      </p:sp>
      <p:sp>
        <p:nvSpPr>
          <p:cNvPr id="322" name="Google Shape;322;p36"/>
          <p:cNvSpPr txBox="1"/>
          <p:nvPr/>
        </p:nvSpPr>
        <p:spPr>
          <a:xfrm>
            <a:off x="262124" y="1974586"/>
            <a:ext cx="11536586" cy="446777"/>
          </a:xfrm>
          <a:prstGeom prst="rect">
            <a:avLst/>
          </a:prstGeom>
          <a:noFill/>
          <a:ln>
            <a:noFill/>
          </a:ln>
        </p:spPr>
        <p:txBody>
          <a:bodyPr spcFirstLastPara="1" wrap="square" lIns="54525" tIns="27250" rIns="54525" bIns="2725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fr" sz="2000" b="1" i="0" u="none" strike="noStrike" cap="none">
                <a:solidFill>
                  <a:schemeClr val="dk1"/>
                </a:solidFill>
                <a:latin typeface="Arial"/>
                <a:ea typeface="Arial"/>
                <a:cs typeface="Arial"/>
                <a:sym typeface="Arial"/>
              </a:rPr>
              <a:t>Changement de comportement : conservation de l’eau et efficience dans les établissements de santé </a:t>
            </a:r>
            <a:endParaRPr sz="1400" b="0" i="0" u="none" strike="noStrike" cap="none">
              <a:solidFill>
                <a:srgbClr val="000000"/>
              </a:solidFill>
              <a:latin typeface="Arial"/>
              <a:ea typeface="Arial"/>
              <a:cs typeface="Arial"/>
              <a:sym typeface="Arial"/>
            </a:endParaRPr>
          </a:p>
        </p:txBody>
      </p:sp>
      <p:pic>
        <p:nvPicPr>
          <p:cNvPr id="323" name="Google Shape;323;p36"/>
          <p:cNvPicPr preferRelativeResize="0"/>
          <p:nvPr/>
        </p:nvPicPr>
        <p:blipFill rotWithShape="1">
          <a:blip r:embed="rId3">
            <a:alphaModFix/>
          </a:blip>
          <a:srcRect/>
          <a:stretch/>
        </p:blipFill>
        <p:spPr>
          <a:xfrm>
            <a:off x="636378" y="2575704"/>
            <a:ext cx="3752034" cy="1973003"/>
          </a:xfrm>
          <a:prstGeom prst="rect">
            <a:avLst/>
          </a:prstGeom>
          <a:noFill/>
          <a:ln>
            <a:noFill/>
          </a:ln>
        </p:spPr>
      </p:pic>
      <p:pic>
        <p:nvPicPr>
          <p:cNvPr id="324" name="Google Shape;324;p36"/>
          <p:cNvPicPr preferRelativeResize="0"/>
          <p:nvPr/>
        </p:nvPicPr>
        <p:blipFill rotWithShape="1">
          <a:blip r:embed="rId4">
            <a:alphaModFix/>
          </a:blip>
          <a:srcRect/>
          <a:stretch/>
        </p:blipFill>
        <p:spPr>
          <a:xfrm>
            <a:off x="4709887" y="2610083"/>
            <a:ext cx="2656926" cy="3773354"/>
          </a:xfrm>
          <a:prstGeom prst="rect">
            <a:avLst/>
          </a:prstGeom>
          <a:noFill/>
          <a:ln>
            <a:noFill/>
          </a:ln>
        </p:spPr>
      </p:pic>
      <p:pic>
        <p:nvPicPr>
          <p:cNvPr id="325" name="Google Shape;325;p36"/>
          <p:cNvPicPr preferRelativeResize="0"/>
          <p:nvPr/>
        </p:nvPicPr>
        <p:blipFill rotWithShape="1">
          <a:blip r:embed="rId5">
            <a:alphaModFix/>
          </a:blip>
          <a:srcRect/>
          <a:stretch/>
        </p:blipFill>
        <p:spPr>
          <a:xfrm>
            <a:off x="636378" y="4621361"/>
            <a:ext cx="3775877" cy="1762076"/>
          </a:xfrm>
          <a:prstGeom prst="rect">
            <a:avLst/>
          </a:prstGeom>
          <a:noFill/>
          <a:ln>
            <a:noFill/>
          </a:ln>
        </p:spPr>
      </p:pic>
      <p:sp>
        <p:nvSpPr>
          <p:cNvPr id="326" name="Google Shape;326;p36"/>
          <p:cNvSpPr/>
          <p:nvPr/>
        </p:nvSpPr>
        <p:spPr>
          <a:xfrm>
            <a:off x="7664445" y="2537430"/>
            <a:ext cx="4035626" cy="378565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Il est de plus en plus urgent que les établissements de santé s’attachent à utiliser et à conserver l’eau efficacement au vu des volumes dont ils ont besoin.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Quelques exemples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Robinets automatiques et à débit réduit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Urinoirs secs et à faible débit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Sensibilisation des agents d’entretien et des patients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838200" y="297365"/>
            <a:ext cx="10515600" cy="372853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fr" sz="7200" dirty="0"/>
              <a:t>RÉSILIENCE AUX CHANGEMENTS CLIMATIQUES</a:t>
            </a:r>
            <a:br>
              <a:rPr lang="fr" sz="7200"/>
            </a:br>
            <a:endParaRPr sz="7200" dirty="0"/>
          </a:p>
        </p:txBody>
      </p:sp>
      <p:sp>
        <p:nvSpPr>
          <p:cNvPr id="138" name="Google Shape;138;p19"/>
          <p:cNvSpPr txBox="1">
            <a:spLocks noGrp="1"/>
          </p:cNvSpPr>
          <p:nvPr>
            <p:ph type="subTitle" idx="1"/>
          </p:nvPr>
        </p:nvSpPr>
        <p:spPr>
          <a:xfrm>
            <a:off x="838200" y="5166298"/>
            <a:ext cx="10515600" cy="17594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2"/>
              </a:buClr>
              <a:buSzPts val="2000"/>
              <a:buNone/>
            </a:pPr>
            <a:r>
              <a:rPr lang="fr" sz="1800"/>
              <a:t>Ajouter la date et le lieu</a:t>
            </a:r>
            <a:endParaRPr sz="1800"/>
          </a:p>
          <a:p>
            <a:pPr marL="0" lvl="0" indent="0" algn="ctr" rtl="0">
              <a:lnSpc>
                <a:spcPct val="90000"/>
              </a:lnSpc>
              <a:spcBef>
                <a:spcPts val="1000"/>
              </a:spcBef>
              <a:spcAft>
                <a:spcPts val="0"/>
              </a:spcAft>
              <a:buClr>
                <a:schemeClr val="lt2"/>
              </a:buClr>
              <a:buSzPts val="2000"/>
              <a:buNone/>
            </a:pPr>
            <a:endParaRPr sz="1800"/>
          </a:p>
        </p:txBody>
      </p:sp>
      <p:sp>
        <p:nvSpPr>
          <p:cNvPr id="139" name="Google Shape;139;p19"/>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a:t>
            </a:fld>
            <a:endParaRPr/>
          </a:p>
        </p:txBody>
      </p:sp>
      <p:sp>
        <p:nvSpPr>
          <p:cNvPr id="140" name="Google Shape;140;p19"/>
          <p:cNvSpPr txBox="1"/>
          <p:nvPr/>
        </p:nvSpPr>
        <p:spPr>
          <a:xfrm>
            <a:off x="948180" y="4336220"/>
            <a:ext cx="10515600" cy="1759461"/>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2"/>
              </a:buClr>
              <a:buSzPts val="3200"/>
              <a:buFont typeface="Arial"/>
              <a:buNone/>
            </a:pPr>
            <a:r>
              <a:rPr lang="fr" sz="2800" b="1" i="0" u="none" strike="noStrike" cap="none">
                <a:solidFill>
                  <a:schemeClr val="lt2"/>
                </a:solidFill>
                <a:latin typeface="Arial"/>
                <a:ea typeface="Arial"/>
                <a:cs typeface="Arial"/>
                <a:sym typeface="Arial"/>
              </a:rPr>
              <a:t>WASH FIT – Module technique</a:t>
            </a:r>
            <a:endParaRPr sz="2800" b="1" i="0" u="none" strike="noStrike" cap="non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Conservation, efficience et réutilisation de l’eau – Hygiène </a:t>
            </a:r>
            <a:endParaRPr/>
          </a:p>
        </p:txBody>
      </p:sp>
      <p:sp>
        <p:nvSpPr>
          <p:cNvPr id="333" name="Google Shape;333;p3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20</a:t>
            </a:fld>
            <a:endParaRPr/>
          </a:p>
        </p:txBody>
      </p:sp>
      <p:sp>
        <p:nvSpPr>
          <p:cNvPr id="334" name="Google Shape;334;p37"/>
          <p:cNvSpPr txBox="1"/>
          <p:nvPr/>
        </p:nvSpPr>
        <p:spPr>
          <a:xfrm>
            <a:off x="838200" y="2737460"/>
            <a:ext cx="5856514" cy="3414756"/>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Dans les régions sujettes aux sécheresses et aux pénuries d’eau, la gestion efficace, la conservation (p. ex., robinets à poussoir) et la réutilisation de l’eau (p. ex., pour le jardinage) sont essentielles.  </a:t>
            </a:r>
            <a:endParaRPr sz="1400" b="0" i="0" u="none" strike="noStrike" cap="none">
              <a:solidFill>
                <a:srgbClr val="000000"/>
              </a:solidFill>
              <a:latin typeface="Arial"/>
              <a:ea typeface="Arial"/>
              <a:cs typeface="Arial"/>
              <a:sym typeface="Arial"/>
            </a:endParaRPr>
          </a:p>
          <a:p>
            <a:pPr marL="228600" marR="0" lvl="0" indent="-7620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35" name="Google Shape;335;p37"/>
          <p:cNvPicPr preferRelativeResize="0"/>
          <p:nvPr/>
        </p:nvPicPr>
        <p:blipFill rotWithShape="1">
          <a:blip r:embed="rId3">
            <a:alphaModFix/>
          </a:blip>
          <a:srcRect/>
          <a:stretch/>
        </p:blipFill>
        <p:spPr>
          <a:xfrm>
            <a:off x="6921766" y="2737460"/>
            <a:ext cx="4083692" cy="2634640"/>
          </a:xfrm>
          <a:prstGeom prst="rect">
            <a:avLst/>
          </a:prstGeom>
          <a:noFill/>
          <a:ln>
            <a:noFill/>
          </a:ln>
        </p:spPr>
      </p:pic>
      <p:sp>
        <p:nvSpPr>
          <p:cNvPr id="336" name="Google Shape;336;p37"/>
          <p:cNvSpPr/>
          <p:nvPr/>
        </p:nvSpPr>
        <p:spPr>
          <a:xfrm>
            <a:off x="5757770" y="5462235"/>
            <a:ext cx="8741228"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fr" sz="900" b="0" i="0" u="none" strike="noStrike" cap="none">
                <a:solidFill>
                  <a:schemeClr val="dk1"/>
                </a:solidFill>
                <a:latin typeface="Arial"/>
                <a:ea typeface="Arial"/>
                <a:cs typeface="Arial"/>
                <a:sym typeface="Arial"/>
              </a:rPr>
              <a:t>Source : </a:t>
            </a:r>
            <a:r>
              <a:rPr lang="fr" sz="900" b="0" i="0" u="sng" strike="noStrike" cap="none">
                <a:solidFill>
                  <a:schemeClr val="hlink"/>
                </a:solidFill>
                <a:latin typeface="Arial"/>
                <a:ea typeface="Arial"/>
                <a:cs typeface="Arial"/>
                <a:sym typeface="Arial"/>
                <a:hlinkClick r:id="rId4"/>
              </a:rPr>
              <a:t>https://www.who.int/news/item/01-01-2018-delivering-climate-resilient-water-and-sanitation-in-africa-and-asia</a:t>
            </a:r>
            <a:r>
              <a:rPr lang="fr" sz="9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21</a:t>
            </a:fld>
            <a:endParaRPr/>
          </a:p>
        </p:txBody>
      </p:sp>
      <p:sp>
        <p:nvSpPr>
          <p:cNvPr id="343" name="Google Shape;343;p38"/>
          <p:cNvSpPr txBox="1">
            <a:spLocks noGrp="1"/>
          </p:cNvSpPr>
          <p:nvPr>
            <p:ph type="title"/>
          </p:nvPr>
        </p:nvSpPr>
        <p:spPr>
          <a:xfrm>
            <a:off x="838199" y="853698"/>
            <a:ext cx="4293783" cy="27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fr"/>
              <a:t>ASSAINISSEMENT</a:t>
            </a:r>
            <a:endParaRPr/>
          </a:p>
        </p:txBody>
      </p:sp>
      <p:sp>
        <p:nvSpPr>
          <p:cNvPr id="344" name="Google Shape;344;p3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fr"/>
              <a:t>Résilience aux changements climatiques</a:t>
            </a:r>
            <a:endParaRPr/>
          </a:p>
        </p:txBody>
      </p:sp>
      <p:sp>
        <p:nvSpPr>
          <p:cNvPr id="345" name="Google Shape;345;p38"/>
          <p:cNvSpPr txBox="1">
            <a:spLocks noGrp="1"/>
          </p:cNvSpPr>
          <p:nvPr>
            <p:ph type="body" idx="1"/>
          </p:nvPr>
        </p:nvSpPr>
        <p:spPr>
          <a:xfrm>
            <a:off x="522288" y="4173367"/>
            <a:ext cx="4418012" cy="2184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800"/>
              <a:buFont typeface="Arial"/>
              <a:buChar char="•"/>
            </a:pPr>
            <a:r>
              <a:rPr lang="fr" sz="2800" b="0"/>
              <a:t>Exemples d’impacts des changements climatiques</a:t>
            </a:r>
            <a:endParaRPr/>
          </a:p>
          <a:p>
            <a:pPr marL="342900" lvl="0" indent="-342900" algn="l" rtl="0">
              <a:lnSpc>
                <a:spcPct val="90000"/>
              </a:lnSpc>
              <a:spcBef>
                <a:spcPts val="1000"/>
              </a:spcBef>
              <a:spcAft>
                <a:spcPts val="0"/>
              </a:spcAft>
              <a:buClr>
                <a:schemeClr val="dk2"/>
              </a:buClr>
              <a:buSzPts val="2800"/>
              <a:buFont typeface="Arial"/>
              <a:buChar char="•"/>
            </a:pPr>
            <a:r>
              <a:rPr lang="fr" sz="2800" b="0"/>
              <a:t>Technologies</a:t>
            </a:r>
            <a:endParaRPr/>
          </a:p>
          <a:p>
            <a:pPr marL="342900" lvl="0" indent="-342900" algn="l" rtl="0">
              <a:lnSpc>
                <a:spcPct val="90000"/>
              </a:lnSpc>
              <a:spcBef>
                <a:spcPts val="1000"/>
              </a:spcBef>
              <a:spcAft>
                <a:spcPts val="0"/>
              </a:spcAft>
              <a:buClr>
                <a:schemeClr val="dk2"/>
              </a:buClr>
              <a:buSzPts val="2800"/>
              <a:buFont typeface="Arial"/>
              <a:buChar char="•"/>
            </a:pPr>
            <a:r>
              <a:rPr lang="fr" sz="2800" b="0"/>
              <a:t>Assainissement sobre en carbone </a:t>
            </a:r>
            <a:endParaRPr/>
          </a:p>
        </p:txBody>
      </p:sp>
      <p:grpSp>
        <p:nvGrpSpPr>
          <p:cNvPr id="346" name="Google Shape;346;p38"/>
          <p:cNvGrpSpPr/>
          <p:nvPr/>
        </p:nvGrpSpPr>
        <p:grpSpPr>
          <a:xfrm>
            <a:off x="7060018" y="318976"/>
            <a:ext cx="4815789" cy="5507666"/>
            <a:chOff x="7060018" y="318976"/>
            <a:chExt cx="4815789" cy="5507666"/>
          </a:xfrm>
        </p:grpSpPr>
        <p:pic>
          <p:nvPicPr>
            <p:cNvPr id="347" name="Google Shape;347;p38"/>
            <p:cNvPicPr preferRelativeResize="0"/>
            <p:nvPr/>
          </p:nvPicPr>
          <p:blipFill rotWithShape="1">
            <a:blip r:embed="rId3">
              <a:alphaModFix/>
            </a:blip>
            <a:srcRect t="18830"/>
            <a:stretch/>
          </p:blipFill>
          <p:spPr>
            <a:xfrm>
              <a:off x="7436082" y="3575071"/>
              <a:ext cx="3962019" cy="1932594"/>
            </a:xfrm>
            <a:prstGeom prst="rect">
              <a:avLst/>
            </a:prstGeom>
            <a:noFill/>
            <a:ln>
              <a:noFill/>
            </a:ln>
          </p:spPr>
        </p:pic>
        <p:pic>
          <p:nvPicPr>
            <p:cNvPr id="348" name="Google Shape;348;p38"/>
            <p:cNvPicPr preferRelativeResize="0"/>
            <p:nvPr/>
          </p:nvPicPr>
          <p:blipFill rotWithShape="1">
            <a:blip r:embed="rId4">
              <a:alphaModFix/>
            </a:blip>
            <a:srcRect/>
            <a:stretch/>
          </p:blipFill>
          <p:spPr>
            <a:xfrm>
              <a:off x="7436082" y="576195"/>
              <a:ext cx="2076260" cy="2910228"/>
            </a:xfrm>
            <a:prstGeom prst="rect">
              <a:avLst/>
            </a:prstGeom>
            <a:noFill/>
            <a:ln>
              <a:noFill/>
            </a:ln>
          </p:spPr>
        </p:pic>
        <p:pic>
          <p:nvPicPr>
            <p:cNvPr id="349" name="Google Shape;349;p38"/>
            <p:cNvPicPr preferRelativeResize="0"/>
            <p:nvPr/>
          </p:nvPicPr>
          <p:blipFill rotWithShape="1">
            <a:blip r:embed="rId5">
              <a:alphaModFix/>
            </a:blip>
            <a:srcRect/>
            <a:stretch/>
          </p:blipFill>
          <p:spPr>
            <a:xfrm>
              <a:off x="9595566" y="737315"/>
              <a:ext cx="1886902" cy="2749108"/>
            </a:xfrm>
            <a:prstGeom prst="rect">
              <a:avLst/>
            </a:prstGeom>
            <a:noFill/>
            <a:ln>
              <a:noFill/>
            </a:ln>
          </p:spPr>
        </p:pic>
        <p:sp>
          <p:nvSpPr>
            <p:cNvPr id="350" name="Google Shape;350;p38"/>
            <p:cNvSpPr/>
            <p:nvPr/>
          </p:nvSpPr>
          <p:spPr>
            <a:xfrm>
              <a:off x="7060018" y="318976"/>
              <a:ext cx="4815789" cy="5507666"/>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9"/>
          <p:cNvSpPr txBox="1">
            <a:spLocks noGrp="1"/>
          </p:cNvSpPr>
          <p:nvPr>
            <p:ph type="title"/>
          </p:nvPr>
        </p:nvSpPr>
        <p:spPr>
          <a:xfrm>
            <a:off x="304799" y="365125"/>
            <a:ext cx="11562735"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sz="4000"/>
              <a:t>Exemples d’impacts des changements climatiques sur l’assainissement</a:t>
            </a:r>
            <a:endParaRPr sz="4000"/>
          </a:p>
        </p:txBody>
      </p:sp>
      <p:sp>
        <p:nvSpPr>
          <p:cNvPr id="357" name="Google Shape;357;p3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22</a:t>
            </a:fld>
            <a:endParaRPr/>
          </a:p>
        </p:txBody>
      </p:sp>
      <p:graphicFrame>
        <p:nvGraphicFramePr>
          <p:cNvPr id="358" name="Google Shape;358;p39"/>
          <p:cNvGraphicFramePr/>
          <p:nvPr/>
        </p:nvGraphicFramePr>
        <p:xfrm>
          <a:off x="838200" y="1473527"/>
          <a:ext cx="3000000" cy="3000000"/>
        </p:xfrm>
        <a:graphic>
          <a:graphicData uri="http://schemas.openxmlformats.org/drawingml/2006/table">
            <a:tbl>
              <a:tblPr>
                <a:noFill/>
                <a:tableStyleId>{D14EB6DE-B4B2-4E0D-9244-B81A22279449}</a:tableStyleId>
              </a:tblPr>
              <a:tblGrid>
                <a:gridCol w="2296875">
                  <a:extLst>
                    <a:ext uri="{9D8B030D-6E8A-4147-A177-3AD203B41FA5}">
                      <a16:colId xmlns:a16="http://schemas.microsoft.com/office/drawing/2014/main" val="20000"/>
                    </a:ext>
                  </a:extLst>
                </a:gridCol>
                <a:gridCol w="3984175">
                  <a:extLst>
                    <a:ext uri="{9D8B030D-6E8A-4147-A177-3AD203B41FA5}">
                      <a16:colId xmlns:a16="http://schemas.microsoft.com/office/drawing/2014/main" val="20001"/>
                    </a:ext>
                  </a:extLst>
                </a:gridCol>
                <a:gridCol w="4234550">
                  <a:extLst>
                    <a:ext uri="{9D8B030D-6E8A-4147-A177-3AD203B41FA5}">
                      <a16:colId xmlns:a16="http://schemas.microsoft.com/office/drawing/2014/main" val="20002"/>
                    </a:ext>
                  </a:extLst>
                </a:gridCol>
              </a:tblGrid>
              <a:tr h="490500">
                <a:tc>
                  <a:txBody>
                    <a:bodyPr/>
                    <a:lstStyle/>
                    <a:p>
                      <a:pPr marL="0" marR="0" lvl="0" indent="0" algn="l" rtl="0">
                        <a:lnSpc>
                          <a:spcPct val="100000"/>
                        </a:lnSpc>
                        <a:spcBef>
                          <a:spcPts val="0"/>
                        </a:spcBef>
                        <a:spcAft>
                          <a:spcPts val="0"/>
                        </a:spcAft>
                        <a:buClr>
                          <a:srgbClr val="000000"/>
                        </a:buClr>
                        <a:buSzPts val="1800"/>
                        <a:buFont typeface="Arial"/>
                        <a:buNone/>
                      </a:pPr>
                      <a:r>
                        <a:rPr lang="fr" sz="1800" b="1" u="none" strike="noStrike" cap="none"/>
                        <a:t>Effets des changements climatiques</a:t>
                      </a:r>
                      <a:endParaRPr sz="1800" b="1" u="none" strike="noStrike" cap="none">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800" b="1" u="none" strike="noStrike" cap="none"/>
                        <a:t>Exemples d’impacts sur l’assainissement</a:t>
                      </a:r>
                      <a:endParaRPr sz="1800" b="1"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800" b="1" u="none" strike="noStrike" cap="none"/>
                        <a:t>Exemples de répercussions sur la santé</a:t>
                      </a:r>
                      <a:endParaRPr sz="1800" b="1"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1220325">
                <a:tc>
                  <a:txBody>
                    <a:bodyPr/>
                    <a:lstStyle/>
                    <a:p>
                      <a:pPr marL="0" marR="0" lvl="0" indent="0" algn="l" rtl="0">
                        <a:lnSpc>
                          <a:spcPct val="100000"/>
                        </a:lnSpc>
                        <a:spcBef>
                          <a:spcPts val="0"/>
                        </a:spcBef>
                        <a:spcAft>
                          <a:spcPts val="0"/>
                        </a:spcAft>
                        <a:buClr>
                          <a:srgbClr val="000000"/>
                        </a:buClr>
                        <a:buSzPts val="1200"/>
                        <a:buFont typeface="Arial"/>
                        <a:buNone/>
                      </a:pPr>
                      <a:r>
                        <a:rPr lang="fr" sz="1200" u="none" strike="noStrike" cap="none"/>
                        <a:t>Précipitations ou inondations plus intenses liées à une hausse du niveau de la mer</a:t>
                      </a:r>
                      <a:endParaRPr sz="1200" u="none" strike="noStrike" cap="none">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fr" sz="1200" b="1" u="none" strike="noStrike" cap="none"/>
                        <a:t>Inondations des systèmes </a:t>
                      </a:r>
                      <a:r>
                        <a:rPr lang="fr" sz="1200" b="1" i="1" u="none" strike="noStrike" cap="none"/>
                        <a:t>in situ</a:t>
                      </a:r>
                      <a:r>
                        <a:rPr lang="fr" sz="1200" u="none" strike="noStrike" cap="none"/>
                        <a:t>, entraînant la destruction des infrastructures, des déversements, des débordements et une contamination de l’environnement</a:t>
                      </a:r>
                      <a:endParaRPr sz="12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Niveau de stress accru et exposition potentielle à la violence et à </a:t>
                      </a:r>
                      <a:r>
                        <a:rPr lang="fr" sz="1200" b="1" u="none" strike="noStrike" cap="none"/>
                        <a:t>l’anxiété liées au manque d’accès à des toilettes</a:t>
                      </a:r>
                      <a:r>
                        <a:rPr lang="fr" sz="1200" u="none" strike="noStrike" cap="none"/>
                        <a:t>, et recours à la défécation à l’air libre</a:t>
                      </a:r>
                      <a:endParaRPr sz="1200" u="none" strike="noStrike" cap="none"/>
                    </a:p>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Risques accrus de maladies </a:t>
                      </a:r>
                      <a:r>
                        <a:rPr lang="fr" sz="1200" b="1" u="none" strike="noStrike" cap="none"/>
                        <a:t>vectorielles et transmises par l’eau </a:t>
                      </a:r>
                      <a:endParaRPr sz="1200" u="none" strike="noStrike" cap="none"/>
                    </a:p>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Exposition accrue au risque de contamination fécale</a:t>
                      </a:r>
                      <a:endParaRPr sz="12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1534500">
                <a:tc>
                  <a:txBody>
                    <a:bodyPr/>
                    <a:lstStyle/>
                    <a:p>
                      <a:pPr marL="0" marR="0" lvl="0" indent="0" algn="l" rtl="0">
                        <a:lnSpc>
                          <a:spcPct val="100000"/>
                        </a:lnSpc>
                        <a:spcBef>
                          <a:spcPts val="0"/>
                        </a:spcBef>
                        <a:spcAft>
                          <a:spcPts val="0"/>
                        </a:spcAft>
                        <a:buClr>
                          <a:srgbClr val="000000"/>
                        </a:buClr>
                        <a:buSzPts val="1200"/>
                        <a:buFont typeface="Arial"/>
                        <a:buNone/>
                      </a:pPr>
                      <a:r>
                        <a:rPr lang="fr" sz="1200" u="none" strike="noStrike" cap="none"/>
                        <a:t>Diminution à long terme des précipitations et des eaux de surface (entraînant p. ex. une sécheresse à long terme)</a:t>
                      </a:r>
                      <a:endParaRPr sz="1200" u="none" strike="noStrike" cap="none">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fr" sz="1200" b="0" u="none" strike="noStrike" cap="none"/>
                        <a:t>Diminution de l’approvisionnement en eau, entravant le bon fonctionnement des </a:t>
                      </a:r>
                      <a:r>
                        <a:rPr lang="fr" sz="1200" u="none" strike="noStrike" cap="none"/>
                        <a:t>systèmes d’assainissement dépendant de l’eau (p. ex., toilettes à chasse d’eau, évacuation des eaux usées)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fr" sz="1200" u="none" strike="noStrike" cap="none"/>
                        <a:t>Augmentation des demandes d’utilisation des eaux usées, en particulier pour l’agriculture ; affaissements de terrain liés à l’asséchement des sols endommageant les infrastructures</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fr" sz="1200" u="none" strike="noStrike" cap="none"/>
                        <a:t> </a:t>
                      </a:r>
                      <a:endParaRPr sz="12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Risques accrus de maladies </a:t>
                      </a:r>
                      <a:r>
                        <a:rPr lang="fr" sz="1200" b="1" u="none" strike="noStrike" cap="none"/>
                        <a:t>vectorielles et transmises par l’eau</a:t>
                      </a:r>
                      <a:r>
                        <a:rPr lang="fr" sz="1200" u="none" strike="noStrike" cap="none"/>
                        <a:t> (p. ex., le manque d’eau pour la vidange et le nettoyage ont pour conséquence de mauvaises conditions sanitaires et d’hygiène, ou modification du cycle de reproduction des moustiques)</a:t>
                      </a:r>
                      <a:endParaRPr sz="1200" u="none" strike="noStrike" cap="none"/>
                    </a:p>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Recours accru à la </a:t>
                      </a:r>
                      <a:r>
                        <a:rPr lang="fr" sz="1200" b="1" u="none" strike="noStrike" cap="none"/>
                        <a:t>défécation à l’air libre</a:t>
                      </a:r>
                      <a:r>
                        <a:rPr lang="fr" sz="1200" u="none" strike="noStrike" cap="none"/>
                        <a:t> </a:t>
                      </a:r>
                      <a:r>
                        <a:rPr lang="fr" sz="1200" b="1" u="none" strike="noStrike" cap="none"/>
                        <a:t>et augmentation des risques de santé qui y sont liés</a:t>
                      </a:r>
                      <a:endParaRPr sz="1200" b="1" u="none" strike="noStrike" cap="none"/>
                    </a:p>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Risques accrus de maladies vectorielles et transmises par l’eau liés à la réutilisation d’eaux usées non traitées</a:t>
                      </a:r>
                      <a:endParaRPr sz="12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r h="1104300">
                <a:tc>
                  <a:txBody>
                    <a:bodyPr/>
                    <a:lstStyle/>
                    <a:p>
                      <a:pPr marL="0" marR="0" lvl="0" indent="0" algn="l" rtl="0">
                        <a:lnSpc>
                          <a:spcPct val="100000"/>
                        </a:lnSpc>
                        <a:spcBef>
                          <a:spcPts val="0"/>
                        </a:spcBef>
                        <a:spcAft>
                          <a:spcPts val="0"/>
                        </a:spcAft>
                        <a:buClr>
                          <a:srgbClr val="000000"/>
                        </a:buClr>
                        <a:buSzPts val="1200"/>
                        <a:buFont typeface="Arial"/>
                        <a:buNone/>
                      </a:pPr>
                      <a:r>
                        <a:rPr lang="fr" sz="1200" u="none" strike="noStrike" cap="none"/>
                        <a:t>Hausse des températures (entraînant une hausse de la température des eaux de surface et des sols, ou des vagues de chaleur)</a:t>
                      </a:r>
                      <a:endParaRPr sz="1200" u="none" strike="noStrike" cap="none">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fr" sz="1200" b="1" u="none" strike="noStrike" cap="none"/>
                        <a:t>Systèmes d’assainissement défaillants ou inaccessibles empêchant l’adoption de comportements sûrs en matière d’hygiène et d’assainissement</a:t>
                      </a:r>
                      <a:r>
                        <a:rPr lang="fr" sz="1200" u="none" strike="noStrike" cap="none"/>
                        <a:t> (p. ex., les mauvaises odeurs se dégageant des latrines pendant les vagues de chaleur peuvent entraver leur utilisation) </a:t>
                      </a:r>
                      <a:endParaRPr sz="12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342900" marR="0" lvl="0" indent="-342900" algn="l" rtl="0">
                        <a:lnSpc>
                          <a:spcPct val="100000"/>
                        </a:lnSpc>
                        <a:spcBef>
                          <a:spcPts val="0"/>
                        </a:spcBef>
                        <a:spcAft>
                          <a:spcPts val="0"/>
                        </a:spcAft>
                        <a:buClr>
                          <a:schemeClr val="dk1"/>
                        </a:buClr>
                        <a:buSzPts val="1400"/>
                        <a:buFont typeface="Noto Sans Symbols"/>
                        <a:buChar char="∙"/>
                      </a:pPr>
                      <a:r>
                        <a:rPr lang="fr" sz="1200" u="none" strike="noStrike" cap="none"/>
                        <a:t>Conséquences sur la santé de la </a:t>
                      </a:r>
                      <a:r>
                        <a:rPr lang="fr" sz="1200" b="1" u="none" strike="noStrike" cap="none"/>
                        <a:t>mauvaise utilisation ou de la non utilisation des systèmes d’assainissement</a:t>
                      </a:r>
                      <a:r>
                        <a:rPr lang="fr" sz="1200" u="none" strike="noStrike" cap="none"/>
                        <a:t> (p. ex., problèmes de santé physiques ou mentaux)</a:t>
                      </a:r>
                      <a:endParaRPr sz="12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3"/>
                  </a:ext>
                </a:extLst>
              </a:tr>
            </a:tbl>
          </a:graphicData>
        </a:graphic>
      </p:graphicFrame>
      <p:sp>
        <p:nvSpPr>
          <p:cNvPr id="359" name="Google Shape;359;p39"/>
          <p:cNvSpPr txBox="1"/>
          <p:nvPr/>
        </p:nvSpPr>
        <p:spPr>
          <a:xfrm>
            <a:off x="1464725" y="6274995"/>
            <a:ext cx="9889075" cy="2178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16"/>
              <a:buFont typeface="Arial"/>
              <a:buNone/>
            </a:pPr>
            <a:r>
              <a:rPr lang="fr" sz="816" b="0" i="0" u="none" strike="noStrike" cap="none">
                <a:solidFill>
                  <a:srgbClr val="000066"/>
                </a:solidFill>
                <a:latin typeface="Arial"/>
                <a:ea typeface="Arial"/>
                <a:cs typeface="Arial"/>
                <a:sym typeface="Arial"/>
              </a:rPr>
              <a:t>Source : OMS, « Discussion paper on sanitation, climate change and health », 2019. Disponible à l’adresse suivante : </a:t>
            </a:r>
            <a:r>
              <a:rPr lang="fr" sz="816" b="0" i="0" u="sng" strike="noStrike" cap="none">
                <a:solidFill>
                  <a:schemeClr val="hlink"/>
                </a:solidFill>
                <a:latin typeface="Arial"/>
                <a:ea typeface="Arial"/>
                <a:cs typeface="Arial"/>
                <a:sym typeface="Arial"/>
                <a:hlinkClick r:id="rId3"/>
              </a:rPr>
              <a:t>https://www.who.int/water_sanitation_health/sanitation-waste/sanitation/sanitation-and-climate-change20190813.pdf?ua=1</a:t>
            </a:r>
            <a:r>
              <a:rPr lang="fr" sz="816" b="0" i="0" u="none" strike="noStrike" cap="none">
                <a:solidFill>
                  <a:srgbClr val="000066"/>
                </a:solidFill>
                <a:latin typeface="Arial"/>
                <a:ea typeface="Arial"/>
                <a:cs typeface="Arial"/>
                <a:sym typeface="Arial"/>
              </a:rPr>
              <a:t> </a:t>
            </a:r>
            <a:endParaRPr sz="816" b="0" i="0" u="none" strike="noStrike" cap="none">
              <a:solidFill>
                <a:srgbClr val="00006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Prendre en compte la résilience aux changements climatiques des technologies d’assainissement</a:t>
            </a:r>
            <a:endParaRPr/>
          </a:p>
        </p:txBody>
      </p:sp>
      <p:sp>
        <p:nvSpPr>
          <p:cNvPr id="366" name="Google Shape;366;p4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23</a:t>
            </a:fld>
            <a:endParaRPr/>
          </a:p>
        </p:txBody>
      </p:sp>
      <p:sp>
        <p:nvSpPr>
          <p:cNvPr id="367" name="Google Shape;367;p40"/>
          <p:cNvSpPr txBox="1"/>
          <p:nvPr/>
        </p:nvSpPr>
        <p:spPr>
          <a:xfrm>
            <a:off x="5962503" y="5825968"/>
            <a:ext cx="6224053" cy="343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16"/>
              <a:buFont typeface="Arial"/>
              <a:buNone/>
            </a:pPr>
            <a:r>
              <a:rPr lang="fr" sz="816" b="0" i="0" u="none" strike="noStrike" cap="none">
                <a:solidFill>
                  <a:srgbClr val="000066"/>
                </a:solidFill>
                <a:latin typeface="Arial"/>
                <a:ea typeface="Arial"/>
                <a:cs typeface="Arial"/>
                <a:sym typeface="Arial"/>
              </a:rPr>
              <a:t>Source : OMS, « Discussion paper on sanitation, climate change and health », 2019. Disponible à l’adresse suivante : </a:t>
            </a:r>
            <a:r>
              <a:rPr lang="fr" sz="816" b="0" i="0" u="sng" strike="noStrike" cap="none">
                <a:solidFill>
                  <a:schemeClr val="hlink"/>
                </a:solidFill>
                <a:latin typeface="Arial"/>
                <a:ea typeface="Arial"/>
                <a:cs typeface="Arial"/>
                <a:sym typeface="Arial"/>
                <a:hlinkClick r:id="rId3"/>
              </a:rPr>
              <a:t>https://www.who.int/water_sanitation_health/sanitation-waste/sanitation/sanitation-and-climate-change20190813.pdf?ua=1</a:t>
            </a:r>
            <a:r>
              <a:rPr lang="fr" sz="816" b="0" i="0" u="none" strike="noStrike" cap="none">
                <a:solidFill>
                  <a:srgbClr val="000066"/>
                </a:solidFill>
                <a:latin typeface="Arial"/>
                <a:ea typeface="Arial"/>
                <a:cs typeface="Arial"/>
                <a:sym typeface="Arial"/>
              </a:rPr>
              <a:t> </a:t>
            </a:r>
            <a:endParaRPr sz="816" b="0" i="0" u="none" strike="noStrike" cap="none">
              <a:solidFill>
                <a:srgbClr val="000066"/>
              </a:solidFill>
              <a:latin typeface="Arial"/>
              <a:ea typeface="Arial"/>
              <a:cs typeface="Arial"/>
              <a:sym typeface="Arial"/>
            </a:endParaRPr>
          </a:p>
        </p:txBody>
      </p:sp>
      <p:graphicFrame>
        <p:nvGraphicFramePr>
          <p:cNvPr id="368" name="Google Shape;368;p40"/>
          <p:cNvGraphicFramePr/>
          <p:nvPr/>
        </p:nvGraphicFramePr>
        <p:xfrm>
          <a:off x="838199" y="2294701"/>
          <a:ext cx="3000000" cy="3000000"/>
        </p:xfrm>
        <a:graphic>
          <a:graphicData uri="http://schemas.openxmlformats.org/drawingml/2006/table">
            <a:tbl>
              <a:tblPr>
                <a:noFill/>
                <a:tableStyleId>{D14EB6DE-B4B2-4E0D-9244-B81A22279449}</a:tableStyleId>
              </a:tblPr>
              <a:tblGrid>
                <a:gridCol w="1835700">
                  <a:extLst>
                    <a:ext uri="{9D8B030D-6E8A-4147-A177-3AD203B41FA5}">
                      <a16:colId xmlns:a16="http://schemas.microsoft.com/office/drawing/2014/main" val="20000"/>
                    </a:ext>
                  </a:extLst>
                </a:gridCol>
                <a:gridCol w="2600225">
                  <a:extLst>
                    <a:ext uri="{9D8B030D-6E8A-4147-A177-3AD203B41FA5}">
                      <a16:colId xmlns:a16="http://schemas.microsoft.com/office/drawing/2014/main" val="20001"/>
                    </a:ext>
                  </a:extLst>
                </a:gridCol>
              </a:tblGrid>
              <a:tr h="559000">
                <a:tc>
                  <a:txBody>
                    <a:bodyPr/>
                    <a:lstStyle/>
                    <a:p>
                      <a:pPr marL="0" marR="0" lvl="0" indent="0" algn="l" rtl="0">
                        <a:lnSpc>
                          <a:spcPct val="100000"/>
                        </a:lnSpc>
                        <a:spcBef>
                          <a:spcPts val="0"/>
                        </a:spcBef>
                        <a:spcAft>
                          <a:spcPts val="0"/>
                        </a:spcAft>
                        <a:buClr>
                          <a:srgbClr val="000000"/>
                        </a:buClr>
                        <a:buSzPts val="1800"/>
                        <a:buFont typeface="Arial"/>
                        <a:buNone/>
                      </a:pPr>
                      <a:r>
                        <a:rPr lang="fr" sz="1800" b="1" u="none" strike="noStrike" cap="none">
                          <a:latin typeface="Arial"/>
                          <a:ea typeface="Arial"/>
                          <a:cs typeface="Arial"/>
                          <a:sym typeface="Arial"/>
                        </a:rPr>
                        <a:t>Résilience</a:t>
                      </a:r>
                      <a:endParaRPr sz="1800" b="1" u="none" strike="noStrike" cap="none">
                        <a:latin typeface="Arial"/>
                        <a:ea typeface="Arial"/>
                        <a:cs typeface="Arial"/>
                        <a:sym typeface="Arial"/>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fr" sz="1800" b="1" u="none" strike="noStrike" cap="none">
                          <a:latin typeface="Arial"/>
                          <a:ea typeface="Arial"/>
                          <a:cs typeface="Arial"/>
                          <a:sym typeface="Arial"/>
                        </a:rPr>
                        <a:t>Types d’assainissement</a:t>
                      </a:r>
                      <a:endParaRPr sz="1800" b="1" u="none" strike="noStrike" cap="none">
                        <a:latin typeface="Arial"/>
                        <a:ea typeface="Arial"/>
                        <a:cs typeface="Arial"/>
                        <a:sym typeface="Arial"/>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1002150">
                <a:tc>
                  <a:txBody>
                    <a:bodyPr/>
                    <a:lstStyle/>
                    <a:p>
                      <a:pPr marL="0" marR="0" lvl="0" indent="0" algn="l" rtl="0">
                        <a:lnSpc>
                          <a:spcPct val="100000"/>
                        </a:lnSpc>
                        <a:spcBef>
                          <a:spcPts val="0"/>
                        </a:spcBef>
                        <a:spcAft>
                          <a:spcPts val="0"/>
                        </a:spcAft>
                        <a:buClr>
                          <a:srgbClr val="000000"/>
                        </a:buClr>
                        <a:buSzPts val="1800"/>
                        <a:buFont typeface="Arial"/>
                        <a:buNone/>
                      </a:pPr>
                      <a:r>
                        <a:rPr lang="fr" sz="1800" b="0" u="none" strike="noStrike" cap="none">
                          <a:latin typeface="Arial"/>
                          <a:ea typeface="Arial"/>
                          <a:cs typeface="Arial"/>
                          <a:sym typeface="Arial"/>
                        </a:rPr>
                        <a:t>Forte résilience</a:t>
                      </a:r>
                      <a:endParaRPr sz="1400" u="none" strike="noStrike" cap="none"/>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342900" marR="0" lvl="0" indent="-342900" algn="l" rtl="0">
                        <a:lnSpc>
                          <a:spcPct val="100000"/>
                        </a:lnSpc>
                        <a:spcBef>
                          <a:spcPts val="0"/>
                        </a:spcBef>
                        <a:spcAft>
                          <a:spcPts val="0"/>
                        </a:spcAft>
                        <a:buClr>
                          <a:schemeClr val="dk1"/>
                        </a:buClr>
                        <a:buSzPts val="1800"/>
                        <a:buFont typeface="Noto Sans Symbols"/>
                        <a:buChar char="∙"/>
                      </a:pPr>
                      <a:r>
                        <a:rPr lang="fr" sz="1800" b="0" u="none" strike="noStrike" cap="none">
                          <a:latin typeface="Arial"/>
                          <a:ea typeface="Arial"/>
                          <a:cs typeface="Arial"/>
                          <a:sym typeface="Arial"/>
                        </a:rPr>
                        <a:t>Toilettes à fosse</a:t>
                      </a:r>
                      <a:endParaRPr sz="1400" u="none" strike="noStrike" cap="none"/>
                    </a:p>
                    <a:p>
                      <a:pPr marL="342900" marR="0" lvl="0" indent="-342900" algn="l" rtl="0">
                        <a:lnSpc>
                          <a:spcPct val="100000"/>
                        </a:lnSpc>
                        <a:spcBef>
                          <a:spcPts val="0"/>
                        </a:spcBef>
                        <a:spcAft>
                          <a:spcPts val="0"/>
                        </a:spcAft>
                        <a:buClr>
                          <a:schemeClr val="dk1"/>
                        </a:buClr>
                        <a:buSzPts val="1800"/>
                        <a:buFont typeface="Noto Sans Symbols"/>
                        <a:buChar char="∙"/>
                      </a:pPr>
                      <a:r>
                        <a:rPr lang="fr" sz="1800" b="0" u="none" strike="noStrike" cap="none">
                          <a:latin typeface="Arial"/>
                          <a:ea typeface="Arial"/>
                          <a:cs typeface="Arial"/>
                          <a:sym typeface="Arial"/>
                        </a:rPr>
                        <a:t>Systèmes </a:t>
                      </a:r>
                      <a:r>
                        <a:rPr lang="fr" sz="1800" b="0" i="1" u="none" strike="noStrike" cap="none">
                          <a:latin typeface="Arial"/>
                          <a:ea typeface="Arial"/>
                          <a:cs typeface="Arial"/>
                          <a:sym typeface="Arial"/>
                        </a:rPr>
                        <a:t>in situ </a:t>
                      </a:r>
                      <a:r>
                        <a:rPr lang="fr" sz="1800" b="0" u="none" strike="noStrike" cap="none">
                          <a:latin typeface="Arial"/>
                          <a:ea typeface="Arial"/>
                          <a:cs typeface="Arial"/>
                          <a:sym typeface="Arial"/>
                        </a:rPr>
                        <a:t>dotés de chasses d’eau à faible débit</a:t>
                      </a:r>
                      <a:endParaRPr sz="1400" u="none" strike="noStrike" cap="none"/>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1644300">
                <a:tc>
                  <a:txBody>
                    <a:bodyPr/>
                    <a:lstStyle/>
                    <a:p>
                      <a:pPr marL="0" marR="0" lvl="0" indent="0" algn="l" rtl="0">
                        <a:lnSpc>
                          <a:spcPct val="100000"/>
                        </a:lnSpc>
                        <a:spcBef>
                          <a:spcPts val="0"/>
                        </a:spcBef>
                        <a:spcAft>
                          <a:spcPts val="0"/>
                        </a:spcAft>
                        <a:buClr>
                          <a:srgbClr val="000000"/>
                        </a:buClr>
                        <a:buSzPts val="1800"/>
                        <a:buFont typeface="Arial"/>
                        <a:buNone/>
                      </a:pPr>
                      <a:r>
                        <a:rPr lang="fr" sz="1800" b="0" u="none" strike="noStrike" cap="none">
                          <a:latin typeface="Arial"/>
                          <a:ea typeface="Arial"/>
                          <a:cs typeface="Arial"/>
                          <a:sym typeface="Arial"/>
                        </a:rPr>
                        <a:t>Faible résilience</a:t>
                      </a:r>
                      <a:endParaRPr sz="1800" b="0" u="none" strike="noStrike" cap="none">
                        <a:latin typeface="Arial"/>
                        <a:ea typeface="Arial"/>
                        <a:cs typeface="Arial"/>
                        <a:sym typeface="Arial"/>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342900" marR="0" lvl="0" indent="-342900" algn="l" rtl="0">
                        <a:lnSpc>
                          <a:spcPct val="100000"/>
                        </a:lnSpc>
                        <a:spcBef>
                          <a:spcPts val="0"/>
                        </a:spcBef>
                        <a:spcAft>
                          <a:spcPts val="0"/>
                        </a:spcAft>
                        <a:buClr>
                          <a:schemeClr val="dk1"/>
                        </a:buClr>
                        <a:buSzPts val="1800"/>
                        <a:buFont typeface="Noto Sans Symbols"/>
                        <a:buChar char="∙"/>
                      </a:pPr>
                      <a:r>
                        <a:rPr lang="fr" sz="1800" b="0" u="none" strike="noStrike" cap="none">
                          <a:latin typeface="Arial"/>
                          <a:ea typeface="Arial"/>
                          <a:cs typeface="Arial"/>
                          <a:sym typeface="Arial"/>
                        </a:rPr>
                        <a:t>Systèmes </a:t>
                      </a:r>
                      <a:r>
                        <a:rPr lang="fr" sz="1800" b="0" i="1" u="none" strike="noStrike" cap="none">
                          <a:latin typeface="Arial"/>
                          <a:ea typeface="Arial"/>
                          <a:cs typeface="Arial"/>
                          <a:sym typeface="Arial"/>
                        </a:rPr>
                        <a:t>in situ </a:t>
                      </a:r>
                      <a:r>
                        <a:rPr lang="fr" sz="1800" b="0" u="none" strike="noStrike" cap="none">
                          <a:latin typeface="Arial"/>
                          <a:ea typeface="Arial"/>
                          <a:cs typeface="Arial"/>
                          <a:sym typeface="Arial"/>
                        </a:rPr>
                        <a:t>dotés de chasses d’eau à fort débit </a:t>
                      </a:r>
                      <a:endParaRPr sz="1400" u="none" strike="noStrike" cap="none"/>
                    </a:p>
                    <a:p>
                      <a:pPr marL="342900" marR="0" lvl="0" indent="-342900" algn="l" rtl="0">
                        <a:lnSpc>
                          <a:spcPct val="100000"/>
                        </a:lnSpc>
                        <a:spcBef>
                          <a:spcPts val="0"/>
                        </a:spcBef>
                        <a:spcAft>
                          <a:spcPts val="0"/>
                        </a:spcAft>
                        <a:buClr>
                          <a:schemeClr val="dk1"/>
                        </a:buClr>
                        <a:buSzPts val="1800"/>
                        <a:buFont typeface="Noto Sans Symbols"/>
                        <a:buChar char="∙"/>
                      </a:pPr>
                      <a:r>
                        <a:rPr lang="fr" sz="1800" b="0" u="none" strike="noStrike" cap="none">
                          <a:latin typeface="Arial"/>
                          <a:ea typeface="Arial"/>
                          <a:cs typeface="Arial"/>
                          <a:sym typeface="Arial"/>
                        </a:rPr>
                        <a:t>Systèmes d’évacuation des eaux usées traditionnels</a:t>
                      </a:r>
                      <a:endParaRPr sz="1400" u="none" strike="noStrike" cap="none"/>
                    </a:p>
                    <a:p>
                      <a:pPr marL="342900" marR="0" lvl="0" indent="-342900" algn="l" rtl="0">
                        <a:lnSpc>
                          <a:spcPct val="100000"/>
                        </a:lnSpc>
                        <a:spcBef>
                          <a:spcPts val="0"/>
                        </a:spcBef>
                        <a:spcAft>
                          <a:spcPts val="0"/>
                        </a:spcAft>
                        <a:buClr>
                          <a:schemeClr val="dk1"/>
                        </a:buClr>
                        <a:buSzPts val="1800"/>
                        <a:buFont typeface="Noto Sans Symbols"/>
                        <a:buChar char="∙"/>
                      </a:pPr>
                      <a:r>
                        <a:rPr lang="fr" sz="1800" b="0" u="none" strike="noStrike" cap="none">
                          <a:latin typeface="Arial"/>
                          <a:ea typeface="Arial"/>
                          <a:cs typeface="Arial"/>
                          <a:sym typeface="Arial"/>
                        </a:rPr>
                        <a:t>Systèmes d’évacuation des eaux usées modifiés</a:t>
                      </a:r>
                      <a:endParaRPr sz="1400" u="none" strike="noStrike" cap="none"/>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bl>
          </a:graphicData>
        </a:graphic>
      </p:graphicFrame>
      <p:pic>
        <p:nvPicPr>
          <p:cNvPr id="369" name="Google Shape;369;p40"/>
          <p:cNvPicPr preferRelativeResize="0"/>
          <p:nvPr/>
        </p:nvPicPr>
        <p:blipFill rotWithShape="1">
          <a:blip r:embed="rId4">
            <a:alphaModFix/>
          </a:blip>
          <a:srcRect/>
          <a:stretch/>
        </p:blipFill>
        <p:spPr>
          <a:xfrm>
            <a:off x="5962503" y="2050125"/>
            <a:ext cx="5741047" cy="34500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Assainissement sobre en carbone dans les établissements de santé – Atténuer les effets des changements climatiques </a:t>
            </a:r>
            <a:endParaRPr/>
          </a:p>
        </p:txBody>
      </p:sp>
      <p:sp>
        <p:nvSpPr>
          <p:cNvPr id="376" name="Google Shape;376;p4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24</a:t>
            </a:fld>
            <a:endParaRPr/>
          </a:p>
        </p:txBody>
      </p:sp>
      <p:sp>
        <p:nvSpPr>
          <p:cNvPr id="377" name="Google Shape;377;p41"/>
          <p:cNvSpPr txBox="1"/>
          <p:nvPr/>
        </p:nvSpPr>
        <p:spPr>
          <a:xfrm>
            <a:off x="816322" y="1884504"/>
            <a:ext cx="4369010" cy="3653882"/>
          </a:xfrm>
          <a:prstGeom prst="rect">
            <a:avLst/>
          </a:prstGeom>
          <a:noFill/>
          <a:ln>
            <a:noFill/>
          </a:ln>
        </p:spPr>
        <p:txBody>
          <a:bodyPr spcFirstLastPara="1" wrap="square" lIns="91425" tIns="45700" rIns="91425" bIns="45700" anchor="t" anchorCtr="0">
            <a:noAutofit/>
          </a:bodyPr>
          <a:lstStyle/>
          <a:p>
            <a:pPr marL="228600" marR="0" lvl="0" indent="-76200"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fr" sz="2400" b="1" i="0" u="none" strike="noStrike" cap="none">
                <a:solidFill>
                  <a:schemeClr val="dk1"/>
                </a:solidFill>
                <a:latin typeface="Arial"/>
                <a:ea typeface="Arial"/>
                <a:cs typeface="Arial"/>
                <a:sym typeface="Arial"/>
              </a:rPr>
              <a:t>Lorsque c’est possible :</a:t>
            </a:r>
            <a:endParaRPr sz="1400" b="0" i="0" u="none" strike="noStrike" cap="none">
              <a:solidFill>
                <a:srgbClr val="000000"/>
              </a:solidFill>
              <a:latin typeface="Arial"/>
              <a:ea typeface="Arial"/>
              <a:cs typeface="Arial"/>
              <a:sym typeface="Arial"/>
            </a:endParaRPr>
          </a:p>
          <a:p>
            <a:pPr marL="233241" marR="0" lvl="0" indent="-233241" algn="l" rtl="0">
              <a:lnSpc>
                <a:spcPct val="90000"/>
              </a:lnSpc>
              <a:spcBef>
                <a:spcPts val="100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Utiliser les déchets humains comme engrais et conditionneurs de sol (p. ex., grâce au compostage des latrines) </a:t>
            </a:r>
            <a:endParaRPr sz="1400" b="0" i="0" u="none" strike="noStrike" cap="none">
              <a:solidFill>
                <a:srgbClr val="000000"/>
              </a:solidFill>
              <a:latin typeface="Arial"/>
              <a:ea typeface="Arial"/>
              <a:cs typeface="Arial"/>
              <a:sym typeface="Arial"/>
            </a:endParaRPr>
          </a:p>
          <a:p>
            <a:pPr marL="233241" marR="0" lvl="0" indent="-233241" algn="l" rtl="0">
              <a:lnSpc>
                <a:spcPct val="90000"/>
              </a:lnSpc>
              <a:spcBef>
                <a:spcPts val="100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Générer du biogaz à partir des déchets humains pour produire de l’énergie</a:t>
            </a:r>
            <a:endParaRPr sz="1400" b="0" i="0" u="none" strike="noStrike" cap="none">
              <a:solidFill>
                <a:srgbClr val="000000"/>
              </a:solidFill>
              <a:latin typeface="Arial"/>
              <a:ea typeface="Arial"/>
              <a:cs typeface="Arial"/>
              <a:sym typeface="Arial"/>
            </a:endParaRPr>
          </a:p>
          <a:p>
            <a:pPr marL="233241" marR="0" lvl="0" indent="-233241" algn="l" rtl="0">
              <a:lnSpc>
                <a:spcPct val="90000"/>
              </a:lnSpc>
              <a:spcBef>
                <a:spcPts val="1000"/>
              </a:spcBef>
              <a:spcAft>
                <a:spcPts val="0"/>
              </a:spcAft>
              <a:buClr>
                <a:schemeClr val="dk1"/>
              </a:buClr>
              <a:buSzPts val="2400"/>
              <a:buFont typeface="Arial"/>
              <a:buChar char="•"/>
            </a:pPr>
            <a:r>
              <a:rPr lang="fr" sz="2400" b="0" i="0" u="none" strike="noStrike" cap="none">
                <a:solidFill>
                  <a:schemeClr val="dk1"/>
                </a:solidFill>
                <a:latin typeface="Arial"/>
                <a:ea typeface="Arial"/>
                <a:cs typeface="Arial"/>
                <a:sym typeface="Arial"/>
              </a:rPr>
              <a:t>Utiliser des sources d’énergie renouvelable pour pomper les eaux usées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378" name="Google Shape;378;p41"/>
          <p:cNvPicPr preferRelativeResize="0"/>
          <p:nvPr/>
        </p:nvPicPr>
        <p:blipFill rotWithShape="1">
          <a:blip r:embed="rId3">
            <a:alphaModFix/>
          </a:blip>
          <a:srcRect/>
          <a:stretch/>
        </p:blipFill>
        <p:spPr>
          <a:xfrm>
            <a:off x="8948057" y="2152916"/>
            <a:ext cx="2719825" cy="3962631"/>
          </a:xfrm>
          <a:prstGeom prst="rect">
            <a:avLst/>
          </a:prstGeom>
          <a:noFill/>
          <a:ln>
            <a:noFill/>
          </a:ln>
        </p:spPr>
      </p:pic>
      <p:pic>
        <p:nvPicPr>
          <p:cNvPr id="379" name="Google Shape;379;p41"/>
          <p:cNvPicPr preferRelativeResize="0"/>
          <p:nvPr/>
        </p:nvPicPr>
        <p:blipFill rotWithShape="1">
          <a:blip r:embed="rId4">
            <a:alphaModFix/>
          </a:blip>
          <a:srcRect/>
          <a:stretch/>
        </p:blipFill>
        <p:spPr>
          <a:xfrm>
            <a:off x="5649686" y="2152916"/>
            <a:ext cx="2834017" cy="39723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25</a:t>
            </a:fld>
            <a:endParaRPr/>
          </a:p>
        </p:txBody>
      </p:sp>
      <p:sp>
        <p:nvSpPr>
          <p:cNvPr id="386" name="Google Shape;386;p42"/>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fr"/>
              <a:t>DÉCHETS BIOMÉDICAUX</a:t>
            </a:r>
            <a:endParaRPr/>
          </a:p>
        </p:txBody>
      </p:sp>
      <p:sp>
        <p:nvSpPr>
          <p:cNvPr id="387" name="Google Shape;387;p42"/>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fr"/>
              <a:t>Résilience aux changements climatiques</a:t>
            </a:r>
            <a:endParaRPr/>
          </a:p>
        </p:txBody>
      </p:sp>
      <p:sp>
        <p:nvSpPr>
          <p:cNvPr id="388" name="Google Shape;388;p42"/>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fr" sz="2400" b="0"/>
              <a:t>Impacts des changements climatiques</a:t>
            </a:r>
            <a:endParaRPr/>
          </a:p>
          <a:p>
            <a:pPr marL="342900" lvl="0" indent="-342900" algn="l" rtl="0">
              <a:lnSpc>
                <a:spcPct val="90000"/>
              </a:lnSpc>
              <a:spcBef>
                <a:spcPts val="1000"/>
              </a:spcBef>
              <a:spcAft>
                <a:spcPts val="0"/>
              </a:spcAft>
              <a:buClr>
                <a:schemeClr val="dk2"/>
              </a:buClr>
              <a:buSzPts val="2400"/>
              <a:buFont typeface="Arial"/>
              <a:buChar char="•"/>
            </a:pPr>
            <a:r>
              <a:rPr lang="fr" sz="2400" b="0"/>
              <a:t>Mesures d’adaptation aux changements climatiques</a:t>
            </a:r>
            <a:endParaRPr/>
          </a:p>
          <a:p>
            <a:pPr marL="342900" lvl="0" indent="-342900" algn="l" rtl="0">
              <a:lnSpc>
                <a:spcPct val="90000"/>
              </a:lnSpc>
              <a:spcBef>
                <a:spcPts val="1000"/>
              </a:spcBef>
              <a:spcAft>
                <a:spcPts val="0"/>
              </a:spcAft>
              <a:buClr>
                <a:schemeClr val="dk2"/>
              </a:buClr>
              <a:buSzPts val="2400"/>
              <a:buFont typeface="Arial"/>
              <a:buChar char="•"/>
            </a:pPr>
            <a:r>
              <a:rPr lang="fr" sz="2400" b="0"/>
              <a:t>Mesures d’atténuation</a:t>
            </a:r>
            <a:endParaRPr/>
          </a:p>
          <a:p>
            <a:pPr marL="342900" lvl="0" indent="-342900" algn="l" rtl="0">
              <a:lnSpc>
                <a:spcPct val="90000"/>
              </a:lnSpc>
              <a:spcBef>
                <a:spcPts val="1000"/>
              </a:spcBef>
              <a:spcAft>
                <a:spcPts val="0"/>
              </a:spcAft>
              <a:buClr>
                <a:schemeClr val="dk2"/>
              </a:buClr>
              <a:buSzPts val="2400"/>
              <a:buFont typeface="Arial"/>
              <a:buChar char="•"/>
            </a:pPr>
            <a:r>
              <a:rPr lang="fr" sz="2400" b="0"/>
              <a:t>Durabilité</a:t>
            </a:r>
            <a:endParaRPr/>
          </a:p>
          <a:p>
            <a:pPr marL="342900" lvl="0" indent="-190500" algn="l" rtl="0">
              <a:lnSpc>
                <a:spcPct val="90000"/>
              </a:lnSpc>
              <a:spcBef>
                <a:spcPts val="1000"/>
              </a:spcBef>
              <a:spcAft>
                <a:spcPts val="0"/>
              </a:spcAft>
              <a:buClr>
                <a:schemeClr val="dk2"/>
              </a:buClr>
              <a:buSzPts val="2400"/>
              <a:buFont typeface="Arial"/>
              <a:buNone/>
            </a:pPr>
            <a:endParaRPr sz="2400" b="0"/>
          </a:p>
          <a:p>
            <a:pPr marL="342900" lvl="0" indent="-190500" algn="l" rtl="0">
              <a:lnSpc>
                <a:spcPct val="90000"/>
              </a:lnSpc>
              <a:spcBef>
                <a:spcPts val="1000"/>
              </a:spcBef>
              <a:spcAft>
                <a:spcPts val="0"/>
              </a:spcAft>
              <a:buClr>
                <a:schemeClr val="dk2"/>
              </a:buClr>
              <a:buSzPts val="2400"/>
              <a:buFont typeface="Arial"/>
              <a:buNone/>
            </a:pPr>
            <a:endParaRPr sz="2400" b="0"/>
          </a:p>
        </p:txBody>
      </p:sp>
      <p:grpSp>
        <p:nvGrpSpPr>
          <p:cNvPr id="389" name="Google Shape;389;p42"/>
          <p:cNvGrpSpPr/>
          <p:nvPr/>
        </p:nvGrpSpPr>
        <p:grpSpPr>
          <a:xfrm>
            <a:off x="7625443" y="198956"/>
            <a:ext cx="3793164" cy="5507666"/>
            <a:chOff x="7625443" y="198956"/>
            <a:chExt cx="3793164" cy="5507666"/>
          </a:xfrm>
        </p:grpSpPr>
        <p:sp>
          <p:nvSpPr>
            <p:cNvPr id="390" name="Google Shape;390;p42"/>
            <p:cNvSpPr/>
            <p:nvPr/>
          </p:nvSpPr>
          <p:spPr>
            <a:xfrm>
              <a:off x="7625443" y="198956"/>
              <a:ext cx="3793164" cy="5507666"/>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1" name="Google Shape;391;p42"/>
            <p:cNvPicPr preferRelativeResize="0"/>
            <p:nvPr/>
          </p:nvPicPr>
          <p:blipFill rotWithShape="1">
            <a:blip r:embed="rId3">
              <a:alphaModFix/>
            </a:blip>
            <a:srcRect/>
            <a:stretch/>
          </p:blipFill>
          <p:spPr>
            <a:xfrm>
              <a:off x="7935685" y="474002"/>
              <a:ext cx="3222381" cy="2411666"/>
            </a:xfrm>
            <a:prstGeom prst="rect">
              <a:avLst/>
            </a:prstGeom>
            <a:noFill/>
            <a:ln>
              <a:noFill/>
            </a:ln>
          </p:spPr>
        </p:pic>
        <p:pic>
          <p:nvPicPr>
            <p:cNvPr id="392" name="Google Shape;392;p42"/>
            <p:cNvPicPr preferRelativeResize="0"/>
            <p:nvPr/>
          </p:nvPicPr>
          <p:blipFill rotWithShape="1">
            <a:blip r:embed="rId4">
              <a:alphaModFix/>
            </a:blip>
            <a:srcRect/>
            <a:stretch/>
          </p:blipFill>
          <p:spPr>
            <a:xfrm>
              <a:off x="7935685" y="2952789"/>
              <a:ext cx="3222381" cy="2364793"/>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Impacts des changements climatiques sur la gestion des déchets biomédicaux </a:t>
            </a:r>
            <a:endParaRPr/>
          </a:p>
        </p:txBody>
      </p:sp>
      <p:sp>
        <p:nvSpPr>
          <p:cNvPr id="399" name="Google Shape;399;p4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26</a:t>
            </a:fld>
            <a:endParaRPr/>
          </a:p>
        </p:txBody>
      </p:sp>
      <p:sp>
        <p:nvSpPr>
          <p:cNvPr id="400" name="Google Shape;400;p43"/>
          <p:cNvSpPr txBox="1"/>
          <p:nvPr/>
        </p:nvSpPr>
        <p:spPr>
          <a:xfrm>
            <a:off x="1117746" y="1930827"/>
            <a:ext cx="10236054" cy="3575612"/>
          </a:xfrm>
          <a:prstGeom prst="rect">
            <a:avLst/>
          </a:prstGeom>
          <a:noFill/>
          <a:ln>
            <a:noFill/>
          </a:ln>
        </p:spPr>
        <p:txBody>
          <a:bodyPr spcFirstLastPara="1" wrap="square" lIns="91425" tIns="45700" rIns="91425" bIns="45700" anchor="t" anchorCtr="0">
            <a:noAutofit/>
          </a:bodyPr>
          <a:lstStyle/>
          <a:p>
            <a:pPr marL="341313" marR="0" lvl="0" indent="-231775" algn="l" rtl="0">
              <a:lnSpc>
                <a:spcPct val="9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La gestion des déchets solides peut exacerber les changements climatiques, notamment en raison des émissions de gaz à effet de serre liées au transport de ces déchets. </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Les changements hydrologiques et de températures peuvent affecter la stabilité des infrastructures de stockage des déchets.</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Des précipitations et inondations accrues peuvent affecter les contenants de déchets et entraîner la propagation d’agents contaminants (y compris des substances dangereuses). </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Si un établissement se trouve dans une zone inondée, la chaîne de gestion des déchets peut être perturbée (p. ex., des inondations sur les routes ou les voies peuvent entraver la collecte des déchets et leur traitement hors site). </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Les infrastructures situées dans des zones côtières de faible élévation sont de plus en plus exposées au risque d’inondations. </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A1DF"/>
              </a:buClr>
              <a:buSzPts val="4400"/>
              <a:buFont typeface="Arial"/>
              <a:buNone/>
            </a:pPr>
            <a:r>
              <a:rPr lang="fr">
                <a:solidFill>
                  <a:srgbClr val="00A1DF"/>
                </a:solidFill>
                <a:latin typeface="Arial"/>
                <a:ea typeface="Arial"/>
                <a:cs typeface="Arial"/>
                <a:sym typeface="Arial"/>
              </a:rPr>
              <a:t>Adapter la gestion des déchets biomédicaux aux changements climatiques</a:t>
            </a:r>
            <a:endParaRPr>
              <a:latin typeface="Arial"/>
              <a:ea typeface="Arial"/>
              <a:cs typeface="Arial"/>
              <a:sym typeface="Arial"/>
            </a:endParaRPr>
          </a:p>
        </p:txBody>
      </p:sp>
      <p:sp>
        <p:nvSpPr>
          <p:cNvPr id="407" name="Google Shape;407;p4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27</a:t>
            </a:fld>
            <a:endParaRPr/>
          </a:p>
        </p:txBody>
      </p:sp>
      <p:sp>
        <p:nvSpPr>
          <p:cNvPr id="408" name="Google Shape;408;p44"/>
          <p:cNvSpPr txBox="1"/>
          <p:nvPr/>
        </p:nvSpPr>
        <p:spPr>
          <a:xfrm>
            <a:off x="1115457" y="2397833"/>
            <a:ext cx="6581797" cy="3245553"/>
          </a:xfrm>
          <a:prstGeom prst="rect">
            <a:avLst/>
          </a:prstGeom>
          <a:noFill/>
          <a:ln>
            <a:noFill/>
          </a:ln>
        </p:spPr>
        <p:txBody>
          <a:bodyPr spcFirstLastPara="1" wrap="square" lIns="91425" tIns="45700" rIns="91425" bIns="45700" anchor="t" anchorCtr="0">
            <a:noAutofit/>
          </a:bodyPr>
          <a:lstStyle/>
          <a:p>
            <a:pPr marL="341313" marR="0" lvl="0" indent="-231775" algn="l" rtl="0">
              <a:lnSpc>
                <a:spcPct val="9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Mise à disposition d’un nombre suffisant de contenants et/ou planification de la fréquence de vidange et des ressources nécessaires en cas d’augmentation de la demande dans les établissements de santé</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Fosse/décharge : En cas d’inondation, mise en place d’une solution de remplacement (p. ex., stockage des déchets dans des contenants surélevés et/ou évacuation hors site)</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Fosses étanches afin d’éviter les inondations et les débordements</a:t>
            </a:r>
            <a:endParaRPr sz="1400" b="0" i="0" u="none" strike="noStrike" cap="none">
              <a:solidFill>
                <a:srgbClr val="000000"/>
              </a:solidFill>
              <a:latin typeface="Arial"/>
              <a:ea typeface="Arial"/>
              <a:cs typeface="Arial"/>
              <a:sym typeface="Arial"/>
            </a:endParaRPr>
          </a:p>
          <a:p>
            <a:pPr marL="341313" marR="0" lvl="0" indent="-231775"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Stockage sécurisé des déchets supplémentaires générés pendant les événements climatiques et/ou urgences</a:t>
            </a:r>
            <a:endParaRPr sz="1400" b="0" i="0" u="none" strike="noStrike" cap="none">
              <a:solidFill>
                <a:srgbClr val="000000"/>
              </a:solidFill>
              <a:latin typeface="Arial"/>
              <a:ea typeface="Arial"/>
              <a:cs typeface="Arial"/>
              <a:sym typeface="Arial"/>
            </a:endParaRPr>
          </a:p>
        </p:txBody>
      </p:sp>
      <p:pic>
        <p:nvPicPr>
          <p:cNvPr id="409" name="Google Shape;409;p44"/>
          <p:cNvPicPr preferRelativeResize="0"/>
          <p:nvPr/>
        </p:nvPicPr>
        <p:blipFill rotWithShape="1">
          <a:blip r:embed="rId3">
            <a:alphaModFix/>
          </a:blip>
          <a:srcRect/>
          <a:stretch/>
        </p:blipFill>
        <p:spPr>
          <a:xfrm>
            <a:off x="8131629" y="2564981"/>
            <a:ext cx="3567162" cy="2669704"/>
          </a:xfrm>
          <a:prstGeom prst="rect">
            <a:avLst/>
          </a:prstGeom>
          <a:noFill/>
          <a:ln>
            <a:noFill/>
          </a:ln>
        </p:spPr>
      </p:pic>
      <p:sp>
        <p:nvSpPr>
          <p:cNvPr id="410" name="Google Shape;410;p44"/>
          <p:cNvSpPr txBox="1"/>
          <p:nvPr/>
        </p:nvSpPr>
        <p:spPr>
          <a:xfrm>
            <a:off x="8147958" y="5338609"/>
            <a:ext cx="355083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 sz="1800" b="0" i="0" u="none" strike="noStrike" cap="none">
                <a:solidFill>
                  <a:schemeClr val="dk1"/>
                </a:solidFill>
                <a:latin typeface="Arial"/>
                <a:ea typeface="Arial"/>
                <a:cs typeface="Arial"/>
                <a:sym typeface="Arial"/>
              </a:rPr>
              <a:t>Efforts de relèvement après l’effondrement d’une décharge causé par les fortes pluies à Colombo, au Sri Lanka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Gestion des déchets biomédicaux pour atténuer les changements climatiques</a:t>
            </a:r>
            <a:endParaRPr/>
          </a:p>
        </p:txBody>
      </p:sp>
      <p:sp>
        <p:nvSpPr>
          <p:cNvPr id="417" name="Google Shape;417;p4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28</a:t>
            </a:fld>
            <a:endParaRPr/>
          </a:p>
        </p:txBody>
      </p:sp>
      <p:sp>
        <p:nvSpPr>
          <p:cNvPr id="418" name="Google Shape;418;p45"/>
          <p:cNvSpPr txBox="1"/>
          <p:nvPr/>
        </p:nvSpPr>
        <p:spPr>
          <a:xfrm>
            <a:off x="838200" y="1759352"/>
            <a:ext cx="6199414" cy="3065828"/>
          </a:xfrm>
          <a:prstGeom prst="rect">
            <a:avLst/>
          </a:prstGeom>
          <a:noFill/>
          <a:ln>
            <a:noFill/>
          </a:ln>
        </p:spPr>
        <p:txBody>
          <a:bodyPr spcFirstLastPara="1" wrap="square" lIns="91425" tIns="45700" rIns="91425" bIns="45700" anchor="t" anchorCtr="0">
            <a:noAutofit/>
          </a:bodyPr>
          <a:lstStyle/>
          <a:p>
            <a:pPr marL="342864" marR="0" lvl="0" indent="-342864" algn="l" rtl="0">
              <a:lnSpc>
                <a:spcPct val="9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Prévention et réduction des déchets : Mise en place de stratégies permettant de réduire la quantité de déchets générés</a:t>
            </a:r>
            <a:endParaRPr sz="1400" b="0" i="0" u="none" strike="noStrike" cap="none">
              <a:solidFill>
                <a:srgbClr val="000000"/>
              </a:solidFill>
              <a:latin typeface="Arial"/>
              <a:ea typeface="Arial"/>
              <a:cs typeface="Arial"/>
              <a:sym typeface="Arial"/>
            </a:endParaRPr>
          </a:p>
          <a:p>
            <a:pPr marL="342864" marR="0" lvl="0" indent="-342864"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Recyclage des déchets : Recyclage sécurisé des déchets non dangereux</a:t>
            </a:r>
            <a:endParaRPr sz="1400" b="0" i="0" u="none" strike="noStrike" cap="none">
              <a:solidFill>
                <a:srgbClr val="000000"/>
              </a:solidFill>
              <a:latin typeface="Arial"/>
              <a:ea typeface="Arial"/>
              <a:cs typeface="Arial"/>
              <a:sym typeface="Arial"/>
            </a:endParaRPr>
          </a:p>
          <a:p>
            <a:pPr marL="342864" marR="0" lvl="0" indent="-342864"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Abandon progressif de l’incinération des déchets biomédicaux : Privilégier les technologies d’élimination existantes qui permettent de désinfecter, de neutraliser ou de contenir les déchets sans les incinérer (comme les autoclaves)</a:t>
            </a:r>
            <a:endParaRPr sz="1400" b="0" i="0" u="none" strike="noStrike" cap="none">
              <a:solidFill>
                <a:srgbClr val="000000"/>
              </a:solidFill>
              <a:latin typeface="Arial"/>
              <a:ea typeface="Arial"/>
              <a:cs typeface="Arial"/>
              <a:sym typeface="Arial"/>
            </a:endParaRPr>
          </a:p>
          <a:p>
            <a:pPr marL="342864" marR="0" lvl="0" indent="-342864"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En attendant l’abandon total de l’incinération : Remplacer les boîtes en plastique par des boîtes en carton pour disposer des déchets pointus et tranchants, afin de réduire les émissions nocives lorsqu’elles sont incinérées </a:t>
            </a:r>
            <a:endParaRPr sz="1400" b="0" i="0" u="none" strike="noStrike" cap="none">
              <a:solidFill>
                <a:srgbClr val="000000"/>
              </a:solidFill>
              <a:latin typeface="Arial"/>
              <a:ea typeface="Arial"/>
              <a:cs typeface="Arial"/>
              <a:sym typeface="Arial"/>
            </a:endParaRPr>
          </a:p>
        </p:txBody>
      </p:sp>
      <p:sp>
        <p:nvSpPr>
          <p:cNvPr id="419" name="Google Shape;419;p45"/>
          <p:cNvSpPr txBox="1"/>
          <p:nvPr/>
        </p:nvSpPr>
        <p:spPr>
          <a:xfrm>
            <a:off x="7217813" y="5352467"/>
            <a:ext cx="445204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0" i="0" u="none" strike="noStrike" cap="none">
                <a:solidFill>
                  <a:schemeClr val="dk1"/>
                </a:solidFill>
                <a:latin typeface="Arial"/>
                <a:ea typeface="Arial"/>
                <a:cs typeface="Arial"/>
                <a:sym typeface="Arial"/>
              </a:rPr>
              <a:t>Traiter les déchets médicaux par autoclavage</a:t>
            </a:r>
            <a:endParaRPr sz="1400" b="0" i="0" u="none" strike="noStrike" cap="none">
              <a:solidFill>
                <a:srgbClr val="000000"/>
              </a:solidFill>
              <a:latin typeface="Arial"/>
              <a:ea typeface="Arial"/>
              <a:cs typeface="Arial"/>
              <a:sym typeface="Arial"/>
            </a:endParaRPr>
          </a:p>
        </p:txBody>
      </p:sp>
      <p:pic>
        <p:nvPicPr>
          <p:cNvPr id="420" name="Google Shape;420;p45"/>
          <p:cNvPicPr preferRelativeResize="0"/>
          <p:nvPr/>
        </p:nvPicPr>
        <p:blipFill rotWithShape="1">
          <a:blip r:embed="rId3">
            <a:alphaModFix/>
          </a:blip>
          <a:srcRect/>
          <a:stretch/>
        </p:blipFill>
        <p:spPr>
          <a:xfrm>
            <a:off x="7597417" y="2501120"/>
            <a:ext cx="3756383" cy="27566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6"/>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Durabilité environnementale et gestion des déchets biomédicaux</a:t>
            </a:r>
            <a:endParaRPr/>
          </a:p>
        </p:txBody>
      </p:sp>
      <p:sp>
        <p:nvSpPr>
          <p:cNvPr id="427" name="Google Shape;427;p4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29</a:t>
            </a:fld>
            <a:endParaRPr/>
          </a:p>
        </p:txBody>
      </p:sp>
      <p:sp>
        <p:nvSpPr>
          <p:cNvPr id="428" name="Google Shape;428;p46"/>
          <p:cNvSpPr txBox="1"/>
          <p:nvPr/>
        </p:nvSpPr>
        <p:spPr>
          <a:xfrm>
            <a:off x="1042081" y="1759258"/>
            <a:ext cx="6605684" cy="3339483"/>
          </a:xfrm>
          <a:prstGeom prst="rect">
            <a:avLst/>
          </a:prstGeom>
          <a:noFill/>
          <a:ln>
            <a:noFill/>
          </a:ln>
        </p:spPr>
        <p:txBody>
          <a:bodyPr spcFirstLastPara="1" wrap="square" lIns="91425" tIns="45700" rIns="91425" bIns="45700" anchor="t" anchorCtr="0">
            <a:noAutofit/>
          </a:bodyPr>
          <a:lstStyle/>
          <a:p>
            <a:pPr marL="342864" marR="0" lvl="0" indent="-342864" algn="l" rtl="0">
              <a:lnSpc>
                <a:spcPct val="90000"/>
              </a:lnSpc>
              <a:spcBef>
                <a:spcPts val="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Il est nécessaire d’éliminer le plastique à usage unique non essentiel dans les établissements de santé et de choisir des équipements de protection individuelle composés en plus grande partie de bioproduits (chanvre, bagasse, fibres cellulosiques, etc.) </a:t>
            </a:r>
            <a:endParaRPr sz="1400" b="0" i="0" u="none" strike="noStrike" cap="none">
              <a:solidFill>
                <a:srgbClr val="000000"/>
              </a:solidFill>
              <a:latin typeface="Arial"/>
              <a:ea typeface="Arial"/>
              <a:cs typeface="Arial"/>
              <a:sym typeface="Arial"/>
            </a:endParaRPr>
          </a:p>
          <a:p>
            <a:pPr marL="342864" marR="0" lvl="0" indent="-342864"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Investir dans des équipements de protection individuelle réutilisables et/ou recyclables</a:t>
            </a:r>
            <a:endParaRPr sz="1400" b="0" i="0" u="none" strike="noStrike" cap="none">
              <a:solidFill>
                <a:srgbClr val="000000"/>
              </a:solidFill>
              <a:latin typeface="Arial"/>
              <a:ea typeface="Arial"/>
              <a:cs typeface="Arial"/>
              <a:sym typeface="Arial"/>
            </a:endParaRPr>
          </a:p>
          <a:p>
            <a:pPr marL="342864" marR="0" lvl="0" indent="-342864"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Ne plus utiliser d’eau en bouteille plastique et investir dans des systèmes d’approvisionnement en eau potable et/ou de traitement des points d’eau</a:t>
            </a:r>
            <a:endParaRPr sz="1400" b="0" i="0" u="none" strike="noStrike" cap="none">
              <a:solidFill>
                <a:srgbClr val="000000"/>
              </a:solidFill>
              <a:latin typeface="Arial"/>
              <a:ea typeface="Arial"/>
              <a:cs typeface="Arial"/>
              <a:sym typeface="Arial"/>
            </a:endParaRPr>
          </a:p>
          <a:p>
            <a:pPr marL="342864" marR="0" lvl="0" indent="-342864" algn="l" rtl="0">
              <a:lnSpc>
                <a:spcPct val="90000"/>
              </a:lnSpc>
              <a:spcBef>
                <a:spcPts val="1000"/>
              </a:spcBef>
              <a:spcAft>
                <a:spcPts val="0"/>
              </a:spcAft>
              <a:buClr>
                <a:schemeClr val="dk1"/>
              </a:buClr>
              <a:buSzPts val="2000"/>
              <a:buFont typeface="Arial"/>
              <a:buChar char="•"/>
            </a:pPr>
            <a:r>
              <a:rPr lang="fr" sz="2000" b="0" i="0" u="none" strike="noStrike" cap="none">
                <a:solidFill>
                  <a:schemeClr val="dk1"/>
                </a:solidFill>
                <a:latin typeface="Arial"/>
                <a:ea typeface="Arial"/>
                <a:cs typeface="Arial"/>
                <a:sym typeface="Arial"/>
              </a:rPr>
              <a:t>Acheter en priorité des équipements et fournitures écologiques (emballages réduits et écologiques, produits réutilisables et recyclables, abandon des produits chimiques dangereux et des plastiques non biodégradables)</a:t>
            </a:r>
            <a:endParaRPr sz="1400" b="0" i="0" u="none" strike="noStrike" cap="none">
              <a:solidFill>
                <a:srgbClr val="000000"/>
              </a:solidFill>
              <a:latin typeface="Arial"/>
              <a:ea typeface="Arial"/>
              <a:cs typeface="Arial"/>
              <a:sym typeface="Arial"/>
            </a:endParaRPr>
          </a:p>
          <a:p>
            <a:pPr marL="342864" marR="0" lvl="0" indent="-215864" algn="l" rtl="0">
              <a:lnSpc>
                <a:spcPct val="90000"/>
              </a:lnSpc>
              <a:spcBef>
                <a:spcPts val="10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429" name="Google Shape;429;p46"/>
          <p:cNvPicPr preferRelativeResize="0"/>
          <p:nvPr/>
        </p:nvPicPr>
        <p:blipFill rotWithShape="1">
          <a:blip r:embed="rId3">
            <a:alphaModFix/>
          </a:blip>
          <a:srcRect/>
          <a:stretch/>
        </p:blipFill>
        <p:spPr>
          <a:xfrm>
            <a:off x="7647765" y="2021615"/>
            <a:ext cx="4419049" cy="3836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Objectifs pédagogiques</a:t>
            </a:r>
            <a:endParaRPr/>
          </a:p>
        </p:txBody>
      </p:sp>
      <p:sp>
        <p:nvSpPr>
          <p:cNvPr id="147" name="Google Shape;147;p2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3</a:t>
            </a:fld>
            <a:endParaRPr/>
          </a:p>
        </p:txBody>
      </p:sp>
      <p:sp>
        <p:nvSpPr>
          <p:cNvPr id="148" name="Google Shape;148;p20"/>
          <p:cNvSpPr txBox="1">
            <a:spLocks noGrp="1"/>
          </p:cNvSpPr>
          <p:nvPr>
            <p:ph type="body" idx="1"/>
          </p:nvPr>
        </p:nvSpPr>
        <p:spPr>
          <a:xfrm>
            <a:off x="838200" y="1384300"/>
            <a:ext cx="9347736" cy="49734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fr" sz="2400" b="1"/>
              <a:t>À l’issue de la séance, les participants seront capables de :</a:t>
            </a:r>
            <a:endParaRPr/>
          </a:p>
          <a:p>
            <a:pPr marL="342900" lvl="0" indent="-342900" algn="l" rtl="0">
              <a:lnSpc>
                <a:spcPct val="90000"/>
              </a:lnSpc>
              <a:spcBef>
                <a:spcPts val="1000"/>
              </a:spcBef>
              <a:spcAft>
                <a:spcPts val="0"/>
              </a:spcAft>
              <a:buClr>
                <a:schemeClr val="dk1"/>
              </a:buClr>
              <a:buSzPts val="2000"/>
              <a:buFont typeface="Arial"/>
              <a:buChar char="•"/>
            </a:pPr>
            <a:r>
              <a:rPr lang="fr"/>
              <a:t>Comprendre les définitions liées aux changements climatiques et leurs conséquences sur la santé </a:t>
            </a:r>
            <a:endParaRPr/>
          </a:p>
          <a:p>
            <a:pPr marL="342900" lvl="0" indent="-342900" algn="l" rtl="0">
              <a:lnSpc>
                <a:spcPct val="90000"/>
              </a:lnSpc>
              <a:spcBef>
                <a:spcPts val="1000"/>
              </a:spcBef>
              <a:spcAft>
                <a:spcPts val="0"/>
              </a:spcAft>
              <a:buClr>
                <a:schemeClr val="dk1"/>
              </a:buClr>
              <a:buSzPts val="2000"/>
              <a:buFont typeface="Arial"/>
              <a:buChar char="•"/>
            </a:pPr>
            <a:r>
              <a:rPr lang="fr"/>
              <a:t>Différencier les approches qui peuvent permettre de lutter contre les impacts des changements climatiques</a:t>
            </a:r>
            <a:endParaRPr/>
          </a:p>
          <a:p>
            <a:pPr marL="342900" lvl="0" indent="-342900" algn="l" rtl="0">
              <a:lnSpc>
                <a:spcPct val="90000"/>
              </a:lnSpc>
              <a:spcBef>
                <a:spcPts val="1000"/>
              </a:spcBef>
              <a:spcAft>
                <a:spcPts val="0"/>
              </a:spcAft>
              <a:buClr>
                <a:schemeClr val="dk1"/>
              </a:buClr>
              <a:buSzPts val="2000"/>
              <a:buFont typeface="Arial"/>
              <a:buChar char="•"/>
            </a:pPr>
            <a:r>
              <a:rPr lang="fr"/>
              <a:t>Comprendre les orientations mondiales relatives aux changements climatiques et au secteur WASH, en particulier pour les établissements de santé</a:t>
            </a:r>
            <a:endParaRPr/>
          </a:p>
          <a:p>
            <a:pPr marL="342900" lvl="0" indent="-342900" algn="l" rtl="0">
              <a:lnSpc>
                <a:spcPct val="90000"/>
              </a:lnSpc>
              <a:spcBef>
                <a:spcPts val="1000"/>
              </a:spcBef>
              <a:spcAft>
                <a:spcPts val="0"/>
              </a:spcAft>
              <a:buClr>
                <a:schemeClr val="dk1"/>
              </a:buClr>
              <a:buSzPts val="2000"/>
              <a:buFont typeface="Arial"/>
              <a:buChar char="•"/>
            </a:pPr>
            <a:r>
              <a:rPr lang="fr"/>
              <a:t>Décrire les approches de lutte contre les changements climatiques dans les établissements de santé relatives :</a:t>
            </a:r>
            <a:endParaRPr/>
          </a:p>
          <a:p>
            <a:pPr marL="923539" lvl="2" indent="-285750" algn="l" rtl="0">
              <a:lnSpc>
                <a:spcPct val="90000"/>
              </a:lnSpc>
              <a:spcBef>
                <a:spcPts val="500"/>
              </a:spcBef>
              <a:spcAft>
                <a:spcPts val="0"/>
              </a:spcAft>
              <a:buClr>
                <a:schemeClr val="dk1"/>
              </a:buClr>
              <a:buSzPts val="2000"/>
              <a:buFont typeface="Courier New"/>
              <a:buChar char="o"/>
            </a:pPr>
            <a:r>
              <a:rPr lang="fr" sz="2000">
                <a:latin typeface="Arial"/>
                <a:ea typeface="Arial"/>
                <a:cs typeface="Arial"/>
                <a:sym typeface="Arial"/>
              </a:rPr>
              <a:t>À l’approvisionnement en eau</a:t>
            </a:r>
            <a:endParaRPr/>
          </a:p>
          <a:p>
            <a:pPr marL="923539" lvl="2" indent="-285750" algn="l" rtl="0">
              <a:lnSpc>
                <a:spcPct val="90000"/>
              </a:lnSpc>
              <a:spcBef>
                <a:spcPts val="500"/>
              </a:spcBef>
              <a:spcAft>
                <a:spcPts val="0"/>
              </a:spcAft>
              <a:buClr>
                <a:schemeClr val="dk1"/>
              </a:buClr>
              <a:buSzPts val="2000"/>
              <a:buFont typeface="Courier New"/>
              <a:buChar char="o"/>
            </a:pPr>
            <a:r>
              <a:rPr lang="fr" sz="2000">
                <a:latin typeface="Arial"/>
                <a:ea typeface="Arial"/>
                <a:cs typeface="Arial"/>
                <a:sym typeface="Arial"/>
              </a:rPr>
              <a:t>À l’assainissement</a:t>
            </a:r>
            <a:endParaRPr/>
          </a:p>
          <a:p>
            <a:pPr marL="923539" lvl="2" indent="-285750" algn="l" rtl="0">
              <a:lnSpc>
                <a:spcPct val="90000"/>
              </a:lnSpc>
              <a:spcBef>
                <a:spcPts val="500"/>
              </a:spcBef>
              <a:spcAft>
                <a:spcPts val="0"/>
              </a:spcAft>
              <a:buClr>
                <a:schemeClr val="dk1"/>
              </a:buClr>
              <a:buSzPts val="2000"/>
              <a:buFont typeface="Courier New"/>
              <a:buChar char="o"/>
            </a:pPr>
            <a:r>
              <a:rPr lang="fr" sz="2000">
                <a:latin typeface="Arial"/>
                <a:ea typeface="Arial"/>
                <a:cs typeface="Arial"/>
                <a:sym typeface="Arial"/>
              </a:rPr>
              <a:t>À l’hygiène</a:t>
            </a:r>
            <a:endParaRPr/>
          </a:p>
          <a:p>
            <a:pPr marL="923539" lvl="2" indent="-285750" algn="l" rtl="0">
              <a:lnSpc>
                <a:spcPct val="90000"/>
              </a:lnSpc>
              <a:spcBef>
                <a:spcPts val="500"/>
              </a:spcBef>
              <a:spcAft>
                <a:spcPts val="0"/>
              </a:spcAft>
              <a:buClr>
                <a:schemeClr val="dk1"/>
              </a:buClr>
              <a:buSzPts val="2000"/>
              <a:buFont typeface="Courier New"/>
              <a:buChar char="o"/>
            </a:pPr>
            <a:r>
              <a:rPr lang="fr" sz="2000">
                <a:latin typeface="Arial"/>
                <a:ea typeface="Arial"/>
                <a:cs typeface="Arial"/>
                <a:sym typeface="Arial"/>
              </a:rPr>
              <a:t>Aux déchets biomédicaux</a:t>
            </a:r>
            <a:endParaRPr/>
          </a:p>
          <a:p>
            <a:pPr marL="923539" lvl="2" indent="-285750" algn="l" rtl="0">
              <a:lnSpc>
                <a:spcPct val="90000"/>
              </a:lnSpc>
              <a:spcBef>
                <a:spcPts val="500"/>
              </a:spcBef>
              <a:spcAft>
                <a:spcPts val="0"/>
              </a:spcAft>
              <a:buClr>
                <a:schemeClr val="dk1"/>
              </a:buClr>
              <a:buSzPts val="2000"/>
              <a:buFont typeface="Courier New"/>
              <a:buChar char="o"/>
            </a:pPr>
            <a:r>
              <a:rPr lang="fr" sz="2000">
                <a:latin typeface="Arial"/>
                <a:ea typeface="Arial"/>
                <a:cs typeface="Arial"/>
                <a:sym typeface="Arial"/>
              </a:rPr>
              <a:t>Au nettoyage de l’environnement </a:t>
            </a:r>
            <a:endParaRPr/>
          </a:p>
          <a:p>
            <a:pPr marL="0" lvl="0" indent="0" algn="l" rtl="0">
              <a:lnSpc>
                <a:spcPct val="90000"/>
              </a:lnSpc>
              <a:spcBef>
                <a:spcPts val="1000"/>
              </a:spcBef>
              <a:spcAft>
                <a:spcPts val="0"/>
              </a:spcAft>
              <a:buClr>
                <a:schemeClr val="dk1"/>
              </a:buClr>
              <a:buSzPts val="2400"/>
              <a:buFont typeface="Arial"/>
              <a:buNone/>
            </a:pPr>
            <a:endParaRPr sz="2400"/>
          </a:p>
          <a:p>
            <a:pPr marL="342900" lvl="0" indent="-190500" algn="l" rtl="0">
              <a:lnSpc>
                <a:spcPct val="90000"/>
              </a:lnSpc>
              <a:spcBef>
                <a:spcPts val="1000"/>
              </a:spcBef>
              <a:spcAft>
                <a:spcPts val="0"/>
              </a:spcAft>
              <a:buClr>
                <a:schemeClr val="dk1"/>
              </a:buClr>
              <a:buSzPts val="2400"/>
              <a:buFont typeface="Arial"/>
              <a:buNone/>
            </a:pPr>
            <a:endParaRPr sz="2400"/>
          </a:p>
          <a:p>
            <a:pPr marL="0" lvl="0" indent="0" algn="l" rtl="0">
              <a:lnSpc>
                <a:spcPct val="90000"/>
              </a:lnSpc>
              <a:spcBef>
                <a:spcPts val="1000"/>
              </a:spcBef>
              <a:spcAft>
                <a:spcPts val="0"/>
              </a:spcAft>
              <a:buClr>
                <a:schemeClr val="dk1"/>
              </a:buClr>
              <a:buSzPts val="2400"/>
              <a:buFont typeface="Arial"/>
              <a:buNone/>
            </a:pPr>
            <a:endParaRPr sz="2400"/>
          </a:p>
        </p:txBody>
      </p:sp>
      <p:pic>
        <p:nvPicPr>
          <p:cNvPr id="149" name="Google Shape;149;p20"/>
          <p:cNvPicPr preferRelativeResize="0"/>
          <p:nvPr/>
        </p:nvPicPr>
        <p:blipFill rotWithShape="1">
          <a:blip r:embed="rId3">
            <a:alphaModFix/>
          </a:blip>
          <a:srcRect/>
          <a:stretch/>
        </p:blipFill>
        <p:spPr>
          <a:xfrm>
            <a:off x="10391115" y="3582724"/>
            <a:ext cx="1092696" cy="952952"/>
          </a:xfrm>
          <a:prstGeom prst="rect">
            <a:avLst/>
          </a:prstGeom>
          <a:noFill/>
          <a:ln>
            <a:noFill/>
          </a:ln>
        </p:spPr>
      </p:pic>
      <p:sp>
        <p:nvSpPr>
          <p:cNvPr id="150" name="Google Shape;150;p20"/>
          <p:cNvSpPr txBox="1"/>
          <p:nvPr/>
        </p:nvSpPr>
        <p:spPr>
          <a:xfrm>
            <a:off x="10148157" y="4424476"/>
            <a:ext cx="141478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fr" sz="1800" b="1" i="0" u="none" strike="noStrike" cap="none">
                <a:solidFill>
                  <a:schemeClr val="lt2"/>
                </a:solidFill>
                <a:latin typeface="Arial"/>
                <a:ea typeface="Arial"/>
                <a:cs typeface="Arial"/>
                <a:sym typeface="Arial"/>
              </a:rPr>
              <a:t>Discussion en groupe entier</a:t>
            </a:r>
            <a:endParaRPr sz="1400" b="0" i="0" u="none" strike="noStrike" cap="none">
              <a:solidFill>
                <a:srgbClr val="000000"/>
              </a:solidFill>
              <a:latin typeface="Arial"/>
              <a:ea typeface="Arial"/>
              <a:cs typeface="Arial"/>
              <a:sym typeface="Arial"/>
            </a:endParaRPr>
          </a:p>
        </p:txBody>
      </p:sp>
      <p:sp>
        <p:nvSpPr>
          <p:cNvPr id="151" name="Google Shape;151;p20"/>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fr" sz="2400" b="0" i="0" u="none" strike="noStrike" cap="none">
                <a:solidFill>
                  <a:schemeClr val="lt1"/>
                </a:solidFill>
                <a:latin typeface="Arial"/>
                <a:ea typeface="Arial"/>
                <a:cs typeface="Arial"/>
                <a:sym typeface="Arial"/>
              </a:rPr>
              <a:t>Symboles à connaître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30</a:t>
            </a:fld>
            <a:endParaRPr/>
          </a:p>
        </p:txBody>
      </p:sp>
      <p:sp>
        <p:nvSpPr>
          <p:cNvPr id="436" name="Google Shape;436;p47"/>
          <p:cNvSpPr txBox="1">
            <a:spLocks noGrp="1"/>
          </p:cNvSpPr>
          <p:nvPr>
            <p:ph type="title"/>
          </p:nvPr>
        </p:nvSpPr>
        <p:spPr>
          <a:xfrm>
            <a:off x="464117" y="836919"/>
            <a:ext cx="4667866" cy="273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fr"/>
              <a:t>NETTOYAGE DE L’ENVIRONNEMENT</a:t>
            </a:r>
            <a:endParaRPr/>
          </a:p>
        </p:txBody>
      </p:sp>
      <p:sp>
        <p:nvSpPr>
          <p:cNvPr id="437" name="Google Shape;437;p47"/>
          <p:cNvSpPr txBox="1">
            <a:spLocks noGrp="1"/>
          </p:cNvSpPr>
          <p:nvPr>
            <p:ph type="body" idx="3"/>
          </p:nvPr>
        </p:nvSpPr>
        <p:spPr>
          <a:xfrm>
            <a:off x="464117" y="491313"/>
            <a:ext cx="4116387" cy="22363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fr"/>
              <a:t>Résilience aux changements climatiques</a:t>
            </a:r>
            <a:endParaRPr/>
          </a:p>
        </p:txBody>
      </p:sp>
      <p:sp>
        <p:nvSpPr>
          <p:cNvPr id="438" name="Google Shape;438;p47"/>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2"/>
              </a:buClr>
              <a:buSzPts val="2000"/>
              <a:buFont typeface="Arial"/>
              <a:buChar char="•"/>
            </a:pPr>
            <a:r>
              <a:rPr lang="fr" b="0"/>
              <a:t>Mesures pour des solutions de nettoyage plus durables</a:t>
            </a:r>
            <a:endParaRPr/>
          </a:p>
        </p:txBody>
      </p:sp>
      <p:sp>
        <p:nvSpPr>
          <p:cNvPr id="439" name="Google Shape;439;p47"/>
          <p:cNvSpPr/>
          <p:nvPr/>
        </p:nvSpPr>
        <p:spPr>
          <a:xfrm>
            <a:off x="7060018" y="853698"/>
            <a:ext cx="4815789" cy="4568907"/>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40" name="Google Shape;440;p47"/>
          <p:cNvPicPr preferRelativeResize="0"/>
          <p:nvPr/>
        </p:nvPicPr>
        <p:blipFill rotWithShape="1">
          <a:blip r:embed="rId3">
            <a:alphaModFix/>
          </a:blip>
          <a:srcRect l="20608" t="15740" r="41666" b="27727"/>
          <a:stretch/>
        </p:blipFill>
        <p:spPr>
          <a:xfrm>
            <a:off x="7398107" y="1253798"/>
            <a:ext cx="4139610" cy="38770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8"/>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sz="4000"/>
              <a:t>Mesures pour des solutions de nettoyage plus durables</a:t>
            </a:r>
            <a:endParaRPr sz="4000"/>
          </a:p>
        </p:txBody>
      </p:sp>
      <p:sp>
        <p:nvSpPr>
          <p:cNvPr id="447" name="Google Shape;447;p4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31</a:t>
            </a:fld>
            <a:endParaRPr/>
          </a:p>
        </p:txBody>
      </p:sp>
      <p:sp>
        <p:nvSpPr>
          <p:cNvPr id="448" name="Google Shape;448;p48"/>
          <p:cNvSpPr txBox="1"/>
          <p:nvPr/>
        </p:nvSpPr>
        <p:spPr>
          <a:xfrm>
            <a:off x="477034" y="1543871"/>
            <a:ext cx="7575355" cy="48341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9164D"/>
              </a:buClr>
              <a:buSzPts val="2000"/>
              <a:buFont typeface="Arial"/>
              <a:buChar char="•"/>
            </a:pPr>
            <a:r>
              <a:rPr lang="fr" sz="1800" b="1" i="0" u="none" strike="noStrike" cap="none">
                <a:solidFill>
                  <a:srgbClr val="09164D"/>
                </a:solidFill>
                <a:latin typeface="Arial"/>
                <a:ea typeface="Arial"/>
                <a:cs typeface="Arial"/>
                <a:sym typeface="Arial"/>
              </a:rPr>
              <a:t>Mieux sensibiliser le personnel de nettoyage à la conservation de l’eau</a:t>
            </a:r>
            <a:endParaRPr sz="1200" b="0" i="0" u="none" strike="noStrike" cap="none">
              <a:solidFill>
                <a:srgbClr val="000000"/>
              </a:solidFill>
              <a:latin typeface="Arial"/>
              <a:ea typeface="Arial"/>
              <a:cs typeface="Arial"/>
              <a:sym typeface="Arial"/>
            </a:endParaRPr>
          </a:p>
          <a:p>
            <a:pPr marL="800100" marR="0" lvl="1" indent="-342900" algn="l" rtl="0">
              <a:lnSpc>
                <a:spcPct val="107000"/>
              </a:lnSpc>
              <a:spcBef>
                <a:spcPts val="0"/>
              </a:spcBef>
              <a:spcAft>
                <a:spcPts val="0"/>
              </a:spcAft>
              <a:buClr>
                <a:srgbClr val="09164D"/>
              </a:buClr>
              <a:buSzPts val="2000"/>
              <a:buFont typeface="Arial"/>
              <a:buChar char="•"/>
            </a:pPr>
            <a:r>
              <a:rPr lang="fr" sz="1800" b="0" i="0" u="none" strike="noStrike" cap="none">
                <a:solidFill>
                  <a:srgbClr val="09164D"/>
                </a:solidFill>
                <a:latin typeface="Arial"/>
                <a:ea typeface="Arial"/>
                <a:cs typeface="Arial"/>
                <a:sym typeface="Arial"/>
              </a:rPr>
              <a:t>Éviter </a:t>
            </a:r>
            <a:r>
              <a:rPr lang="fr" sz="1800" b="0" i="0" u="none" strike="noStrike" cap="none">
                <a:solidFill>
                  <a:srgbClr val="222222"/>
                </a:solidFill>
                <a:latin typeface="Arial"/>
                <a:ea typeface="Arial"/>
                <a:cs typeface="Arial"/>
                <a:sym typeface="Arial"/>
              </a:rPr>
              <a:t>de laisser couler le robinet pendant le nettoyage (en particulier à l’extérieur) Remplir un seau avec la quantité d’eau nécessaire pour le nettoyage, et ne pas utiliser d’eau provenant d’autres sources </a:t>
            </a:r>
            <a:endParaRPr sz="12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rgbClr val="222222"/>
              </a:buClr>
              <a:buSzPts val="2000"/>
              <a:buFont typeface="Arial"/>
              <a:buChar char="•"/>
            </a:pPr>
            <a:r>
              <a:rPr lang="fr" sz="1800" b="1" i="0" u="none" strike="noStrike" cap="none">
                <a:solidFill>
                  <a:srgbClr val="222222"/>
                </a:solidFill>
                <a:latin typeface="Arial"/>
                <a:ea typeface="Arial"/>
                <a:cs typeface="Arial"/>
                <a:sym typeface="Arial"/>
              </a:rPr>
              <a:t>Utiliser des produits de nettoyage écologiquement durables et nettoyer soigneusement avec de l’eau et du savon (afin de réduire la surutilisation de désinfectant)</a:t>
            </a:r>
            <a:endParaRPr sz="12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rgbClr val="222222"/>
              </a:buClr>
              <a:buSzPts val="2000"/>
              <a:buFont typeface="Arial"/>
              <a:buChar char="•"/>
            </a:pPr>
            <a:r>
              <a:rPr lang="fr" sz="1800" b="1" i="0" u="none" strike="noStrike" cap="none">
                <a:solidFill>
                  <a:srgbClr val="222222"/>
                </a:solidFill>
                <a:latin typeface="Arial"/>
                <a:ea typeface="Arial"/>
                <a:cs typeface="Arial"/>
                <a:sym typeface="Arial"/>
              </a:rPr>
              <a:t>Vérifier les robinets et réparer ceux qui fuient</a:t>
            </a:r>
            <a:endParaRPr sz="1200" b="0" i="0" u="none" strike="noStrike" cap="none">
              <a:solidFill>
                <a:srgbClr val="000000"/>
              </a:solidFill>
              <a:latin typeface="Arial"/>
              <a:ea typeface="Arial"/>
              <a:cs typeface="Arial"/>
              <a:sym typeface="Arial"/>
            </a:endParaRPr>
          </a:p>
          <a:p>
            <a:pPr marL="800100" marR="0" lvl="1" indent="-342900" algn="l" rtl="0">
              <a:lnSpc>
                <a:spcPct val="107000"/>
              </a:lnSpc>
              <a:spcBef>
                <a:spcPts val="0"/>
              </a:spcBef>
              <a:spcAft>
                <a:spcPts val="0"/>
              </a:spcAft>
              <a:buClr>
                <a:srgbClr val="222222"/>
              </a:buClr>
              <a:buSzPts val="2000"/>
              <a:buFont typeface="Arial"/>
              <a:buChar char="•"/>
            </a:pPr>
            <a:r>
              <a:rPr lang="fr" sz="1800" b="0" i="0" u="none" strike="noStrike" cap="none">
                <a:solidFill>
                  <a:srgbClr val="222222"/>
                </a:solidFill>
                <a:latin typeface="Arial"/>
                <a:ea typeface="Arial"/>
                <a:cs typeface="Arial"/>
                <a:sym typeface="Arial"/>
              </a:rPr>
              <a:t>Le nettoyage est l’occasion idéale de vérifier si des équipements ont besoin d’être réparés. Lorsque vous ouvrez le robinet pour tirer de l’eau, vérifiez qu’il fonctionne correctement. Si ce n’est pas le cas, signalez-le immédiatement et veillez à ce qu’il soit réparé. Un robinet qui fuit peut gaspiller une quantité d’eau considérable en peu de temps. </a:t>
            </a:r>
            <a:endParaRPr sz="1800" b="0" i="0" u="none" strike="noStrike" cap="none">
              <a:solidFill>
                <a:schemeClr val="dk1"/>
              </a:solidFill>
              <a:latin typeface="Arial"/>
              <a:ea typeface="Arial"/>
              <a:cs typeface="Arial"/>
              <a:sym typeface="Arial"/>
            </a:endParaRPr>
          </a:p>
        </p:txBody>
      </p:sp>
      <p:pic>
        <p:nvPicPr>
          <p:cNvPr id="449" name="Google Shape;449;p48"/>
          <p:cNvPicPr preferRelativeResize="0"/>
          <p:nvPr/>
        </p:nvPicPr>
        <p:blipFill rotWithShape="1">
          <a:blip r:embed="rId3">
            <a:alphaModFix/>
          </a:blip>
          <a:srcRect l="20608" t="15740" r="41666" b="27727"/>
          <a:stretch/>
        </p:blipFill>
        <p:spPr>
          <a:xfrm>
            <a:off x="8052389" y="1780132"/>
            <a:ext cx="4139610" cy="3877002"/>
          </a:xfrm>
          <a:prstGeom prst="rect">
            <a:avLst/>
          </a:prstGeom>
          <a:noFill/>
          <a:ln>
            <a:noFill/>
          </a:ln>
        </p:spPr>
      </p:pic>
      <p:sp>
        <p:nvSpPr>
          <p:cNvPr id="450" name="Google Shape;450;p48"/>
          <p:cNvSpPr/>
          <p:nvPr/>
        </p:nvSpPr>
        <p:spPr>
          <a:xfrm>
            <a:off x="8052389" y="5857996"/>
            <a:ext cx="60960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 sz="1400" b="0" i="0" u="none" strike="noStrike" cap="none">
                <a:solidFill>
                  <a:schemeClr val="dk1"/>
                </a:solidFill>
                <a:latin typeface="Arial"/>
                <a:ea typeface="Arial"/>
                <a:cs typeface="Arial"/>
                <a:sym typeface="Arial"/>
              </a:rPr>
              <a:t>Crédit photo : OMS/Fid Thompson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838200" y="463096"/>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Principaux points à retenir</a:t>
            </a:r>
            <a:endParaRPr/>
          </a:p>
        </p:txBody>
      </p:sp>
      <p:sp>
        <p:nvSpPr>
          <p:cNvPr id="457" name="Google Shape;457;p4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32</a:t>
            </a:fld>
            <a:endParaRPr/>
          </a:p>
        </p:txBody>
      </p:sp>
      <p:sp>
        <p:nvSpPr>
          <p:cNvPr id="458" name="Google Shape;458;p49"/>
          <p:cNvSpPr txBox="1"/>
          <p:nvPr/>
        </p:nvSpPr>
        <p:spPr>
          <a:xfrm>
            <a:off x="1392648" y="1705430"/>
            <a:ext cx="9961152" cy="32119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9164D"/>
              </a:buClr>
              <a:buSzPts val="2600"/>
              <a:buFont typeface="Arial"/>
              <a:buAutoNum type="arabicPeriod"/>
            </a:pPr>
            <a:r>
              <a:rPr lang="fr" sz="2600" b="0" i="0" u="none" strike="noStrike" cap="none">
                <a:solidFill>
                  <a:srgbClr val="09164D"/>
                </a:solidFill>
                <a:latin typeface="Arial"/>
                <a:ea typeface="Arial"/>
                <a:cs typeface="Arial"/>
                <a:sym typeface="Arial"/>
              </a:rPr>
              <a:t>Les changements climatiques ont des conséquences sur les services essentiels des établissements de santé.</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9164D"/>
              </a:buClr>
              <a:buSzPts val="2600"/>
              <a:buFont typeface="Arial"/>
              <a:buAutoNum type="arabicPeriod"/>
            </a:pPr>
            <a:r>
              <a:rPr lang="fr" sz="2600" b="0" i="0" u="none" strike="noStrike" cap="none">
                <a:solidFill>
                  <a:schemeClr val="dk1"/>
                </a:solidFill>
                <a:latin typeface="Arial"/>
                <a:ea typeface="Arial"/>
                <a:cs typeface="Arial"/>
                <a:sym typeface="Arial"/>
              </a:rPr>
              <a:t>Il est nécessaire de planifier les </a:t>
            </a:r>
            <a:r>
              <a:rPr lang="fr" sz="2600" b="0" i="0" u="none" strike="noStrike" cap="none">
                <a:solidFill>
                  <a:srgbClr val="09164D"/>
                </a:solidFill>
                <a:latin typeface="Arial"/>
                <a:ea typeface="Arial"/>
                <a:cs typeface="Arial"/>
                <a:sym typeface="Arial"/>
              </a:rPr>
              <a:t>services WASH</a:t>
            </a:r>
            <a:r>
              <a:rPr lang="fr" sz="2600" b="0" i="0" u="none" strike="noStrike" cap="none">
                <a:solidFill>
                  <a:schemeClr val="dk1"/>
                </a:solidFill>
                <a:latin typeface="Arial"/>
                <a:ea typeface="Arial"/>
                <a:cs typeface="Arial"/>
                <a:sym typeface="Arial"/>
              </a:rPr>
              <a:t> en fonction des risques </a:t>
            </a:r>
            <a:r>
              <a:rPr lang="fr" sz="2600" b="0" i="0" u="sng" strike="noStrike" cap="none">
                <a:solidFill>
                  <a:schemeClr val="dk1"/>
                </a:solidFill>
                <a:latin typeface="Arial"/>
                <a:ea typeface="Arial"/>
                <a:cs typeface="Arial"/>
                <a:sym typeface="Arial"/>
              </a:rPr>
              <a:t>identifiés</a:t>
            </a:r>
            <a:r>
              <a:rPr lang="fr" sz="2600" b="0" i="0" u="none" strike="noStrike" cap="none">
                <a:solidFill>
                  <a:schemeClr val="dk1"/>
                </a:solidFill>
                <a:latin typeface="Arial"/>
                <a:ea typeface="Arial"/>
                <a:cs typeface="Arial"/>
                <a:sym typeface="Arial"/>
              </a:rPr>
              <a:t> à l’échelle locale. Il n’existe pas d’approche standard.</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9164D"/>
              </a:buClr>
              <a:buSzPts val="2600"/>
              <a:buFont typeface="Arial"/>
              <a:buAutoNum type="arabicPeriod"/>
            </a:pPr>
            <a:r>
              <a:rPr lang="fr" sz="2600" b="0" i="0" u="none" strike="noStrike" cap="none">
                <a:solidFill>
                  <a:srgbClr val="09164D"/>
                </a:solidFill>
                <a:latin typeface="Arial"/>
                <a:ea typeface="Arial"/>
                <a:cs typeface="Arial"/>
                <a:sym typeface="Arial"/>
              </a:rPr>
              <a:t>Le stockage,</a:t>
            </a:r>
            <a:r>
              <a:rPr lang="fr" sz="2600" b="0" i="0" u="none" strike="noStrike" cap="none">
                <a:solidFill>
                  <a:schemeClr val="dk1"/>
                </a:solidFill>
                <a:latin typeface="Arial"/>
                <a:ea typeface="Arial"/>
                <a:cs typeface="Arial"/>
                <a:sym typeface="Arial"/>
              </a:rPr>
              <a:t> la conservation et l’utilisation efficace des ressources en eau sont essentiels dans les régions confrontées à des pénuries d’eau et à des sécheresses récurrentes. </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9164D"/>
              </a:buClr>
              <a:buSzPts val="2600"/>
              <a:buFont typeface="Arial"/>
              <a:buAutoNum type="arabicPeriod"/>
            </a:pPr>
            <a:r>
              <a:rPr lang="fr" sz="2600" b="0" i="0" u="none" strike="noStrike" cap="none">
                <a:solidFill>
                  <a:srgbClr val="09164D"/>
                </a:solidFill>
                <a:latin typeface="Arial"/>
                <a:ea typeface="Arial"/>
                <a:cs typeface="Arial"/>
                <a:sym typeface="Arial"/>
              </a:rPr>
              <a:t>Les établissements de santé à risque d’inondation doivent veiller </a:t>
            </a:r>
            <a:r>
              <a:rPr lang="fr" sz="2600" b="0" i="0" u="none" strike="noStrike" cap="none">
                <a:solidFill>
                  <a:schemeClr val="dk1"/>
                </a:solidFill>
                <a:latin typeface="Arial"/>
                <a:ea typeface="Arial"/>
                <a:cs typeface="Arial"/>
                <a:sym typeface="Arial"/>
              </a:rPr>
              <a:t>à ce que l’assainissement ne constitue aucun risque pour l’approvisionnement en eau et l’environnement. </a:t>
            </a:r>
            <a:endParaRPr sz="2600" b="0" i="0" u="none" strike="noStrike" cap="none">
              <a:solidFill>
                <a:srgbClr val="09164D"/>
              </a:solidFill>
              <a:latin typeface="Arial"/>
              <a:ea typeface="Arial"/>
              <a:cs typeface="Arial"/>
              <a:sym typeface="Arial"/>
            </a:endParaRPr>
          </a:p>
          <a:p>
            <a:pPr marL="342900" marR="0" lvl="0" indent="-177800" algn="l" rtl="0">
              <a:lnSpc>
                <a:spcPct val="90000"/>
              </a:lnSpc>
              <a:spcBef>
                <a:spcPts val="1000"/>
              </a:spcBef>
              <a:spcAft>
                <a:spcPts val="0"/>
              </a:spcAft>
              <a:buClr>
                <a:schemeClr val="dk1"/>
              </a:buClr>
              <a:buSzPts val="2600"/>
              <a:buFont typeface="Arial"/>
              <a:buNone/>
            </a:pPr>
            <a:endParaRPr sz="2600" b="0" i="0" u="none" strike="noStrike" cap="none">
              <a:solidFill>
                <a:srgbClr val="09164D"/>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33</a:t>
            </a:fld>
            <a:endParaRPr/>
          </a:p>
        </p:txBody>
      </p:sp>
      <p:sp>
        <p:nvSpPr>
          <p:cNvPr id="464" name="Google Shape;464;p50"/>
          <p:cNvSpPr txBox="1"/>
          <p:nvPr/>
        </p:nvSpPr>
        <p:spPr>
          <a:xfrm>
            <a:off x="0" y="4490772"/>
            <a:ext cx="5257800" cy="714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6000"/>
              <a:buFont typeface="Arial Narrow"/>
              <a:buNone/>
            </a:pPr>
            <a:r>
              <a:rPr lang="fr" sz="6000" b="1" i="0" u="none" strike="noStrike" cap="none">
                <a:solidFill>
                  <a:schemeClr val="dk2"/>
                </a:solidFill>
                <a:latin typeface="Arial Narrow"/>
                <a:ea typeface="Arial Narrow"/>
                <a:cs typeface="Arial Narrow"/>
                <a:sym typeface="Arial Narrow"/>
              </a:rPr>
              <a:t>Des questions ?</a:t>
            </a:r>
            <a:endParaRPr sz="6000" b="1" i="0" u="none" strike="noStrike" cap="none">
              <a:solidFill>
                <a:schemeClr val="dk2"/>
              </a:solidFill>
              <a:latin typeface="Arial Narrow"/>
              <a:ea typeface="Arial Narrow"/>
              <a:cs typeface="Arial Narrow"/>
              <a:sym typeface="Arial Narrow"/>
            </a:endParaRPr>
          </a:p>
        </p:txBody>
      </p:sp>
      <p:pic>
        <p:nvPicPr>
          <p:cNvPr id="465" name="Google Shape;465;p50"/>
          <p:cNvPicPr preferRelativeResize="0"/>
          <p:nvPr/>
        </p:nvPicPr>
        <p:blipFill rotWithShape="1">
          <a:blip r:embed="rId3">
            <a:alphaModFix/>
          </a:blip>
          <a:srcRect/>
          <a:stretch/>
        </p:blipFill>
        <p:spPr>
          <a:xfrm>
            <a:off x="1603763" y="1284316"/>
            <a:ext cx="2425796" cy="24257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34</a:t>
            </a:fld>
            <a:endParaRPr/>
          </a:p>
        </p:txBody>
      </p:sp>
      <p:sp>
        <p:nvSpPr>
          <p:cNvPr id="471" name="Google Shape;471;p51"/>
          <p:cNvSpPr txBox="1"/>
          <p:nvPr/>
        </p:nvSpPr>
        <p:spPr>
          <a:xfrm>
            <a:off x="630114" y="1318147"/>
            <a:ext cx="10931769" cy="3654251"/>
          </a:xfrm>
          <a:prstGeom prst="rect">
            <a:avLst/>
          </a:prstGeom>
          <a:noFill/>
          <a:ln>
            <a:noFill/>
          </a:ln>
        </p:spPr>
        <p:txBody>
          <a:bodyPr spcFirstLastPara="1" wrap="square" lIns="91425" tIns="45700" rIns="91425" bIns="45700" anchor="t" anchorCtr="0">
            <a:noAutofit/>
          </a:bodyPr>
          <a:lstStyle/>
          <a:p>
            <a:pPr marL="285750" marR="0" lvl="0" indent="-285750" algn="l" rtl="0">
              <a:lnSpc>
                <a:spcPct val="120000"/>
              </a:lnSpc>
              <a:spcBef>
                <a:spcPts val="0"/>
              </a:spcBef>
              <a:spcAft>
                <a:spcPts val="0"/>
              </a:spcAft>
              <a:buClr>
                <a:srgbClr val="002060"/>
              </a:buClr>
              <a:buSzPts val="1800"/>
              <a:buFont typeface="Arial"/>
              <a:buChar char="•"/>
            </a:pPr>
            <a:r>
              <a:rPr lang="fr" sz="1600" b="0" i="0" u="none" strike="noStrike" cap="none">
                <a:solidFill>
                  <a:srgbClr val="002060"/>
                </a:solidFill>
                <a:latin typeface="Arial"/>
                <a:ea typeface="Arial"/>
                <a:cs typeface="Arial"/>
                <a:sym typeface="Arial"/>
              </a:rPr>
              <a:t>OMS, </a:t>
            </a:r>
            <a:r>
              <a:rPr lang="fr" sz="1600" b="0" i="1" u="none" strike="noStrike" cap="none">
                <a:solidFill>
                  <a:srgbClr val="002060"/>
                </a:solidFill>
                <a:latin typeface="Arial"/>
                <a:ea typeface="Arial"/>
                <a:cs typeface="Arial"/>
                <a:sym typeface="Arial"/>
              </a:rPr>
              <a:t>Stratégie mondiale OMS sur la santé, l’environnement et les changements climatiques, </a:t>
            </a:r>
            <a:r>
              <a:rPr lang="fr" sz="1600" b="0" i="0" u="none" strike="noStrike" cap="none">
                <a:solidFill>
                  <a:srgbClr val="002060"/>
                </a:solidFill>
                <a:latin typeface="Arial"/>
                <a:ea typeface="Arial"/>
                <a:cs typeface="Arial"/>
                <a:sym typeface="Arial"/>
              </a:rPr>
              <a:t>2019</a:t>
            </a:r>
            <a:endParaRPr sz="12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2060"/>
              </a:buClr>
              <a:buSzPts val="1800"/>
              <a:buFont typeface="Arial"/>
              <a:buNone/>
            </a:pPr>
            <a:r>
              <a:rPr lang="fr" sz="1600" b="0" i="0" u="sng" strike="noStrike" cap="none">
                <a:solidFill>
                  <a:schemeClr val="hlink"/>
                </a:solidFill>
                <a:latin typeface="Arial"/>
                <a:ea typeface="Arial"/>
                <a:cs typeface="Arial"/>
                <a:sym typeface="Arial"/>
                <a:hlinkClick r:id="rId3"/>
              </a:rPr>
              <a:t>https://www.who.int/publications/i/item/9789240000377</a:t>
            </a:r>
            <a:r>
              <a:rPr lang="fr" sz="1600" b="0" i="0" u="none" strike="noStrike" cap="none">
                <a:solidFill>
                  <a:srgbClr val="00206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228600" marR="0" lvl="0" indent="-228600" algn="l" rtl="0">
              <a:lnSpc>
                <a:spcPct val="120000"/>
              </a:lnSpc>
              <a:spcBef>
                <a:spcPts val="0"/>
              </a:spcBef>
              <a:spcAft>
                <a:spcPts val="0"/>
              </a:spcAft>
              <a:buClr>
                <a:srgbClr val="002060"/>
              </a:buClr>
              <a:buSzPts val="1800"/>
              <a:buFont typeface="Arial"/>
              <a:buChar char="•"/>
            </a:pPr>
            <a:r>
              <a:rPr lang="fr" sz="1600" b="0" i="0" u="none" strike="noStrike" cap="none">
                <a:solidFill>
                  <a:srgbClr val="002060"/>
                </a:solidFill>
                <a:latin typeface="Arial"/>
                <a:ea typeface="Arial"/>
                <a:cs typeface="Arial"/>
                <a:sym typeface="Arial"/>
              </a:rPr>
              <a:t>Partenariat mondial pour l’eau et UNICEF, </a:t>
            </a:r>
            <a:r>
              <a:rPr lang="fr" sz="1600" b="0" i="1" u="none" strike="noStrike" cap="none">
                <a:solidFill>
                  <a:srgbClr val="002060"/>
                </a:solidFill>
                <a:latin typeface="Arial"/>
                <a:ea typeface="Arial"/>
                <a:cs typeface="Arial"/>
                <a:sym typeface="Arial"/>
              </a:rPr>
              <a:t>Développement résilient au changement climatique du secteur EAH</a:t>
            </a:r>
            <a:r>
              <a:rPr lang="fr" sz="1600" b="0" i="0" u="none" strike="noStrike" cap="none">
                <a:solidFill>
                  <a:srgbClr val="002060"/>
                </a:solidFill>
                <a:latin typeface="Arial"/>
                <a:ea typeface="Arial"/>
                <a:cs typeface="Arial"/>
                <a:sym typeface="Arial"/>
              </a:rPr>
              <a:t>, 2017</a:t>
            </a:r>
            <a:endParaRPr sz="12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2060"/>
              </a:buClr>
              <a:buSzPts val="1800"/>
              <a:buFont typeface="Arial"/>
              <a:buNone/>
            </a:pPr>
            <a:r>
              <a:rPr lang="fr" sz="1600" b="0" i="0" u="sng" strike="noStrike" cap="none">
                <a:solidFill>
                  <a:schemeClr val="hlink"/>
                </a:solidFill>
                <a:latin typeface="Arial"/>
                <a:ea typeface="Arial"/>
                <a:cs typeface="Arial"/>
                <a:sym typeface="Arial"/>
                <a:hlinkClick r:id="rId4"/>
              </a:rPr>
              <a:t>https://www.gwp.org/en/WashClimateResilience/</a:t>
            </a:r>
            <a:r>
              <a:rPr lang="fr" sz="1600" b="0" i="0" u="none" strike="noStrike" cap="none">
                <a:solidFill>
                  <a:srgbClr val="00206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2060"/>
              </a:buClr>
              <a:buSzPts val="1800"/>
              <a:buFont typeface="Arial"/>
              <a:buChar char="•"/>
            </a:pPr>
            <a:r>
              <a:rPr lang="fr" sz="1600" b="0" i="0" u="none" strike="noStrike" cap="none">
                <a:solidFill>
                  <a:srgbClr val="002060"/>
                </a:solidFill>
                <a:latin typeface="Arial"/>
                <a:ea typeface="Arial"/>
                <a:cs typeface="Arial"/>
                <a:sym typeface="Arial"/>
              </a:rPr>
              <a:t>OMS, </a:t>
            </a:r>
            <a:r>
              <a:rPr lang="fr" sz="1600" b="0" i="1" u="none" strike="noStrike" cap="none">
                <a:solidFill>
                  <a:srgbClr val="002060"/>
                </a:solidFill>
                <a:latin typeface="Arial"/>
                <a:ea typeface="Arial"/>
                <a:cs typeface="Arial"/>
                <a:sym typeface="Arial"/>
              </a:rPr>
              <a:t>Établissements de santé résilients face au changement climatique et écologiquement viables – Orientations de l’OMS, </a:t>
            </a:r>
            <a:r>
              <a:rPr lang="fr" sz="1600" b="0" i="0" u="none" strike="noStrike" cap="none">
                <a:solidFill>
                  <a:srgbClr val="002060"/>
                </a:solidFill>
                <a:latin typeface="Arial"/>
                <a:ea typeface="Arial"/>
                <a:cs typeface="Arial"/>
                <a:sym typeface="Arial"/>
              </a:rPr>
              <a:t>2020 </a:t>
            </a:r>
            <a:endParaRPr sz="12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2060"/>
              </a:buClr>
              <a:buSzPts val="1800"/>
              <a:buFont typeface="Arial"/>
              <a:buNone/>
            </a:pPr>
            <a:r>
              <a:rPr lang="fr" sz="1600" b="0" i="0" u="sng" strike="noStrike" cap="none">
                <a:solidFill>
                  <a:schemeClr val="hlink"/>
                </a:solidFill>
                <a:latin typeface="Arial"/>
                <a:ea typeface="Arial"/>
                <a:cs typeface="Arial"/>
                <a:sym typeface="Arial"/>
                <a:hlinkClick r:id="rId5"/>
              </a:rPr>
              <a:t>https://www.who.int/fr/publications/i/item/9789240012226</a:t>
            </a:r>
            <a:r>
              <a:rPr lang="fr" sz="1600" b="0" i="0" u="none" strike="noStrike" cap="none">
                <a:solidFill>
                  <a:srgbClr val="00206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285750" marR="0" lvl="0" indent="-285750" algn="l" rtl="0">
              <a:lnSpc>
                <a:spcPct val="120000"/>
              </a:lnSpc>
              <a:spcBef>
                <a:spcPts val="0"/>
              </a:spcBef>
              <a:spcAft>
                <a:spcPts val="0"/>
              </a:spcAft>
              <a:buClr>
                <a:srgbClr val="002060"/>
              </a:buClr>
              <a:buSzPts val="1800"/>
              <a:buFont typeface="Arial"/>
              <a:buChar char="•"/>
            </a:pPr>
            <a:r>
              <a:rPr lang="fr" sz="1600" b="0" i="0" u="none" strike="noStrike" cap="none">
                <a:solidFill>
                  <a:srgbClr val="002060"/>
                </a:solidFill>
                <a:latin typeface="Arial"/>
                <a:ea typeface="Arial"/>
                <a:cs typeface="Arial"/>
                <a:sym typeface="Arial"/>
              </a:rPr>
              <a:t>OMS, « Discussion paper on sanitation, climate change and health », 2019.</a:t>
            </a:r>
            <a:r>
              <a:rPr lang="fr" sz="1600" b="0" i="0" u="sng" strike="noStrike" cap="none">
                <a:solidFill>
                  <a:schemeClr val="hlink"/>
                </a:solidFill>
                <a:latin typeface="Arial"/>
                <a:ea typeface="Arial"/>
                <a:cs typeface="Arial"/>
                <a:sym typeface="Arial"/>
                <a:hlinkClick r:id="rId6"/>
              </a:rPr>
              <a:t>https://www.who.int/publications/m/item/climate-sanitation-and-health</a:t>
            </a:r>
            <a:endParaRPr sz="16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002060"/>
              </a:buClr>
              <a:buSzPts val="1800"/>
              <a:buFont typeface="Arial"/>
              <a:buChar char="•"/>
            </a:pPr>
            <a:r>
              <a:rPr lang="fr" sz="1600" b="0" i="0" u="none" strike="noStrike" cap="none">
                <a:solidFill>
                  <a:srgbClr val="002060"/>
                </a:solidFill>
                <a:latin typeface="Arial"/>
                <a:ea typeface="Arial"/>
                <a:cs typeface="Arial"/>
                <a:sym typeface="Arial"/>
              </a:rPr>
              <a:t>OMS, </a:t>
            </a:r>
            <a:r>
              <a:rPr lang="fr" sz="1600" b="0" i="1" u="none" strike="noStrike" cap="none">
                <a:solidFill>
                  <a:srgbClr val="002060"/>
                </a:solidFill>
                <a:latin typeface="Arial"/>
                <a:ea typeface="Arial"/>
                <a:cs typeface="Arial"/>
                <a:sym typeface="Arial"/>
              </a:rPr>
              <a:t>Vision 2030:</a:t>
            </a:r>
            <a:r>
              <a:rPr lang="fr" sz="1600" b="0" i="0" u="none" strike="noStrike" cap="none">
                <a:solidFill>
                  <a:srgbClr val="002060"/>
                </a:solidFill>
                <a:latin typeface="Arial"/>
                <a:ea typeface="Arial"/>
                <a:cs typeface="Arial"/>
                <a:sym typeface="Arial"/>
              </a:rPr>
              <a:t> </a:t>
            </a:r>
            <a:r>
              <a:rPr lang="fr" sz="1600" b="0" i="1" u="none" strike="noStrike" cap="none">
                <a:solidFill>
                  <a:srgbClr val="002060"/>
                </a:solidFill>
                <a:latin typeface="Arial"/>
                <a:ea typeface="Arial"/>
                <a:cs typeface="Arial"/>
                <a:sym typeface="Arial"/>
              </a:rPr>
              <a:t>The resilience of water supply and sanitation in the face of climate change, </a:t>
            </a:r>
            <a:r>
              <a:rPr lang="fr" sz="1600" b="0" i="0" u="none" strike="noStrike" cap="none">
                <a:solidFill>
                  <a:srgbClr val="002060"/>
                </a:solidFill>
                <a:latin typeface="Arial"/>
                <a:ea typeface="Arial"/>
                <a:cs typeface="Arial"/>
                <a:sym typeface="Arial"/>
              </a:rPr>
              <a:t>2009.</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800"/>
              <a:buFont typeface="Arial"/>
              <a:buNone/>
            </a:pPr>
            <a:r>
              <a:rPr lang="fr" sz="1600" b="0" i="0" u="sng" strike="noStrike" cap="none">
                <a:solidFill>
                  <a:schemeClr val="hlink"/>
                </a:solidFill>
                <a:latin typeface="Arial"/>
                <a:ea typeface="Arial"/>
                <a:cs typeface="Arial"/>
                <a:sym typeface="Arial"/>
                <a:hlinkClick r:id="rId7"/>
              </a:rPr>
              <a:t>https://apps.who.int/iris/handle/10665/70462</a:t>
            </a:r>
            <a:r>
              <a:rPr lang="fr" sz="1600" b="0" i="0"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2060"/>
              </a:buClr>
              <a:buSzPts val="1800"/>
              <a:buFont typeface="Arial"/>
              <a:buChar char="•"/>
            </a:pPr>
            <a:r>
              <a:rPr lang="fr" sz="1600" b="0" i="0" u="none" strike="noStrike" cap="none">
                <a:solidFill>
                  <a:srgbClr val="002060"/>
                </a:solidFill>
                <a:latin typeface="Arial"/>
                <a:ea typeface="Arial"/>
                <a:cs typeface="Arial"/>
                <a:sym typeface="Arial"/>
              </a:rPr>
              <a:t>Rebecca Philipsborn</a:t>
            </a:r>
            <a:r>
              <a:rPr lang="fr" sz="1600" b="0" i="1" u="none" strike="noStrike" cap="none">
                <a:solidFill>
                  <a:srgbClr val="002060"/>
                </a:solidFill>
                <a:latin typeface="Arial"/>
                <a:ea typeface="Arial"/>
                <a:cs typeface="Arial"/>
                <a:sym typeface="Arial"/>
              </a:rPr>
              <a:t> et al.</a:t>
            </a:r>
            <a:r>
              <a:rPr lang="fr" sz="1600" b="0" i="0" u="none" strike="noStrike" cap="none">
                <a:solidFill>
                  <a:srgbClr val="002060"/>
                </a:solidFill>
                <a:latin typeface="Arial"/>
                <a:ea typeface="Arial"/>
                <a:cs typeface="Arial"/>
                <a:sym typeface="Arial"/>
              </a:rPr>
              <a:t>, « Climatic Drivers of Diarrheagenic Escherichia coli Incidence: A systematic review and meta-analysis », 2016.</a:t>
            </a:r>
            <a:endParaRPr sz="12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2060"/>
              </a:buClr>
              <a:buSzPts val="1800"/>
              <a:buFont typeface="Arial"/>
              <a:buNone/>
            </a:pPr>
            <a:r>
              <a:rPr lang="fr" sz="1600" b="0" i="0" u="sng" strike="noStrike" cap="none">
                <a:solidFill>
                  <a:schemeClr val="hlink"/>
                </a:solidFill>
                <a:latin typeface="Arial"/>
                <a:ea typeface="Arial"/>
                <a:cs typeface="Arial"/>
                <a:sym typeface="Arial"/>
                <a:hlinkClick r:id="rId8"/>
              </a:rPr>
              <a:t>https://www.ncbi.nlm.nih.gov/pmc/articles/PMC4907410/</a:t>
            </a:r>
            <a:endParaRPr sz="1600" b="0" i="0" u="none" strike="noStrike" cap="none">
              <a:solidFill>
                <a:srgbClr val="002060"/>
              </a:solidFill>
              <a:latin typeface="Arial"/>
              <a:ea typeface="Arial"/>
              <a:cs typeface="Arial"/>
              <a:sym typeface="Arial"/>
            </a:endParaRPr>
          </a:p>
          <a:p>
            <a:pPr marL="228600" marR="0" lvl="0" indent="-228600" algn="l" rtl="0">
              <a:lnSpc>
                <a:spcPct val="120000"/>
              </a:lnSpc>
              <a:spcBef>
                <a:spcPts val="0"/>
              </a:spcBef>
              <a:spcAft>
                <a:spcPts val="0"/>
              </a:spcAft>
              <a:buClr>
                <a:schemeClr val="dk1"/>
              </a:buClr>
              <a:buSzPts val="1800"/>
              <a:buFont typeface="Arial"/>
              <a:buChar char="•"/>
            </a:pPr>
            <a:r>
              <a:rPr lang="fr" sz="1600" b="0" i="0" u="none" strike="noStrike" cap="none">
                <a:solidFill>
                  <a:schemeClr val="dk1"/>
                </a:solidFill>
                <a:latin typeface="Arial"/>
                <a:ea typeface="Arial"/>
                <a:cs typeface="Arial"/>
                <a:sym typeface="Arial"/>
              </a:rPr>
              <a:t>Pour plus d’informations sur les produits durables et les bonnes pratiques de nettoyage dans les établissements de santé, consultez : </a:t>
            </a:r>
            <a:r>
              <a:rPr lang="fr" sz="1600" b="0" i="0" u="sng" strike="noStrike" cap="none">
                <a:solidFill>
                  <a:schemeClr val="hlink"/>
                </a:solidFill>
                <a:latin typeface="Arial"/>
                <a:ea typeface="Arial"/>
                <a:cs typeface="Arial"/>
                <a:sym typeface="Arial"/>
                <a:hlinkClick r:id="rId9"/>
              </a:rPr>
              <a:t>https://practicegreenhealth.org/topics/safer-chemicals/green-cleaning</a:t>
            </a:r>
            <a:r>
              <a:rPr lang="fr" sz="1600" b="0" i="0" u="none" strike="noStrike" cap="none">
                <a:solidFill>
                  <a:schemeClr val="dk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228600" marR="0" lvl="0" indent="-228600" algn="l" rtl="0">
              <a:lnSpc>
                <a:spcPct val="120000"/>
              </a:lnSpc>
              <a:spcBef>
                <a:spcPts val="0"/>
              </a:spcBef>
              <a:spcAft>
                <a:spcPts val="0"/>
              </a:spcAft>
              <a:buClr>
                <a:schemeClr val="dk1"/>
              </a:buClr>
              <a:buSzPts val="1800"/>
              <a:buFont typeface="Arial"/>
              <a:buChar char="•"/>
            </a:pPr>
            <a:r>
              <a:rPr lang="fr" sz="1600" b="0" i="0" u="none" strike="noStrike" cap="none">
                <a:solidFill>
                  <a:schemeClr val="dk1"/>
                </a:solidFill>
                <a:latin typeface="Arial"/>
                <a:ea typeface="Arial"/>
                <a:cs typeface="Arial"/>
                <a:sym typeface="Arial"/>
              </a:rPr>
              <a:t>DÉCHETS</a:t>
            </a:r>
            <a:endParaRPr sz="1600" b="0" i="0" u="none" strike="noStrike" cap="none">
              <a:solidFill>
                <a:schemeClr val="dk1"/>
              </a:solidFill>
              <a:latin typeface="Arial"/>
              <a:ea typeface="Arial"/>
              <a:cs typeface="Arial"/>
              <a:sym typeface="Arial"/>
            </a:endParaRPr>
          </a:p>
          <a:p>
            <a:pPr marL="228600" marR="0" lvl="0" indent="-114300" algn="l" rtl="0">
              <a:lnSpc>
                <a:spcPct val="120000"/>
              </a:lnSpc>
              <a:spcBef>
                <a:spcPts val="0"/>
              </a:spcBef>
              <a:spcAft>
                <a:spcPts val="0"/>
              </a:spcAft>
              <a:buClr>
                <a:schemeClr val="dk1"/>
              </a:buClr>
              <a:buSzPts val="1800"/>
              <a:buFont typeface="Arial"/>
              <a:buNone/>
            </a:pPr>
            <a:endParaRPr sz="1600" b="0" i="0" u="none" strike="noStrike" cap="none">
              <a:solidFill>
                <a:srgbClr val="002060"/>
              </a:solidFill>
              <a:latin typeface="Arial"/>
              <a:ea typeface="Arial"/>
              <a:cs typeface="Arial"/>
              <a:sym typeface="Arial"/>
            </a:endParaRPr>
          </a:p>
          <a:p>
            <a:pPr marL="171450" marR="0" lvl="0" indent="-57150" algn="l" rtl="0">
              <a:lnSpc>
                <a:spcPct val="120000"/>
              </a:lnSpc>
              <a:spcBef>
                <a:spcPts val="0"/>
              </a:spcBef>
              <a:spcAft>
                <a:spcPts val="0"/>
              </a:spcAft>
              <a:buClr>
                <a:schemeClr val="dk1"/>
              </a:buClr>
              <a:buSzPts val="1800"/>
              <a:buFont typeface="Arial"/>
              <a:buNone/>
            </a:pPr>
            <a:endParaRPr sz="1600" b="0" i="0" u="none" strike="noStrike" cap="none">
              <a:solidFill>
                <a:srgbClr val="002060"/>
              </a:solidFill>
              <a:latin typeface="Arial"/>
              <a:ea typeface="Arial"/>
              <a:cs typeface="Arial"/>
              <a:sym typeface="Arial"/>
            </a:endParaRPr>
          </a:p>
          <a:p>
            <a:pPr marL="171450" marR="0" lvl="0" indent="-57150" algn="l" rtl="0">
              <a:lnSpc>
                <a:spcPct val="120000"/>
              </a:lnSpc>
              <a:spcBef>
                <a:spcPts val="0"/>
              </a:spcBef>
              <a:spcAft>
                <a:spcPts val="0"/>
              </a:spcAft>
              <a:buClr>
                <a:schemeClr val="dk1"/>
              </a:buClr>
              <a:buSzPts val="1800"/>
              <a:buFont typeface="Arial"/>
              <a:buNone/>
            </a:pPr>
            <a:endParaRPr sz="1600" b="0" i="0" u="none" strike="noStrike" cap="none">
              <a:solidFill>
                <a:srgbClr val="002060"/>
              </a:solidFill>
              <a:latin typeface="Arial"/>
              <a:ea typeface="Arial"/>
              <a:cs typeface="Arial"/>
              <a:sym typeface="Arial"/>
            </a:endParaRPr>
          </a:p>
          <a:p>
            <a:pPr marL="171450" marR="0" lvl="0" indent="-57150" algn="l" rtl="0">
              <a:lnSpc>
                <a:spcPct val="120000"/>
              </a:lnSpc>
              <a:spcBef>
                <a:spcPts val="0"/>
              </a:spcBef>
              <a:spcAft>
                <a:spcPts val="0"/>
              </a:spcAft>
              <a:buClr>
                <a:schemeClr val="dk1"/>
              </a:buClr>
              <a:buSzPts val="1800"/>
              <a:buFont typeface="Arial"/>
              <a:buNone/>
            </a:pPr>
            <a:endParaRPr sz="1600" b="0" i="0" u="none" strike="noStrike" cap="none">
              <a:solidFill>
                <a:srgbClr val="002060"/>
              </a:solidFill>
              <a:latin typeface="Arial"/>
              <a:ea typeface="Arial"/>
              <a:cs typeface="Arial"/>
              <a:sym typeface="Arial"/>
            </a:endParaRPr>
          </a:p>
        </p:txBody>
      </p:sp>
      <p:sp>
        <p:nvSpPr>
          <p:cNvPr id="472" name="Google Shape;472;p51"/>
          <p:cNvSpPr txBox="1"/>
          <p:nvPr/>
        </p:nvSpPr>
        <p:spPr>
          <a:xfrm>
            <a:off x="838200" y="463096"/>
            <a:ext cx="10515600" cy="7143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fr" sz="4400" b="1" i="0" u="none" strike="noStrike" cap="none">
                <a:solidFill>
                  <a:schemeClr val="dk2"/>
                </a:solidFill>
                <a:latin typeface="Arial Narrow"/>
                <a:ea typeface="Arial Narrow"/>
                <a:cs typeface="Arial Narrow"/>
                <a:sym typeface="Arial Narrow"/>
              </a:rPr>
              <a:t>Lectures complémentaires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4</a:t>
            </a:fld>
            <a:endParaRPr/>
          </a:p>
        </p:txBody>
      </p:sp>
      <p:sp>
        <p:nvSpPr>
          <p:cNvPr id="158" name="Google Shape;158;p21"/>
          <p:cNvSpPr txBox="1"/>
          <p:nvPr/>
        </p:nvSpPr>
        <p:spPr>
          <a:xfrm>
            <a:off x="2005113" y="245002"/>
            <a:ext cx="8229600" cy="8572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fr" sz="4400" b="1" i="0" u="none" strike="noStrike" cap="none">
                <a:solidFill>
                  <a:schemeClr val="dk2"/>
                </a:solidFill>
                <a:latin typeface="Arial Narrow"/>
                <a:ea typeface="Arial Narrow"/>
                <a:cs typeface="Arial Narrow"/>
                <a:sym typeface="Arial Narrow"/>
              </a:rPr>
              <a:t>Climat – Termes clés</a:t>
            </a:r>
            <a:br>
              <a:rPr lang="fr" sz="4400" b="1" i="0" u="none" strike="noStrike" cap="none">
                <a:solidFill>
                  <a:schemeClr val="dk2"/>
                </a:solidFill>
                <a:latin typeface="Arial Narrow"/>
                <a:ea typeface="Arial Narrow"/>
                <a:cs typeface="Arial Narrow"/>
                <a:sym typeface="Arial Narrow"/>
              </a:rPr>
            </a:br>
            <a:endParaRPr sz="4400" b="1" i="0" u="none" strike="noStrike" cap="none">
              <a:solidFill>
                <a:schemeClr val="dk2"/>
              </a:solidFill>
              <a:latin typeface="Arial Narrow"/>
              <a:ea typeface="Arial Narrow"/>
              <a:cs typeface="Arial Narrow"/>
              <a:sym typeface="Arial Narrow"/>
            </a:endParaRPr>
          </a:p>
        </p:txBody>
      </p:sp>
      <p:sp>
        <p:nvSpPr>
          <p:cNvPr id="159" name="Google Shape;159;p21"/>
          <p:cNvSpPr txBox="1"/>
          <p:nvPr/>
        </p:nvSpPr>
        <p:spPr>
          <a:xfrm>
            <a:off x="512346" y="1217656"/>
            <a:ext cx="8133655" cy="4167457"/>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600"/>
              <a:buFont typeface="Arial"/>
              <a:buNone/>
            </a:pPr>
            <a:r>
              <a:rPr lang="fr" sz="2000" b="1" i="0" u="sng" strike="noStrike" cap="none">
                <a:solidFill>
                  <a:schemeClr val="dk1"/>
                </a:solidFill>
                <a:latin typeface="Arial"/>
                <a:ea typeface="Arial"/>
                <a:cs typeface="Arial"/>
                <a:sym typeface="Arial"/>
              </a:rPr>
              <a:t>Conditions météorologiques :</a:t>
            </a:r>
            <a:r>
              <a:rPr lang="fr" sz="2000" b="0" i="0" u="none" strike="noStrike" cap="none">
                <a:solidFill>
                  <a:schemeClr val="dk1"/>
                </a:solidFill>
                <a:latin typeface="Arial"/>
                <a:ea typeface="Arial"/>
                <a:cs typeface="Arial"/>
                <a:sym typeface="Arial"/>
              </a:rPr>
              <a:t> Conditions atmosphériques à un moment donné ou à un endroit donné.</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41"/>
              </a:spcBef>
              <a:spcAft>
                <a:spcPts val="0"/>
              </a:spcAft>
              <a:buClr>
                <a:schemeClr val="dk1"/>
              </a:buClr>
              <a:buSzPts val="1600"/>
              <a:buFont typeface="Arial"/>
              <a:buNone/>
            </a:pPr>
            <a:r>
              <a:rPr lang="fr" sz="2000" b="1" i="0" u="sng" strike="noStrike" cap="none">
                <a:solidFill>
                  <a:schemeClr val="dk1"/>
                </a:solidFill>
                <a:latin typeface="Arial"/>
                <a:ea typeface="Arial"/>
                <a:cs typeface="Arial"/>
                <a:sym typeface="Arial"/>
              </a:rPr>
              <a:t>Climat :</a:t>
            </a:r>
            <a:r>
              <a:rPr lang="fr" sz="2000" b="0" i="0" u="none" strike="noStrike" cap="none">
                <a:solidFill>
                  <a:schemeClr val="dk1"/>
                </a:solidFill>
                <a:latin typeface="Arial"/>
                <a:ea typeface="Arial"/>
                <a:cs typeface="Arial"/>
                <a:sym typeface="Arial"/>
              </a:rPr>
              <a:t> Généralement défini par les « conditions météorologiques moyennes » pendant une période donnée (en général 30 ans).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41"/>
              </a:spcBef>
              <a:spcAft>
                <a:spcPts val="0"/>
              </a:spcAft>
              <a:buClr>
                <a:schemeClr val="dk1"/>
              </a:buClr>
              <a:buSzPts val="1600"/>
              <a:buFont typeface="Arial"/>
              <a:buNone/>
            </a:pPr>
            <a:r>
              <a:rPr lang="fr" sz="2000" b="1" i="0" u="sng" strike="noStrike" cap="none">
                <a:solidFill>
                  <a:schemeClr val="dk1"/>
                </a:solidFill>
                <a:latin typeface="Arial"/>
                <a:ea typeface="Arial"/>
                <a:cs typeface="Arial"/>
                <a:sym typeface="Arial"/>
              </a:rPr>
              <a:t>Aléa climatique :</a:t>
            </a:r>
            <a:r>
              <a:rPr lang="fr" sz="2000" b="0" i="0" u="none" strike="noStrike" cap="none">
                <a:solidFill>
                  <a:schemeClr val="dk1"/>
                </a:solidFill>
                <a:latin typeface="Arial"/>
                <a:ea typeface="Arial"/>
                <a:cs typeface="Arial"/>
                <a:sym typeface="Arial"/>
              </a:rPr>
              <a:t> Événement susceptible de causer des dommages.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41"/>
              </a:spcBef>
              <a:spcAft>
                <a:spcPts val="0"/>
              </a:spcAft>
              <a:buClr>
                <a:schemeClr val="dk1"/>
              </a:buClr>
              <a:buSzPts val="1600"/>
              <a:buFont typeface="Arial"/>
              <a:buNone/>
            </a:pPr>
            <a:r>
              <a:rPr lang="fr" sz="2000" b="1" i="0" u="sng" strike="noStrike" cap="none">
                <a:solidFill>
                  <a:schemeClr val="dk1"/>
                </a:solidFill>
                <a:latin typeface="Arial"/>
                <a:ea typeface="Arial"/>
                <a:cs typeface="Arial"/>
                <a:sym typeface="Arial"/>
              </a:rPr>
              <a:t>Exposition :</a:t>
            </a:r>
            <a:r>
              <a:rPr lang="fr" sz="2000" b="0" i="0" u="none" strike="noStrike" cap="none">
                <a:solidFill>
                  <a:schemeClr val="dk1"/>
                </a:solidFill>
                <a:latin typeface="Arial"/>
                <a:ea typeface="Arial"/>
                <a:cs typeface="Arial"/>
                <a:sym typeface="Arial"/>
              </a:rPr>
              <a:t> Présence de personnes, d’infrastructures ou de tout autre élément dans un lieu pouvant être affectés négativement par les aléas et subir des dommages.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41"/>
              </a:spcBef>
              <a:spcAft>
                <a:spcPts val="0"/>
              </a:spcAft>
              <a:buClr>
                <a:schemeClr val="dk1"/>
              </a:buClr>
              <a:buSzPts val="1600"/>
              <a:buFont typeface="Arial"/>
              <a:buNone/>
            </a:pPr>
            <a:r>
              <a:rPr lang="fr" sz="2000" b="1" i="0" u="sng" strike="noStrike" cap="none">
                <a:solidFill>
                  <a:schemeClr val="dk1"/>
                </a:solidFill>
                <a:latin typeface="Arial"/>
                <a:ea typeface="Arial"/>
                <a:cs typeface="Arial"/>
                <a:sym typeface="Arial"/>
              </a:rPr>
              <a:t>Vulnérabilité :</a:t>
            </a:r>
            <a:r>
              <a:rPr lang="fr" sz="2000" b="0" i="0" u="none" strike="noStrike" cap="none">
                <a:solidFill>
                  <a:schemeClr val="dk1"/>
                </a:solidFill>
                <a:latin typeface="Arial"/>
                <a:ea typeface="Arial"/>
                <a:cs typeface="Arial"/>
                <a:sym typeface="Arial"/>
              </a:rPr>
              <a:t> Degré d’exposition d’un système aux dommages en raison d’une perturbation ou d’un événement traumatique, et capacité de ce système à faire face, à se relever ou à s’adapter.</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1241"/>
              </a:spcBef>
              <a:spcAft>
                <a:spcPts val="0"/>
              </a:spcAft>
              <a:buClr>
                <a:schemeClr val="dk1"/>
              </a:buClr>
              <a:buSzPts val="1600"/>
              <a:buFont typeface="Arial"/>
              <a:buNone/>
            </a:pPr>
            <a:r>
              <a:rPr lang="fr" sz="2000" b="1" i="0" u="sng" strike="noStrike" cap="none">
                <a:solidFill>
                  <a:schemeClr val="dk1"/>
                </a:solidFill>
                <a:latin typeface="Arial"/>
                <a:ea typeface="Arial"/>
                <a:cs typeface="Arial"/>
                <a:sym typeface="Arial"/>
              </a:rPr>
              <a:t>Risque :</a:t>
            </a:r>
            <a:r>
              <a:rPr lang="fr" sz="2000" b="0" i="0" u="none" strike="noStrike" cap="none">
                <a:solidFill>
                  <a:schemeClr val="dk1"/>
                </a:solidFill>
                <a:latin typeface="Arial"/>
                <a:ea typeface="Arial"/>
                <a:cs typeface="Arial"/>
                <a:sym typeface="Arial"/>
              </a:rPr>
              <a:t> Résultat de l’interaction entre des aléas physiques définis et les propriétés des systèmes exposés (p. ex., vulnérabilité sociale). Risque = (aléa) x (exposition) x (vulnérabilité).</a:t>
            </a:r>
            <a:endParaRPr sz="1400" b="0" i="0" u="none" strike="noStrike" cap="none">
              <a:solidFill>
                <a:srgbClr val="000000"/>
              </a:solidFill>
              <a:latin typeface="Arial"/>
              <a:ea typeface="Arial"/>
              <a:cs typeface="Arial"/>
              <a:sym typeface="Arial"/>
            </a:endParaRPr>
          </a:p>
        </p:txBody>
      </p:sp>
      <p:pic>
        <p:nvPicPr>
          <p:cNvPr id="160" name="Google Shape;160;p21"/>
          <p:cNvPicPr preferRelativeResize="0"/>
          <p:nvPr/>
        </p:nvPicPr>
        <p:blipFill rotWithShape="1">
          <a:blip r:embed="rId3">
            <a:alphaModFix/>
          </a:blip>
          <a:srcRect/>
          <a:stretch/>
        </p:blipFill>
        <p:spPr>
          <a:xfrm>
            <a:off x="8646000" y="1491911"/>
            <a:ext cx="3177429" cy="2081123"/>
          </a:xfrm>
          <a:prstGeom prst="rect">
            <a:avLst/>
          </a:prstGeom>
          <a:noFill/>
          <a:ln>
            <a:noFill/>
          </a:ln>
        </p:spPr>
      </p:pic>
      <p:pic>
        <p:nvPicPr>
          <p:cNvPr id="161" name="Google Shape;161;p21"/>
          <p:cNvPicPr preferRelativeResize="0"/>
          <p:nvPr/>
        </p:nvPicPr>
        <p:blipFill rotWithShape="1">
          <a:blip r:embed="rId4">
            <a:alphaModFix/>
          </a:blip>
          <a:srcRect/>
          <a:stretch/>
        </p:blipFill>
        <p:spPr>
          <a:xfrm>
            <a:off x="8645999" y="4045522"/>
            <a:ext cx="3177429" cy="18546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5</a:t>
            </a:fld>
            <a:endParaRPr/>
          </a:p>
        </p:txBody>
      </p:sp>
      <p:pic>
        <p:nvPicPr>
          <p:cNvPr id="168" name="Google Shape;168;p22"/>
          <p:cNvPicPr preferRelativeResize="0"/>
          <p:nvPr/>
        </p:nvPicPr>
        <p:blipFill rotWithShape="1">
          <a:blip r:embed="rId3">
            <a:alphaModFix/>
          </a:blip>
          <a:srcRect/>
          <a:stretch/>
        </p:blipFill>
        <p:spPr>
          <a:xfrm>
            <a:off x="8429105" y="-1"/>
            <a:ext cx="3762895" cy="6911889"/>
          </a:xfrm>
          <a:prstGeom prst="rect">
            <a:avLst/>
          </a:prstGeom>
          <a:noFill/>
          <a:ln>
            <a:noFill/>
          </a:ln>
        </p:spPr>
      </p:pic>
      <p:sp>
        <p:nvSpPr>
          <p:cNvPr id="169" name="Google Shape;169;p22"/>
          <p:cNvSpPr txBox="1"/>
          <p:nvPr/>
        </p:nvSpPr>
        <p:spPr>
          <a:xfrm>
            <a:off x="857203" y="1200414"/>
            <a:ext cx="5788325" cy="3577977"/>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fr" sz="2800" b="0" i="0" u="none" strike="noStrike" cap="none">
                <a:solidFill>
                  <a:schemeClr val="dk1"/>
                </a:solidFill>
                <a:latin typeface="Arial"/>
                <a:ea typeface="Arial"/>
                <a:cs typeface="Arial"/>
                <a:sym typeface="Arial"/>
              </a:rPr>
              <a:t>Les changements climatiques font référence aux « changements de climat qui sont </a:t>
            </a:r>
            <a:r>
              <a:rPr lang="fr" sz="2800" b="1" i="0" u="none" strike="noStrike" cap="none">
                <a:solidFill>
                  <a:schemeClr val="dk1"/>
                </a:solidFill>
                <a:latin typeface="Arial"/>
                <a:ea typeface="Arial"/>
                <a:cs typeface="Arial"/>
                <a:sym typeface="Arial"/>
              </a:rPr>
              <a:t>attribués directement ou indirectement à une activité humaine</a:t>
            </a:r>
            <a:r>
              <a:rPr lang="fr" sz="2800" b="0" i="0" u="none" strike="noStrike" cap="none">
                <a:solidFill>
                  <a:schemeClr val="dk1"/>
                </a:solidFill>
                <a:latin typeface="Arial"/>
                <a:ea typeface="Arial"/>
                <a:cs typeface="Arial"/>
                <a:sym typeface="Arial"/>
              </a:rPr>
              <a:t> altérant la composition de l’atmosphère mondiale et qui viennent s’ajouter à la variabilité naturelle du climat observée au cours de périodes comparables. » (Convention-cadre des Nations Unies sur les changements climatiques)</a:t>
            </a:r>
            <a:endParaRPr sz="2800" b="0" i="0" u="none" strike="noStrike" cap="none">
              <a:solidFill>
                <a:schemeClr val="dk1"/>
              </a:solidFill>
              <a:latin typeface="Arial"/>
              <a:ea typeface="Arial"/>
              <a:cs typeface="Arial"/>
              <a:sym typeface="Arial"/>
            </a:endParaRPr>
          </a:p>
        </p:txBody>
      </p:sp>
      <p:sp>
        <p:nvSpPr>
          <p:cNvPr id="170" name="Google Shape;170;p22"/>
          <p:cNvSpPr txBox="1"/>
          <p:nvPr/>
        </p:nvSpPr>
        <p:spPr>
          <a:xfrm>
            <a:off x="757064" y="282251"/>
            <a:ext cx="6914978" cy="53435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fr" sz="4400" b="1" i="0" u="none" strike="noStrike" cap="none">
                <a:solidFill>
                  <a:schemeClr val="dk2"/>
                </a:solidFill>
                <a:latin typeface="Arial Narrow"/>
                <a:ea typeface="Arial Narrow"/>
                <a:cs typeface="Arial Narrow"/>
                <a:sym typeface="Arial Narrow"/>
              </a:rPr>
              <a:t>Changements climatiques – Définition </a:t>
            </a:r>
            <a:endParaRPr sz="4400" b="1" i="0" u="none" strike="noStrike" cap="none">
              <a:solidFill>
                <a:schemeClr val="dk2"/>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6</a:t>
            </a:fld>
            <a:endParaRPr/>
          </a:p>
        </p:txBody>
      </p:sp>
      <p:sp>
        <p:nvSpPr>
          <p:cNvPr id="177" name="Google Shape;177;p23"/>
          <p:cNvSpPr txBox="1"/>
          <p:nvPr/>
        </p:nvSpPr>
        <p:spPr>
          <a:xfrm>
            <a:off x="884903" y="1050391"/>
            <a:ext cx="10726994" cy="38468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2"/>
              </a:buClr>
              <a:buSzPts val="4400"/>
              <a:buFont typeface="Arial"/>
              <a:buNone/>
            </a:pPr>
            <a:r>
              <a:rPr lang="fr" sz="4400" b="1" i="0" u="none" strike="noStrike" cap="none">
                <a:solidFill>
                  <a:schemeClr val="dk2"/>
                </a:solidFill>
                <a:latin typeface="Arial"/>
                <a:ea typeface="Arial"/>
                <a:cs typeface="Arial"/>
                <a:sym typeface="Arial"/>
              </a:rPr>
              <a:t>Impacts des changements climatiques sur la santé </a:t>
            </a:r>
            <a:endParaRPr sz="4400" b="1" i="0" u="none" strike="noStrike" cap="none">
              <a:solidFill>
                <a:schemeClr val="dk2"/>
              </a:solidFill>
              <a:latin typeface="Arial"/>
              <a:ea typeface="Arial"/>
              <a:cs typeface="Arial"/>
              <a:sym typeface="Arial"/>
            </a:endParaRPr>
          </a:p>
        </p:txBody>
      </p:sp>
      <p:pic>
        <p:nvPicPr>
          <p:cNvPr id="178" name="Google Shape;178;p23"/>
          <p:cNvPicPr preferRelativeResize="0"/>
          <p:nvPr/>
        </p:nvPicPr>
        <p:blipFill rotWithShape="1">
          <a:blip r:embed="rId3">
            <a:alphaModFix/>
          </a:blip>
          <a:srcRect/>
          <a:stretch/>
        </p:blipFill>
        <p:spPr>
          <a:xfrm>
            <a:off x="1724468" y="1671430"/>
            <a:ext cx="9065637" cy="46863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Questionnaire rapide</a:t>
            </a:r>
            <a:endParaRPr/>
          </a:p>
        </p:txBody>
      </p:sp>
      <p:sp>
        <p:nvSpPr>
          <p:cNvPr id="185" name="Google Shape;185;p2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7</a:t>
            </a:fld>
            <a:endParaRPr/>
          </a:p>
        </p:txBody>
      </p:sp>
      <p:sp>
        <p:nvSpPr>
          <p:cNvPr id="186" name="Google Shape;186;p24"/>
          <p:cNvSpPr txBox="1"/>
          <p:nvPr/>
        </p:nvSpPr>
        <p:spPr>
          <a:xfrm>
            <a:off x="620453" y="1517399"/>
            <a:ext cx="10385597" cy="32635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000"/>
              <a:buFont typeface="Arial"/>
              <a:buNone/>
            </a:pPr>
            <a:r>
              <a:rPr lang="fr" sz="2000" b="0" i="0" u="none" strike="noStrike" cap="none">
                <a:solidFill>
                  <a:srgbClr val="002060"/>
                </a:solidFill>
                <a:latin typeface="Arial"/>
                <a:ea typeface="Arial"/>
                <a:cs typeface="Arial"/>
                <a:sym typeface="Arial"/>
              </a:rPr>
              <a:t>En plus de réduire les ressources en eau, la hausse des températures a une incidence sur les propriétés physiques, chimiques et biologiques des lacs et cours d’eau douce. Les études épidémiologiques portant sur le climat et la transmission des maladies montrent que la plupart des maladies infectieuses infantiles mortelles sont très sensibles aux changements climatiques. Laquelle des affirmations suivantes est correcte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520700" marR="0" lvl="0" indent="-342900" algn="l" rtl="0">
              <a:lnSpc>
                <a:spcPct val="90000"/>
              </a:lnSpc>
              <a:spcBef>
                <a:spcPts val="1000"/>
              </a:spcBef>
              <a:spcAft>
                <a:spcPts val="0"/>
              </a:spcAft>
              <a:buClr>
                <a:srgbClr val="002060"/>
              </a:buClr>
              <a:buSzPts val="2000"/>
              <a:buFont typeface="Arial"/>
              <a:buNone/>
            </a:pPr>
            <a:r>
              <a:rPr lang="fr" sz="2000" b="0" i="0" u="none" strike="noStrike" cap="none">
                <a:solidFill>
                  <a:srgbClr val="002060"/>
                </a:solidFill>
                <a:latin typeface="Arial"/>
                <a:ea typeface="Arial"/>
                <a:cs typeface="Arial"/>
                <a:sym typeface="Arial"/>
              </a:rPr>
              <a:t>a.	Une hausse des températures de 4 °C est associée à une hausse de 8 % des cas de diarrhée à </a:t>
            </a:r>
            <a:r>
              <a:rPr lang="fr" sz="2000" b="0" i="1" u="none" strike="noStrike" cap="none">
                <a:solidFill>
                  <a:srgbClr val="002060"/>
                </a:solidFill>
                <a:latin typeface="Arial"/>
                <a:ea typeface="Arial"/>
                <a:cs typeface="Arial"/>
                <a:sym typeface="Arial"/>
              </a:rPr>
              <a:t>E. coli</a:t>
            </a:r>
            <a:r>
              <a:rPr lang="fr" sz="20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520700" marR="0" lvl="0" indent="-342900" algn="l" rtl="0">
              <a:lnSpc>
                <a:spcPct val="90000"/>
              </a:lnSpc>
              <a:spcBef>
                <a:spcPts val="1000"/>
              </a:spcBef>
              <a:spcAft>
                <a:spcPts val="0"/>
              </a:spcAft>
              <a:buClr>
                <a:srgbClr val="002060"/>
              </a:buClr>
              <a:buSzPts val="2000"/>
              <a:buFont typeface="Arial"/>
              <a:buNone/>
            </a:pPr>
            <a:r>
              <a:rPr lang="fr" sz="2000" b="0" i="0" u="none" strike="noStrike" cap="none">
                <a:solidFill>
                  <a:srgbClr val="002060"/>
                </a:solidFill>
                <a:latin typeface="Arial"/>
                <a:ea typeface="Arial"/>
                <a:cs typeface="Arial"/>
                <a:sym typeface="Arial"/>
              </a:rPr>
              <a:t>b.	Chaque degré gagné est associé à une hausse de 18 % des cas de diarrhée à </a:t>
            </a:r>
            <a:r>
              <a:rPr lang="fr" sz="2000" b="0" i="1" u="none" strike="noStrike" cap="none">
                <a:solidFill>
                  <a:srgbClr val="002060"/>
                </a:solidFill>
                <a:latin typeface="Arial"/>
                <a:ea typeface="Arial"/>
                <a:cs typeface="Arial"/>
                <a:sym typeface="Arial"/>
              </a:rPr>
              <a:t>E. coli</a:t>
            </a:r>
            <a:r>
              <a:rPr lang="fr" sz="20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520700" marR="0" lvl="0" indent="-342900" algn="l" rtl="0">
              <a:lnSpc>
                <a:spcPct val="90000"/>
              </a:lnSpc>
              <a:spcBef>
                <a:spcPts val="1000"/>
              </a:spcBef>
              <a:spcAft>
                <a:spcPts val="0"/>
              </a:spcAft>
              <a:buClr>
                <a:srgbClr val="002060"/>
              </a:buClr>
              <a:buSzPts val="2000"/>
              <a:buFont typeface="Arial"/>
              <a:buNone/>
            </a:pPr>
            <a:r>
              <a:rPr lang="fr" sz="2000" b="0" i="0" u="none" strike="noStrike" cap="none">
                <a:solidFill>
                  <a:srgbClr val="002060"/>
                </a:solidFill>
                <a:latin typeface="Arial"/>
                <a:ea typeface="Arial"/>
                <a:cs typeface="Arial"/>
                <a:sym typeface="Arial"/>
              </a:rPr>
              <a:t>c.	Chaque degré gagné est associé à une hausse de 8 % des cas de diarrhée à </a:t>
            </a:r>
            <a:r>
              <a:rPr lang="fr" sz="2000" b="0" i="1" u="none" strike="noStrike" cap="none">
                <a:solidFill>
                  <a:srgbClr val="002060"/>
                </a:solidFill>
                <a:latin typeface="Arial"/>
                <a:ea typeface="Arial"/>
                <a:cs typeface="Arial"/>
                <a:sym typeface="Arial"/>
              </a:rPr>
              <a:t>E. coli</a:t>
            </a:r>
            <a:r>
              <a:rPr lang="fr" sz="20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520700" marR="0" lvl="0" indent="-342900" algn="l" rtl="0">
              <a:lnSpc>
                <a:spcPct val="90000"/>
              </a:lnSpc>
              <a:spcBef>
                <a:spcPts val="1000"/>
              </a:spcBef>
              <a:spcAft>
                <a:spcPts val="0"/>
              </a:spcAft>
              <a:buClr>
                <a:srgbClr val="002060"/>
              </a:buClr>
              <a:buSzPts val="2000"/>
              <a:buFont typeface="Arial"/>
              <a:buNone/>
            </a:pPr>
            <a:r>
              <a:rPr lang="fr" sz="2000" b="0" i="0" u="none" strike="noStrike" cap="none">
                <a:solidFill>
                  <a:srgbClr val="002060"/>
                </a:solidFill>
                <a:latin typeface="Arial"/>
                <a:ea typeface="Arial"/>
                <a:cs typeface="Arial"/>
                <a:sym typeface="Arial"/>
              </a:rPr>
              <a:t>d.	Une hausse des températures de 3 °C est associée à une hausse de 18 % des cas de diarrhée à </a:t>
            </a:r>
            <a:r>
              <a:rPr lang="fr" sz="2000" b="0" i="1" u="none" strike="noStrike" cap="none">
                <a:solidFill>
                  <a:srgbClr val="002060"/>
                </a:solidFill>
                <a:latin typeface="Arial"/>
                <a:ea typeface="Arial"/>
                <a:cs typeface="Arial"/>
                <a:sym typeface="Arial"/>
              </a:rPr>
              <a:t>E. coli</a:t>
            </a:r>
            <a:r>
              <a:rPr lang="fr" sz="2000" b="0" i="0" u="none" strike="noStrike" cap="none">
                <a:solidFill>
                  <a:srgbClr val="00206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p:txBody>
      </p:sp>
      <p:pic>
        <p:nvPicPr>
          <p:cNvPr id="187" name="Google Shape;187;p24"/>
          <p:cNvPicPr preferRelativeResize="0"/>
          <p:nvPr/>
        </p:nvPicPr>
        <p:blipFill rotWithShape="1">
          <a:blip r:embed="rId3">
            <a:alphaModFix/>
          </a:blip>
          <a:srcRect/>
          <a:stretch/>
        </p:blipFill>
        <p:spPr>
          <a:xfrm>
            <a:off x="10459702" y="252491"/>
            <a:ext cx="1092696" cy="952952"/>
          </a:xfrm>
          <a:prstGeom prst="rect">
            <a:avLst/>
          </a:prstGeom>
          <a:noFill/>
          <a:ln>
            <a:noFill/>
          </a:ln>
        </p:spPr>
      </p:pic>
      <p:grpSp>
        <p:nvGrpSpPr>
          <p:cNvPr id="188" name="Google Shape;188;p24"/>
          <p:cNvGrpSpPr/>
          <p:nvPr/>
        </p:nvGrpSpPr>
        <p:grpSpPr>
          <a:xfrm>
            <a:off x="9409988" y="153870"/>
            <a:ext cx="1362074" cy="1215351"/>
            <a:chOff x="10705811" y="275913"/>
            <a:chExt cx="1689559" cy="1684742"/>
          </a:xfrm>
        </p:grpSpPr>
        <p:pic>
          <p:nvPicPr>
            <p:cNvPr id="189" name="Google Shape;189;p24"/>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190" name="Google Shape;190;p24"/>
            <p:cNvSpPr txBox="1"/>
            <p:nvPr/>
          </p:nvSpPr>
          <p:spPr>
            <a:xfrm>
              <a:off x="10705811" y="1407649"/>
              <a:ext cx="1689559" cy="5530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000"/>
                <a:buFont typeface="Arial"/>
                <a:buNone/>
              </a:pPr>
              <a:r>
                <a:rPr lang="fr" sz="2000" b="0" i="0" u="none" strike="noStrike" cap="none">
                  <a:solidFill>
                    <a:srgbClr val="002060"/>
                  </a:solidFill>
                  <a:latin typeface="Arial"/>
                  <a:ea typeface="Arial"/>
                  <a:cs typeface="Arial"/>
                  <a:sym typeface="Arial"/>
                </a:rPr>
                <a:t>2 min</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a:t>Réponse : c)</a:t>
            </a:r>
            <a:endParaRPr/>
          </a:p>
        </p:txBody>
      </p:sp>
      <p:sp>
        <p:nvSpPr>
          <p:cNvPr id="197" name="Google Shape;197;p2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8</a:t>
            </a:fld>
            <a:endParaRPr/>
          </a:p>
        </p:txBody>
      </p:sp>
      <p:sp>
        <p:nvSpPr>
          <p:cNvPr id="198" name="Google Shape;198;p25"/>
          <p:cNvSpPr/>
          <p:nvPr/>
        </p:nvSpPr>
        <p:spPr>
          <a:xfrm>
            <a:off x="934942" y="2503362"/>
            <a:ext cx="10619749" cy="2008242"/>
          </a:xfrm>
          <a:prstGeom prst="rect">
            <a:avLst/>
          </a:prstGeom>
          <a:solidFill>
            <a:srgbClr val="002060"/>
          </a:solidFill>
          <a:ln w="12700" cap="flat" cmpd="sng">
            <a:solidFill>
              <a:srgbClr val="B4AB8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99" name="Google Shape;199;p25"/>
          <p:cNvSpPr txBox="1"/>
          <p:nvPr/>
        </p:nvSpPr>
        <p:spPr>
          <a:xfrm>
            <a:off x="1135833" y="2737596"/>
            <a:ext cx="1041885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fr" sz="2000" b="0" i="0" u="none" strike="noStrike" cap="none">
                <a:solidFill>
                  <a:schemeClr val="lt1"/>
                </a:solidFill>
                <a:latin typeface="Arial"/>
                <a:ea typeface="Arial"/>
                <a:cs typeface="Arial"/>
                <a:sym typeface="Arial"/>
              </a:rPr>
              <a:t>Les résultats de la recherche montrent qu’une augmentation de la température ambiante est liée à une hausse de l’incidence des </a:t>
            </a:r>
            <a:r>
              <a:rPr lang="fr" sz="2000" b="0" i="1" u="none" strike="noStrike" cap="none">
                <a:solidFill>
                  <a:schemeClr val="lt1"/>
                </a:solidFill>
                <a:latin typeface="Arial"/>
                <a:ea typeface="Arial"/>
                <a:cs typeface="Arial"/>
                <a:sym typeface="Arial"/>
              </a:rPr>
              <a:t>E. coli</a:t>
            </a:r>
            <a:r>
              <a:rPr lang="fr" sz="2000" b="0" i="0" u="none" strike="noStrike" cap="none">
                <a:solidFill>
                  <a:schemeClr val="lt1"/>
                </a:solidFill>
                <a:latin typeface="Arial"/>
                <a:ea typeface="Arial"/>
                <a:cs typeface="Arial"/>
                <a:sym typeface="Arial"/>
              </a:rPr>
              <a:t> provoquant des diarrhées, et soulignent qu’il est essentiel de redoubler d’efforts afin de prévenir la transmission de ces pathogènes face à la hausse généralisée des températures.</a:t>
            </a:r>
            <a:endParaRPr sz="1400" b="0" i="0" u="none" strike="noStrike" cap="none">
              <a:solidFill>
                <a:srgbClr val="000000"/>
              </a:solidFill>
              <a:latin typeface="Arial"/>
              <a:ea typeface="Arial"/>
              <a:cs typeface="Arial"/>
              <a:sym typeface="Arial"/>
            </a:endParaRPr>
          </a:p>
        </p:txBody>
      </p:sp>
      <p:sp>
        <p:nvSpPr>
          <p:cNvPr id="200" name="Google Shape;200;p25"/>
          <p:cNvSpPr txBox="1"/>
          <p:nvPr/>
        </p:nvSpPr>
        <p:spPr>
          <a:xfrm>
            <a:off x="1321605" y="5685731"/>
            <a:ext cx="8919675" cy="2497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1400"/>
              <a:buFont typeface="Arial"/>
              <a:buNone/>
            </a:pPr>
            <a:r>
              <a:rPr lang="fr" sz="1400" b="0" i="0" u="none" strike="noStrike" cap="none">
                <a:solidFill>
                  <a:srgbClr val="002060"/>
                </a:solidFill>
                <a:latin typeface="Arial Narrow"/>
                <a:ea typeface="Arial Narrow"/>
                <a:cs typeface="Arial Narrow"/>
                <a:sym typeface="Arial Narrow"/>
              </a:rPr>
              <a:t>Rebecca Philipsborn et al., « Climatic Drivers of Diarrheagenic Escherichia coli Incidence: A systematic review and meta-analysis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2060"/>
              </a:buClr>
              <a:buSzPts val="1400"/>
              <a:buFont typeface="Arial"/>
              <a:buNone/>
            </a:pPr>
            <a:r>
              <a:rPr lang="fr" sz="1400" b="0" i="0" u="none" strike="noStrike" cap="none">
                <a:solidFill>
                  <a:srgbClr val="002060"/>
                </a:solidFill>
                <a:latin typeface="Arial Narrow"/>
                <a:ea typeface="Arial Narrow"/>
                <a:cs typeface="Arial Narrow"/>
                <a:sym typeface="Arial Narrow"/>
              </a:rPr>
              <a:t>.</a:t>
            </a:r>
            <a:endParaRPr sz="1400" b="0" i="0" u="none" strike="noStrike" cap="none">
              <a:solidFill>
                <a:srgbClr val="002060"/>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p:nvPr/>
        </p:nvSpPr>
        <p:spPr>
          <a:xfrm>
            <a:off x="6209626" y="1818255"/>
            <a:ext cx="5386647" cy="420016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p26"/>
          <p:cNvSpPr txBox="1">
            <a:spLocks noGrp="1"/>
          </p:cNvSpPr>
          <p:nvPr>
            <p:ph type="title"/>
          </p:nvPr>
        </p:nvSpPr>
        <p:spPr>
          <a:xfrm>
            <a:off x="432619" y="365125"/>
            <a:ext cx="11552904" cy="71437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fr" sz="4000"/>
              <a:t>Lutte contre les changements climatiques – Approches existantes</a:t>
            </a:r>
            <a:endParaRPr sz="4000"/>
          </a:p>
        </p:txBody>
      </p:sp>
      <p:sp>
        <p:nvSpPr>
          <p:cNvPr id="208" name="Google Shape;208;p2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fr"/>
              <a:t>9</a:t>
            </a:fld>
            <a:endParaRPr/>
          </a:p>
        </p:txBody>
      </p:sp>
      <p:sp>
        <p:nvSpPr>
          <p:cNvPr id="209" name="Google Shape;209;p26"/>
          <p:cNvSpPr/>
          <p:nvPr/>
        </p:nvSpPr>
        <p:spPr>
          <a:xfrm>
            <a:off x="532015" y="1784501"/>
            <a:ext cx="5386647" cy="4233914"/>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26"/>
          <p:cNvSpPr txBox="1"/>
          <p:nvPr/>
        </p:nvSpPr>
        <p:spPr>
          <a:xfrm>
            <a:off x="7972493" y="1328815"/>
            <a:ext cx="2350529" cy="40505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3000"/>
              <a:buFont typeface="Arial"/>
              <a:buNone/>
            </a:pPr>
            <a:r>
              <a:rPr lang="fr" sz="2000" b="1" i="0" u="none" strike="noStrike" cap="none">
                <a:solidFill>
                  <a:schemeClr val="dk2"/>
                </a:solidFill>
                <a:latin typeface="Arial"/>
                <a:ea typeface="Arial"/>
                <a:cs typeface="Arial"/>
                <a:sym typeface="Arial"/>
              </a:rPr>
              <a:t>ADAPTATION</a:t>
            </a:r>
            <a:endParaRPr sz="1200" b="0" i="0" u="none" strike="noStrike" cap="none">
              <a:solidFill>
                <a:srgbClr val="000000"/>
              </a:solidFill>
              <a:latin typeface="Arial"/>
              <a:ea typeface="Arial"/>
              <a:cs typeface="Arial"/>
              <a:sym typeface="Arial"/>
            </a:endParaRPr>
          </a:p>
        </p:txBody>
      </p:sp>
      <p:sp>
        <p:nvSpPr>
          <p:cNvPr id="211" name="Google Shape;211;p26"/>
          <p:cNvSpPr txBox="1"/>
          <p:nvPr/>
        </p:nvSpPr>
        <p:spPr>
          <a:xfrm>
            <a:off x="2065172" y="1316828"/>
            <a:ext cx="2320332" cy="405054"/>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3000"/>
              <a:buFont typeface="Noto Sans Symbols"/>
              <a:buNone/>
            </a:pPr>
            <a:r>
              <a:rPr lang="fr" sz="2000" b="1" i="0" u="none" strike="noStrike" cap="none">
                <a:solidFill>
                  <a:schemeClr val="dk2"/>
                </a:solidFill>
                <a:latin typeface="Arial"/>
                <a:ea typeface="Arial"/>
                <a:cs typeface="Arial"/>
                <a:sym typeface="Arial"/>
              </a:rPr>
              <a:t>ATTÉNUATION</a:t>
            </a:r>
            <a:endParaRPr sz="1200" b="0" i="0" u="none" strike="noStrike" cap="none">
              <a:solidFill>
                <a:srgbClr val="000000"/>
              </a:solidFill>
              <a:latin typeface="Arial"/>
              <a:ea typeface="Arial"/>
              <a:cs typeface="Arial"/>
              <a:sym typeface="Arial"/>
            </a:endParaRPr>
          </a:p>
        </p:txBody>
      </p:sp>
      <p:sp>
        <p:nvSpPr>
          <p:cNvPr id="212" name="Google Shape;212;p26"/>
          <p:cNvSpPr txBox="1"/>
          <p:nvPr/>
        </p:nvSpPr>
        <p:spPr>
          <a:xfrm>
            <a:off x="6450676" y="1987027"/>
            <a:ext cx="5145597" cy="421426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500"/>
              <a:buFont typeface="Noto Sans Symbols"/>
              <a:buNone/>
            </a:pPr>
            <a:r>
              <a:rPr lang="fr" sz="1800" b="0" i="0" u="none" strike="noStrike" cap="none">
                <a:solidFill>
                  <a:schemeClr val="lt1"/>
                </a:solidFill>
                <a:latin typeface="Arial"/>
                <a:ea typeface="Arial"/>
                <a:cs typeface="Arial"/>
                <a:sym typeface="Arial"/>
              </a:rPr>
              <a:t>Ajustement des systèmes naturels ou humains en réponse aux stimuli climatiques actuels ou prévus ou à leurs effets, qui permet d’</a:t>
            </a:r>
            <a:r>
              <a:rPr lang="fr" sz="1800" b="1" i="0" u="sng" strike="noStrike" cap="none">
                <a:solidFill>
                  <a:schemeClr val="lt1"/>
                </a:solidFill>
                <a:latin typeface="Arial"/>
                <a:ea typeface="Arial"/>
                <a:cs typeface="Arial"/>
                <a:sym typeface="Arial"/>
              </a:rPr>
              <a:t>atténuer les préjudices</a:t>
            </a:r>
            <a:r>
              <a:rPr lang="fr" sz="1800" b="0" i="0" u="none" strike="noStrike" cap="none">
                <a:solidFill>
                  <a:schemeClr val="lt1"/>
                </a:solidFill>
                <a:latin typeface="Arial"/>
                <a:ea typeface="Arial"/>
                <a:cs typeface="Arial"/>
                <a:sym typeface="Arial"/>
              </a:rPr>
              <a:t> ou d’exploiter les éventuels bénéfices.</a:t>
            </a:r>
            <a:endParaRPr sz="1200" b="0" i="0" u="none" strike="noStrike" cap="none">
              <a:solidFill>
                <a:srgbClr val="000000"/>
              </a:solidFill>
              <a:latin typeface="Arial"/>
              <a:ea typeface="Arial"/>
              <a:cs typeface="Arial"/>
              <a:sym typeface="Arial"/>
            </a:endParaRPr>
          </a:p>
          <a:p>
            <a:pPr marL="0" marR="0" lvl="0" indent="0" algn="l" rtl="0">
              <a:lnSpc>
                <a:spcPct val="250000"/>
              </a:lnSpc>
              <a:spcBef>
                <a:spcPts val="400"/>
              </a:spcBef>
              <a:spcAft>
                <a:spcPts val="0"/>
              </a:spcAft>
              <a:buClr>
                <a:schemeClr val="dk1"/>
              </a:buClr>
              <a:buSzPts val="2500"/>
              <a:buFont typeface="Noto Sans Symbols"/>
              <a:buNone/>
            </a:pPr>
            <a:r>
              <a:rPr lang="fr" sz="1800" b="1" i="0" u="none" strike="noStrike" cap="none">
                <a:solidFill>
                  <a:schemeClr val="lt1"/>
                </a:solidFill>
                <a:latin typeface="Arial"/>
                <a:ea typeface="Arial"/>
                <a:cs typeface="Arial"/>
                <a:sym typeface="Arial"/>
              </a:rPr>
              <a:t>Exemples :</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Récupération généralisée de l’eau de pluie</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Stockage et conservation de l’eau</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Réutilisation de l’eau</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Dessalement</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Amélioration de l’efficacité de l’utilisation des ressources en eau</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Noto Sans Symbols"/>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400"/>
              </a:spcBef>
              <a:spcAft>
                <a:spcPts val="0"/>
              </a:spcAft>
              <a:buClr>
                <a:schemeClr val="dk1"/>
              </a:buClr>
              <a:buSzPts val="2500"/>
              <a:buFont typeface="Noto Sans Symbols"/>
              <a:buNone/>
            </a:pPr>
            <a:endParaRPr sz="1800" b="0" i="0" u="none" strike="noStrike" cap="none">
              <a:solidFill>
                <a:schemeClr val="lt1"/>
              </a:solidFill>
              <a:latin typeface="Arial"/>
              <a:ea typeface="Arial"/>
              <a:cs typeface="Arial"/>
              <a:sym typeface="Arial"/>
            </a:endParaRPr>
          </a:p>
        </p:txBody>
      </p:sp>
      <p:sp>
        <p:nvSpPr>
          <p:cNvPr id="213" name="Google Shape;213;p26"/>
          <p:cNvSpPr txBox="1"/>
          <p:nvPr/>
        </p:nvSpPr>
        <p:spPr>
          <a:xfrm>
            <a:off x="822979" y="1933124"/>
            <a:ext cx="4908444" cy="351046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2500"/>
              <a:buFont typeface="Noto Sans Symbols"/>
              <a:buNone/>
            </a:pPr>
            <a:r>
              <a:rPr lang="fr" sz="1800" b="0" i="0" u="none" strike="noStrike" cap="none">
                <a:solidFill>
                  <a:schemeClr val="lt1"/>
                </a:solidFill>
                <a:latin typeface="Arial"/>
                <a:ea typeface="Arial"/>
                <a:cs typeface="Arial"/>
                <a:sym typeface="Arial"/>
              </a:rPr>
              <a:t>Changements et solutions de remplacement technologiques qui </a:t>
            </a:r>
            <a:r>
              <a:rPr lang="fr" sz="1800" b="1" i="0" u="sng" strike="noStrike" cap="none">
                <a:solidFill>
                  <a:schemeClr val="lt1"/>
                </a:solidFill>
                <a:latin typeface="Arial"/>
                <a:ea typeface="Arial"/>
                <a:cs typeface="Arial"/>
                <a:sym typeface="Arial"/>
              </a:rPr>
              <a:t>réduisent</a:t>
            </a:r>
            <a:r>
              <a:rPr lang="fr" sz="1800" b="0" i="0" u="none" strike="noStrike" cap="none">
                <a:solidFill>
                  <a:schemeClr val="lt1"/>
                </a:solidFill>
                <a:latin typeface="Arial"/>
                <a:ea typeface="Arial"/>
                <a:cs typeface="Arial"/>
                <a:sym typeface="Arial"/>
              </a:rPr>
              <a:t> les ressources et les </a:t>
            </a:r>
            <a:r>
              <a:rPr lang="fr" sz="1800" b="1" i="0" u="sng" strike="noStrike" cap="none">
                <a:solidFill>
                  <a:schemeClr val="lt1"/>
                </a:solidFill>
                <a:latin typeface="Arial"/>
                <a:ea typeface="Arial"/>
                <a:cs typeface="Arial"/>
                <a:sym typeface="Arial"/>
              </a:rPr>
              <a:t>émissions</a:t>
            </a:r>
            <a:r>
              <a:rPr lang="fr" sz="1800" b="0" i="0" u="none" strike="noStrike" cap="none">
                <a:solidFill>
                  <a:schemeClr val="lt1"/>
                </a:solidFill>
                <a:latin typeface="Arial"/>
                <a:ea typeface="Arial"/>
                <a:cs typeface="Arial"/>
                <a:sym typeface="Arial"/>
              </a:rPr>
              <a:t> par unité de produit.</a:t>
            </a:r>
            <a:endParaRPr sz="1200" b="0" i="0" u="none" strike="noStrike" cap="none">
              <a:solidFill>
                <a:srgbClr val="000000"/>
              </a:solidFill>
              <a:latin typeface="Arial"/>
              <a:ea typeface="Arial"/>
              <a:cs typeface="Arial"/>
              <a:sym typeface="Arial"/>
            </a:endParaRPr>
          </a:p>
          <a:p>
            <a:pPr marL="0" marR="0" lvl="0" indent="0" algn="l" rtl="0">
              <a:lnSpc>
                <a:spcPct val="250000"/>
              </a:lnSpc>
              <a:spcBef>
                <a:spcPts val="400"/>
              </a:spcBef>
              <a:spcAft>
                <a:spcPts val="0"/>
              </a:spcAft>
              <a:buClr>
                <a:schemeClr val="dk1"/>
              </a:buClr>
              <a:buSzPts val="2500"/>
              <a:buFont typeface="Noto Sans Symbols"/>
              <a:buNone/>
            </a:pPr>
            <a:r>
              <a:rPr lang="fr" sz="1800" b="1" i="0" u="none" strike="noStrike" cap="none">
                <a:solidFill>
                  <a:schemeClr val="lt1"/>
                </a:solidFill>
                <a:latin typeface="Arial"/>
                <a:ea typeface="Arial"/>
                <a:cs typeface="Arial"/>
                <a:sym typeface="Arial"/>
              </a:rPr>
              <a:t>Exemples :</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Approvisionnement en énergies renouvelables (p. ex., hydroélectricité, énergie solaire)</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Reboisement</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Minimisation des déchets</a:t>
            </a:r>
            <a:endParaRPr sz="12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500"/>
              <a:buFont typeface="Arial"/>
              <a:buChar char="•"/>
            </a:pPr>
            <a:r>
              <a:rPr lang="fr" sz="1800" b="0" i="0" u="none" strike="noStrike" cap="none">
                <a:solidFill>
                  <a:schemeClr val="lt1"/>
                </a:solidFill>
                <a:latin typeface="Arial"/>
                <a:ea typeface="Arial"/>
                <a:cs typeface="Arial"/>
                <a:sym typeface="Arial"/>
              </a:rPr>
              <a:t>Compostage des déchets organiques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6582</Words>
  <Application>Microsoft Office PowerPoint</Application>
  <PresentationFormat>Widescreen</PresentationFormat>
  <Paragraphs>428</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Noto Sans Symbols</vt:lpstr>
      <vt:lpstr>Times New Roman</vt:lpstr>
      <vt:lpstr>Calibri</vt:lpstr>
      <vt:lpstr>Courier New</vt:lpstr>
      <vt:lpstr>Arial Narrow</vt:lpstr>
      <vt:lpstr>Proxima Nova</vt:lpstr>
      <vt:lpstr>Arial</vt:lpstr>
      <vt:lpstr>Arial</vt:lpstr>
      <vt:lpstr>Tema wash it</vt:lpstr>
      <vt:lpstr>Tema wash it</vt:lpstr>
      <vt:lpstr>PowerPoint Presentation</vt:lpstr>
      <vt:lpstr>RÉSILIENCE AUX CHANGEMENTS CLIMATIQUES </vt:lpstr>
      <vt:lpstr>Objectifs pédagogiques</vt:lpstr>
      <vt:lpstr>PowerPoint Presentation</vt:lpstr>
      <vt:lpstr>PowerPoint Presentation</vt:lpstr>
      <vt:lpstr>PowerPoint Presentation</vt:lpstr>
      <vt:lpstr>Questionnaire rapide</vt:lpstr>
      <vt:lpstr>Réponse : c)</vt:lpstr>
      <vt:lpstr>Lutte contre les changements climatiques – Approches existantes</vt:lpstr>
      <vt:lpstr>Gestion des impacts des changements climatiques – Une mise en place coûteuse mais rentable à long terme </vt:lpstr>
      <vt:lpstr>Trois cadres mondiaux</vt:lpstr>
      <vt:lpstr>1. Stratégie mondiale OMS sur la santé, l’environnement et les changements climatiques</vt:lpstr>
      <vt:lpstr>2. Développement résilient au changement climatique du secteur EAH </vt:lpstr>
      <vt:lpstr>3. Établissements de santé résilients face au changement climatique et écologiquement viables – Orientations de l’OMS</vt:lpstr>
      <vt:lpstr>EAU</vt:lpstr>
      <vt:lpstr>Prendre en compte la résilience aux changements climatiques des technologies d’approvisionnement en eau</vt:lpstr>
      <vt:lpstr>Approvisionnements en eau résilients aux changements climatiques – Fiabilité</vt:lpstr>
      <vt:lpstr>Approvisionnements en eau résilients aux changements climatiques – Sobriété carbone</vt:lpstr>
      <vt:lpstr>Approvisionnements en eau résilients aux changements climatiques – Efficience, conservation et réutilisation</vt:lpstr>
      <vt:lpstr>Conservation, efficience et réutilisation de l’eau – Hygiène </vt:lpstr>
      <vt:lpstr>ASSAINISSEMENT</vt:lpstr>
      <vt:lpstr>Exemples d’impacts des changements climatiques sur l’assainissement</vt:lpstr>
      <vt:lpstr>Prendre en compte la résilience aux changements climatiques des technologies d’assainissement</vt:lpstr>
      <vt:lpstr>Assainissement sobre en carbone dans les établissements de santé – Atténuer les effets des changements climatiques </vt:lpstr>
      <vt:lpstr>DÉCHETS BIOMÉDICAUX</vt:lpstr>
      <vt:lpstr>Impacts des changements climatiques sur la gestion des déchets biomédicaux </vt:lpstr>
      <vt:lpstr>Adapter la gestion des déchets biomédicaux aux changements climatiques</vt:lpstr>
      <vt:lpstr>Gestion des déchets biomédicaux pour atténuer les changements climatiques</vt:lpstr>
      <vt:lpstr>Durabilité environnementale et gestion des déchets biomédicaux</vt:lpstr>
      <vt:lpstr>NETTOYAGE DE L’ENVIRONNEMENT</vt:lpstr>
      <vt:lpstr>Mesures pour des solutions de nettoyage plus durables</vt:lpstr>
      <vt:lpstr>Principaux points à retenir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HAYTER, Arabella</cp:lastModifiedBy>
  <cp:revision>1</cp:revision>
  <dcterms:modified xsi:type="dcterms:W3CDTF">2023-04-19T07:00:53Z</dcterms:modified>
</cp:coreProperties>
</file>