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12192000"/>
  <p:notesSz cx="6858000" cy="9144000"/>
  <p:embeddedFontLst>
    <p:embeddedFont>
      <p:font typeface="Arial Narrow"/>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E9A174-E78B-40DA-BA03-B4E42B4845A3}">
  <a:tblStyle styleId="{BBE9A174-E78B-40DA-BA03-B4E42B4845A3}"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Open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ArialNarrow-bold.fntdata"/><Relationship Id="rId10" Type="http://schemas.openxmlformats.org/officeDocument/2006/relationships/slide" Target="slides/slide4.xml"/><Relationship Id="rId54" Type="http://schemas.openxmlformats.org/officeDocument/2006/relationships/font" Target="fonts/ArialNarrow-regular.fntdata"/><Relationship Id="rId13" Type="http://schemas.openxmlformats.org/officeDocument/2006/relationships/slide" Target="slides/slide7.xml"/><Relationship Id="rId57" Type="http://schemas.openxmlformats.org/officeDocument/2006/relationships/font" Target="fonts/ArialNarrow-boldItalic.fntdata"/><Relationship Id="rId12" Type="http://schemas.openxmlformats.org/officeDocument/2006/relationships/slide" Target="slides/slide6.xml"/><Relationship Id="rId56" Type="http://schemas.openxmlformats.org/officeDocument/2006/relationships/font" Target="fonts/ArialNarrow-italic.fntdata"/><Relationship Id="rId15" Type="http://schemas.openxmlformats.org/officeDocument/2006/relationships/slide" Target="slides/slide9.xml"/><Relationship Id="rId59" Type="http://schemas.openxmlformats.org/officeDocument/2006/relationships/font" Target="fonts/OpenSans-bold.fntdata"/><Relationship Id="rId14" Type="http://schemas.openxmlformats.org/officeDocument/2006/relationships/slide" Target="slides/slide8.xml"/><Relationship Id="rId58" Type="http://schemas.openxmlformats.org/officeDocument/2006/relationships/font" Target="fonts/OpenSans-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water_sanitation_health/emerging/legionella.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fr" sz="1000">
                <a:solidFill>
                  <a:schemeClr val="dk1"/>
                </a:solidFill>
                <a:latin typeface="Arial"/>
                <a:ea typeface="Arial"/>
                <a:cs typeface="Arial"/>
                <a:sym typeface="Arial"/>
              </a:rPr>
              <a:t>SAY:</a:t>
            </a:r>
            <a:endParaRPr/>
          </a:p>
          <a:p>
            <a:pPr indent="0" lvl="0" marL="0" marR="0" rtl="0" algn="l">
              <a:lnSpc>
                <a:spcPct val="100000"/>
              </a:lnSpc>
              <a:spcBef>
                <a:spcPts val="0"/>
              </a:spcBef>
              <a:spcAft>
                <a:spcPts val="0"/>
              </a:spcAft>
              <a:buClr>
                <a:schemeClr val="dk1"/>
              </a:buClr>
              <a:buSzPts val="1000"/>
              <a:buFont typeface="Arial"/>
              <a:buNone/>
            </a:pPr>
            <a:r>
              <a:rPr b="0" i="0" lang="fr" sz="1000">
                <a:solidFill>
                  <a:schemeClr val="dk1"/>
                </a:solidFill>
                <a:latin typeface="Arial"/>
                <a:ea typeface="Arial"/>
                <a:cs typeface="Arial"/>
                <a:sym typeface="Arial"/>
              </a:rPr>
              <a:t>discuss in pairs for a couple of moments if you can define what “improved” means and then shout out some ideas</a:t>
            </a:r>
            <a:endParaRPr/>
          </a:p>
          <a:p>
            <a:pPr indent="0" lvl="0" marL="0" marR="0" rtl="0" algn="l">
              <a:lnSpc>
                <a:spcPct val="100000"/>
              </a:lnSpc>
              <a:spcBef>
                <a:spcPts val="0"/>
              </a:spcBef>
              <a:spcAft>
                <a:spcPts val="0"/>
              </a:spcAft>
              <a:buClr>
                <a:schemeClr val="dk1"/>
              </a:buClr>
              <a:buSzPts val="1000"/>
              <a:buFont typeface="Arial"/>
              <a:buNone/>
            </a:pPr>
            <a:r>
              <a:rPr b="1" i="0" lang="fr" sz="1000">
                <a:solidFill>
                  <a:schemeClr val="dk1"/>
                </a:solidFill>
                <a:latin typeface="Arial"/>
                <a:ea typeface="Arial"/>
                <a:cs typeface="Arial"/>
                <a:sym typeface="Arial"/>
              </a:rPr>
              <a:t>THEN SAY:</a:t>
            </a:r>
            <a:endParaRPr/>
          </a:p>
          <a:p>
            <a:pPr indent="0" lvl="0" marL="0" rtl="0" algn="l">
              <a:lnSpc>
                <a:spcPct val="100000"/>
              </a:lnSpc>
              <a:spcBef>
                <a:spcPts val="0"/>
              </a:spcBef>
              <a:spcAft>
                <a:spcPts val="0"/>
              </a:spcAft>
              <a:buSzPts val="1400"/>
              <a:buNone/>
            </a:pPr>
            <a:r>
              <a:rPr b="0" i="0" lang="fr" sz="1000">
                <a:solidFill>
                  <a:schemeClr val="dk1"/>
                </a:solidFill>
                <a:latin typeface="Arial"/>
                <a:ea typeface="Arial"/>
                <a:cs typeface="Arial"/>
                <a:sym typeface="Arial"/>
              </a:rPr>
              <a:t> “Improved drinking water sources” includes sources that, by nature of their construction or through active intervention, are protected from outside contamination, particularly faecal matter .</a:t>
            </a:r>
            <a:endParaRPr b="0" i="0" sz="1000" u="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1" i="0" lang="fr" sz="1200" u="none" strike="noStrike">
                <a:latin typeface="Open Sans"/>
                <a:ea typeface="Open Sans"/>
                <a:cs typeface="Open Sans"/>
                <a:sym typeface="Open Sans"/>
              </a:rPr>
              <a:t>Improved sources </a:t>
            </a:r>
            <a:r>
              <a:rPr b="0" i="0" lang="fr" sz="1200" u="none" strike="noStrike">
                <a:latin typeface="Open Sans"/>
                <a:ea typeface="Open Sans"/>
                <a:cs typeface="Open Sans"/>
                <a:sym typeface="Open Sans"/>
              </a:rPr>
              <a:t>include piped water, boreholes or tube wells, protected dug wells, protected springs, rainwater, and packaged or delivered water. </a:t>
            </a:r>
            <a:endParaRPr/>
          </a:p>
          <a:p>
            <a:pPr indent="0" lvl="0" marL="0" rtl="0" algn="l">
              <a:lnSpc>
                <a:spcPct val="100000"/>
              </a:lnSpc>
              <a:spcBef>
                <a:spcPts val="0"/>
              </a:spcBef>
              <a:spcAft>
                <a:spcPts val="0"/>
              </a:spcAft>
              <a:buSzPts val="1400"/>
              <a:buNone/>
            </a:pPr>
            <a:r>
              <a:rPr b="1" i="0" lang="fr" sz="1200" u="none" strike="noStrike">
                <a:latin typeface="Open Sans"/>
                <a:ea typeface="Open Sans"/>
                <a:cs typeface="Open Sans"/>
                <a:sym typeface="Open Sans"/>
              </a:rPr>
              <a:t>Unimproved sources </a:t>
            </a:r>
            <a:r>
              <a:rPr b="0" i="0" lang="fr" sz="1200" u="none" strike="noStrike">
                <a:latin typeface="Open Sans"/>
                <a:ea typeface="Open Sans"/>
                <a:cs typeface="Open Sans"/>
                <a:sym typeface="Open Sans"/>
              </a:rPr>
              <a:t>include unprotected dug wells or springs and surface water (e.g. lake, river, stream,</a:t>
            </a:r>
            <a:endParaRPr/>
          </a:p>
          <a:p>
            <a:pPr indent="0" lvl="0" marL="0" rtl="0" algn="l">
              <a:lnSpc>
                <a:spcPct val="100000"/>
              </a:lnSpc>
              <a:spcBef>
                <a:spcPts val="0"/>
              </a:spcBef>
              <a:spcAft>
                <a:spcPts val="0"/>
              </a:spcAft>
              <a:buSzPts val="1400"/>
              <a:buNone/>
            </a:pPr>
            <a:r>
              <a:rPr b="0" i="0" lang="fr" sz="1200" u="none" strike="noStrike">
                <a:latin typeface="Open Sans"/>
                <a:ea typeface="Open Sans"/>
                <a:cs typeface="Open Sans"/>
                <a:sym typeface="Open Sans"/>
              </a:rPr>
              <a:t>pond, canals, irrigation ditches).</a:t>
            </a:r>
            <a:endParaRPr/>
          </a:p>
          <a:p>
            <a:pPr indent="0" lvl="0" marL="0" rtl="0" algn="l">
              <a:lnSpc>
                <a:spcPct val="100000"/>
              </a:lnSpc>
              <a:spcBef>
                <a:spcPts val="0"/>
              </a:spcBef>
              <a:spcAft>
                <a:spcPts val="0"/>
              </a:spcAft>
              <a:buSzPts val="1400"/>
              <a:buNone/>
            </a:pPr>
            <a:r>
              <a:t/>
            </a:r>
            <a:endParaRPr/>
          </a:p>
        </p:txBody>
      </p:sp>
      <p:sp>
        <p:nvSpPr>
          <p:cNvPr id="314" name="Google Shape;3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These quantities come from the WHO 2008 Essential environmental health standards. Each facility needs to assess what their needs are and depending on climate change risks may need to assure more than 2 days/48 hours of storage, especially for example, during the dry season.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These quantities are estimates and take into account water required for drinking, environmental cleaning and laundry, hand hygiene and waste management.  Note, water for specific medical uses (such as dialysis) is not included.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fr"/>
              <a:t>To calculate the requirements for a facility</a:t>
            </a:r>
            <a:r>
              <a:rPr b="1" lang="fr"/>
              <a:t>,</a:t>
            </a:r>
            <a:r>
              <a:rPr lang="fr"/>
              <a:t> consider how many days the facility is open, average numbers of patients, what services are available and potential changes in demand (e.g. seasonal fluctuations linked to farming cycles, climate, infectious disease outbreaks, frequency of births) when planning for or upgrading water supplies.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34" name="Google Shape;33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THE SLIDE </a:t>
            </a:r>
            <a:endParaRPr/>
          </a:p>
          <a:p>
            <a:pPr indent="0" lvl="0" marL="0" marR="0" rtl="0" algn="l">
              <a:lnSpc>
                <a:spcPct val="100000"/>
              </a:lnSpc>
              <a:spcBef>
                <a:spcPts val="0"/>
              </a:spcBef>
              <a:spcAft>
                <a:spcPts val="0"/>
              </a:spcAft>
              <a:buClr>
                <a:schemeClr val="dk1"/>
              </a:buClr>
              <a:buSzPts val="1200"/>
              <a:buFont typeface="Calibri"/>
              <a:buNone/>
            </a:pPr>
            <a:r>
              <a:rPr b="1" lang="fr"/>
              <a:t>SAY:</a:t>
            </a:r>
            <a:endParaRPr/>
          </a:p>
          <a:p>
            <a:pPr indent="0" lvl="0" marL="0" marR="0" rtl="0" algn="l">
              <a:lnSpc>
                <a:spcPct val="100000"/>
              </a:lnSpc>
              <a:spcBef>
                <a:spcPts val="0"/>
              </a:spcBef>
              <a:spcAft>
                <a:spcPts val="0"/>
              </a:spcAft>
              <a:buClr>
                <a:schemeClr val="dk1"/>
              </a:buClr>
              <a:buSzPts val="1200"/>
              <a:buFont typeface="Calibri"/>
              <a:buNone/>
            </a:pPr>
            <a:r>
              <a:rPr b="0" lang="fr"/>
              <a:t>take 5 mins to discuss the questions in pairs and then be prepare to feedback your answers to the group</a:t>
            </a:r>
            <a:endParaRPr b="1"/>
          </a:p>
          <a:p>
            <a:pPr indent="0" lvl="0" marL="0" rtl="0" algn="l">
              <a:lnSpc>
                <a:spcPct val="100000"/>
              </a:lnSpc>
              <a:spcBef>
                <a:spcPts val="0"/>
              </a:spcBef>
              <a:spcAft>
                <a:spcPts val="0"/>
              </a:spcAft>
              <a:buSzPts val="1400"/>
              <a:buNone/>
            </a:pPr>
            <a:r>
              <a:t/>
            </a:r>
            <a:endParaRPr/>
          </a:p>
        </p:txBody>
      </p:sp>
      <p:sp>
        <p:nvSpPr>
          <p:cNvPr id="345" name="Google Shape;34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THE SLIDE</a:t>
            </a:r>
            <a:endParaRPr/>
          </a:p>
          <a:p>
            <a:pPr indent="0" lvl="0" marL="0" marR="0" rtl="0" algn="l">
              <a:lnSpc>
                <a:spcPct val="100000"/>
              </a:lnSpc>
              <a:spcBef>
                <a:spcPts val="0"/>
              </a:spcBef>
              <a:spcAft>
                <a:spcPts val="0"/>
              </a:spcAft>
              <a:buClr>
                <a:schemeClr val="dk1"/>
              </a:buClr>
              <a:buSzPts val="1200"/>
              <a:buFont typeface="Calibri"/>
              <a:buNone/>
            </a:pPr>
            <a:r>
              <a:rPr b="1" lang="fr"/>
              <a:t>NOTE FOR TRAINER</a:t>
            </a:r>
            <a:r>
              <a:rPr lang="fr"/>
              <a:t>: </a:t>
            </a:r>
            <a:endParaRPr/>
          </a:p>
          <a:p>
            <a:pPr indent="0" lvl="0" marL="0" marR="0" rtl="0" algn="l">
              <a:lnSpc>
                <a:spcPct val="100000"/>
              </a:lnSpc>
              <a:spcBef>
                <a:spcPts val="0"/>
              </a:spcBef>
              <a:spcAft>
                <a:spcPts val="0"/>
              </a:spcAft>
              <a:buClr>
                <a:schemeClr val="dk1"/>
              </a:buClr>
              <a:buSzPts val="1200"/>
              <a:buFont typeface="Calibri"/>
              <a:buNone/>
            </a:pPr>
            <a:r>
              <a:rPr lang="fr"/>
              <a:t>Refer back to the previous slide for the quantity of water needed </a:t>
            </a:r>
            <a:endParaRPr/>
          </a:p>
          <a:p>
            <a:pPr indent="0" lvl="0" marL="0" rtl="0" algn="l">
              <a:lnSpc>
                <a:spcPct val="100000"/>
              </a:lnSpc>
              <a:spcBef>
                <a:spcPts val="0"/>
              </a:spcBef>
              <a:spcAft>
                <a:spcPts val="0"/>
              </a:spcAft>
              <a:buSzPts val="1400"/>
              <a:buNone/>
            </a:pPr>
            <a:r>
              <a:t/>
            </a:r>
            <a:endParaRPr/>
          </a:p>
        </p:txBody>
      </p:sp>
      <p:sp>
        <p:nvSpPr>
          <p:cNvPr id="364" name="Google Shape;36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a:p>
            <a:pPr indent="0" lvl="0" marL="0" rtl="0" algn="l">
              <a:lnSpc>
                <a:spcPct val="100000"/>
              </a:lnSpc>
              <a:spcBef>
                <a:spcPts val="0"/>
              </a:spcBef>
              <a:spcAft>
                <a:spcPts val="0"/>
              </a:spcAft>
              <a:buSzPts val="1400"/>
              <a:buNone/>
            </a:pPr>
            <a:r>
              <a:rPr b="1" lang="fr"/>
              <a:t>SAY:</a:t>
            </a:r>
            <a:endParaRPr/>
          </a:p>
          <a:p>
            <a:pPr indent="0" lvl="0" marL="0" marR="0" rtl="0" algn="l">
              <a:lnSpc>
                <a:spcPct val="100000"/>
              </a:lnSpc>
              <a:spcBef>
                <a:spcPts val="0"/>
              </a:spcBef>
              <a:spcAft>
                <a:spcPts val="0"/>
              </a:spcAft>
              <a:buClr>
                <a:schemeClr val="dk1"/>
              </a:buClr>
              <a:buSzPts val="1200"/>
              <a:buFont typeface="Calibri"/>
              <a:buNone/>
            </a:pPr>
            <a:r>
              <a:rPr b="0" lang="fr"/>
              <a:t>briefly discuss with the person next to you these questions and then shout out your answers</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
              <a:t>THEN 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 most appropriate type will depend on the local availability of water storage containers, the amount that needs to be stored and durability/climate. Any container should be easily accessible for cleaning and if connected to a piped system, raised, to allow water to flow by gravity and protect against flooding.</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540"/>
              </a:spcBef>
              <a:spcAft>
                <a:spcPts val="0"/>
              </a:spcAft>
              <a:buClr>
                <a:schemeClr val="dk1"/>
              </a:buClr>
              <a:buSzPts val="1800"/>
              <a:buFont typeface="Arial"/>
              <a:buNone/>
            </a:pPr>
            <a:r>
              <a:rPr b="0" lang="fr" sz="1800">
                <a:latin typeface="Arial"/>
                <a:ea typeface="Arial"/>
                <a:cs typeface="Arial"/>
                <a:sym typeface="Arial"/>
              </a:rPr>
              <a:t>Remember: Clean and disinfect water tanks regularly. C</a:t>
            </a:r>
            <a:r>
              <a:rPr lang="fr" sz="1800">
                <a:latin typeface="Arial"/>
                <a:ea typeface="Arial"/>
                <a:cs typeface="Arial"/>
                <a:sym typeface="Arial"/>
              </a:rPr>
              <a:t>overing, routinely cleaning and disinfecting tanks will provide immediate health gains and build resilience over many future rainfall scenarios. </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We will talk about water quality and storage later on</a:t>
            </a:r>
            <a:endParaRPr/>
          </a:p>
          <a:p>
            <a:pPr indent="0" lvl="0" marL="0" rtl="0" algn="l">
              <a:lnSpc>
                <a:spcPct val="100000"/>
              </a:lnSpc>
              <a:spcBef>
                <a:spcPts val="0"/>
              </a:spcBef>
              <a:spcAft>
                <a:spcPts val="0"/>
              </a:spcAft>
              <a:buSzPts val="1400"/>
              <a:buNone/>
            </a:pPr>
            <a:r>
              <a:t/>
            </a:r>
            <a:endParaRPr/>
          </a:p>
        </p:txBody>
      </p:sp>
      <p:sp>
        <p:nvSpPr>
          <p:cNvPr id="375" name="Google Shape;37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In this example, 1,000 liters of water is the minimum recommended storage. If funds are available to store more water this may be useful, especially as disease outbreaks (e.g. Ebola, cholera, covid-19) require more water because of an increase in patients and often greater cleaning and disinfection needs.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Where climate change is a problem, extra storage is useful to provide a buffer during dry spells. Tanks should also be raised if in flood prone areas. Additional backup storage should be provided during high risk periods. Where possible, storage of more than 2 days should be provided and water prioritized for essential/life-saving services (i.e. delivery rooms acute care wards). </a:t>
            </a:r>
            <a:endParaRPr/>
          </a:p>
          <a:p>
            <a:pPr indent="0" lvl="0" marL="0" rtl="0" algn="l">
              <a:lnSpc>
                <a:spcPct val="100000"/>
              </a:lnSpc>
              <a:spcBef>
                <a:spcPts val="0"/>
              </a:spcBef>
              <a:spcAft>
                <a:spcPts val="0"/>
              </a:spcAft>
              <a:buSzPts val="1400"/>
              <a:buNone/>
            </a:pPr>
            <a:r>
              <a:t/>
            </a:r>
            <a:endParaRPr/>
          </a:p>
        </p:txBody>
      </p:sp>
      <p:sp>
        <p:nvSpPr>
          <p:cNvPr id="396" name="Google Shape;39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p:txBody>
      </p:sp>
      <p:sp>
        <p:nvSpPr>
          <p:cNvPr id="415" name="Google Shape;41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This slide provides a spotlight on microbial contamination of drinking water.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SARS-CoV-2 is not a fecal oral disease and there is no documented evidence of SARS-CoV2 in drinking-water or water sources. The main route of transmission is airborne and thus respiratory precautions important (e.g. distancing, ventilation, use of masks). Both SARS-CoV-2 and Ebola are enveloped viruses which </a:t>
            </a:r>
            <a:r>
              <a:rPr b="1" lang="fr"/>
              <a:t>makes them more fragile in the environment </a:t>
            </a:r>
            <a:r>
              <a:rPr lang="fr"/>
              <a:t>and more easily destroyed/killed with UV (sunlight) or heat compared to non-enveloped viruses such as hepatitis A. Enveloped viruses usually survive a matter of days (at most) whereas non-enveloped viruses can survive for weeks or months in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We will come back to Legionella shortly. </a:t>
            </a:r>
            <a:endParaRPr/>
          </a:p>
          <a:p>
            <a:pPr indent="0" lvl="0" marL="0" rtl="0" algn="l">
              <a:lnSpc>
                <a:spcPct val="100000"/>
              </a:lnSpc>
              <a:spcBef>
                <a:spcPts val="0"/>
              </a:spcBef>
              <a:spcAft>
                <a:spcPts val="0"/>
              </a:spcAft>
              <a:buSzPts val="1400"/>
              <a:buNone/>
            </a:pPr>
            <a:r>
              <a:t/>
            </a:r>
            <a:endParaRPr/>
          </a:p>
        </p:txBody>
      </p:sp>
      <p:sp>
        <p:nvSpPr>
          <p:cNvPr id="424" name="Google Shape;42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
              <a:t>Safe drinking-water</a:t>
            </a:r>
            <a:r>
              <a:rPr b="0" lang="fr"/>
              <a:t>, as defined by the WHO Guidelines, </a:t>
            </a:r>
            <a:r>
              <a:rPr b="1" lang="fr"/>
              <a:t>does not represent any significant risk to health over a lifetime of consumption, including different sensitivities that may occur between life stages.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Absence of fecal contamination may be indicated by the absence of indicator organisms such as E. coli (or thermotolerant faecal coliforms). Where this cannot be tested, the presence of a free chlorine residual (at least 0.2 mg/l) can be used as a surrogate indication.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Safely stored: </a:t>
            </a:r>
            <a:r>
              <a:rPr lang="fr"/>
              <a:t>in a clean bucket/tank with cover and tap, which is regularly cleaned and disinfected (unless it is dispensed from a water fountain).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Accessibility: (an important consideration for GEDSI) </a:t>
            </a:r>
            <a:endParaRPr/>
          </a:p>
          <a:p>
            <a:pPr indent="0" lvl="0" marL="0" rtl="0" algn="l">
              <a:lnSpc>
                <a:spcPct val="100000"/>
              </a:lnSpc>
              <a:spcBef>
                <a:spcPts val="0"/>
              </a:spcBef>
              <a:spcAft>
                <a:spcPts val="0"/>
              </a:spcAft>
              <a:buSzPts val="1400"/>
              <a:buNone/>
            </a:pPr>
            <a:r>
              <a:rPr lang="fr"/>
              <a:t>- Pathway to drinking water area: width is minimum 120 cm, is flat and even, is dry and is clear of obstacles. </a:t>
            </a:r>
            <a:endParaRPr/>
          </a:p>
          <a:p>
            <a:pPr indent="0" lvl="0" marL="0" rtl="0" algn="l">
              <a:lnSpc>
                <a:spcPct val="100000"/>
              </a:lnSpc>
              <a:spcBef>
                <a:spcPts val="0"/>
              </a:spcBef>
              <a:spcAft>
                <a:spcPts val="0"/>
              </a:spcAft>
              <a:buSzPts val="1400"/>
              <a:buNone/>
            </a:pPr>
            <a:r>
              <a:rPr lang="fr"/>
              <a:t>- Sign for drinking water station has words, pictures and braille and is displayed on the wall at 140 cm-160 cm from the ground. </a:t>
            </a:r>
            <a:endParaRPr/>
          </a:p>
          <a:p>
            <a:pPr indent="0" lvl="0" marL="0" rtl="0" algn="l">
              <a:lnSpc>
                <a:spcPct val="100000"/>
              </a:lnSpc>
              <a:spcBef>
                <a:spcPts val="0"/>
              </a:spcBef>
              <a:spcAft>
                <a:spcPts val="0"/>
              </a:spcAft>
              <a:buSzPts val="1400"/>
              <a:buNone/>
            </a:pPr>
            <a:r>
              <a:rPr lang="fr"/>
              <a:t>- The drinking water station tap is 75 cm from the floor and a cup is available to patients. If cups are used, they should reusable and washed with warm water and soap and dried.</a:t>
            </a:r>
            <a:endParaRPr/>
          </a:p>
        </p:txBody>
      </p:sp>
      <p:sp>
        <p:nvSpPr>
          <p:cNvPr id="456" name="Google Shape;456;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457" name="Google Shape;457;p1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458" name="Google Shape;45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9164D"/>
              </a:buClr>
              <a:buSzPts val="1200"/>
              <a:buFont typeface="Calibri"/>
              <a:buNone/>
            </a:pPr>
            <a:r>
              <a:rPr b="1" lang="fr" sz="1200">
                <a:solidFill>
                  <a:srgbClr val="09164D"/>
                </a:solidFill>
              </a:rPr>
              <a:t>READ THE SLIDE</a:t>
            </a:r>
            <a:endParaRPr/>
          </a:p>
          <a:p>
            <a:pPr indent="0" lvl="0" marL="0" marR="0" rtl="0" algn="l">
              <a:lnSpc>
                <a:spcPct val="100000"/>
              </a:lnSpc>
              <a:spcBef>
                <a:spcPts val="360"/>
              </a:spcBef>
              <a:spcAft>
                <a:spcPts val="0"/>
              </a:spcAft>
              <a:buClr>
                <a:srgbClr val="09164D"/>
              </a:buClr>
              <a:buSzPts val="1200"/>
              <a:buFont typeface="Calibri"/>
              <a:buNone/>
            </a:pPr>
            <a:r>
              <a:rPr b="1" lang="fr" sz="1200">
                <a:solidFill>
                  <a:srgbClr val="09164D"/>
                </a:solidFill>
              </a:rPr>
              <a:t>SAY:</a:t>
            </a:r>
            <a:endParaRPr/>
          </a:p>
          <a:p>
            <a:pPr indent="0" lvl="0" marL="0" marR="0" rtl="0" algn="l">
              <a:lnSpc>
                <a:spcPct val="100000"/>
              </a:lnSpc>
              <a:spcBef>
                <a:spcPts val="360"/>
              </a:spcBef>
              <a:spcAft>
                <a:spcPts val="0"/>
              </a:spcAft>
              <a:buClr>
                <a:srgbClr val="09164D"/>
              </a:buClr>
              <a:buSzPts val="1200"/>
              <a:buFont typeface="Calibri"/>
              <a:buNone/>
            </a:pPr>
            <a:r>
              <a:rPr b="1" lang="fr" sz="1200">
                <a:solidFill>
                  <a:srgbClr val="09164D"/>
                </a:solidFill>
              </a:rPr>
              <a:t>While the presence of the COVID-19 virus in untreated drinking-water is possible, it has not been detected in drinking-water supplies. </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marR="0" rtl="0" algn="l">
              <a:lnSpc>
                <a:spcPct val="100000"/>
              </a:lnSpc>
              <a:spcBef>
                <a:spcPts val="360"/>
              </a:spcBef>
              <a:spcAft>
                <a:spcPts val="0"/>
              </a:spcAft>
              <a:buClr>
                <a:schemeClr val="dk1"/>
              </a:buClr>
              <a:buSzPts val="1200"/>
              <a:buFont typeface="Calibri"/>
              <a:buNone/>
            </a:pPr>
            <a:r>
              <a:rPr lang="fr"/>
              <a:t>Reminder: more susceptible to chlorine because </a:t>
            </a:r>
            <a:r>
              <a:rPr b="1" lang="fr" sz="1200">
                <a:solidFill>
                  <a:srgbClr val="09164D"/>
                </a:solidFill>
              </a:rPr>
              <a:t>COVID-19 is an enveloped virus. </a:t>
            </a:r>
            <a:r>
              <a:rPr lang="fr" sz="1200">
                <a:solidFill>
                  <a:srgbClr val="09164D"/>
                </a:solidFill>
              </a:rPr>
              <a:t>As such it has a fragile outer lipid membrane which makes it </a:t>
            </a:r>
            <a:r>
              <a:rPr b="1" lang="fr" sz="1200">
                <a:solidFill>
                  <a:srgbClr val="09164D"/>
                </a:solidFill>
              </a:rPr>
              <a:t>less stable, compared to non-enveloped viruses in the environment</a:t>
            </a:r>
            <a:r>
              <a:rPr lang="fr" sz="1200">
                <a:solidFill>
                  <a:srgbClr val="09164D"/>
                </a:solidFill>
              </a:rPr>
              <a:t>. </a:t>
            </a:r>
            <a:endParaRPr/>
          </a:p>
          <a:p>
            <a:pPr indent="0" lvl="0" marL="0" rtl="0" algn="l">
              <a:lnSpc>
                <a:spcPct val="100000"/>
              </a:lnSpc>
              <a:spcBef>
                <a:spcPts val="0"/>
              </a:spcBef>
              <a:spcAft>
                <a:spcPts val="0"/>
              </a:spcAft>
              <a:buSzPts val="1400"/>
              <a:buNone/>
            </a:pPr>
            <a:r>
              <a:t/>
            </a:r>
            <a:endParaRPr/>
          </a:p>
        </p:txBody>
      </p:sp>
      <p:sp>
        <p:nvSpPr>
          <p:cNvPr id="471" name="Google Shape;471;p1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472" name="Google Shape;472;p1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473" name="Google Shape;47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fr"/>
              <a:t>Introduce yourself if you have not already, and make sure you insert the date and location to the slide before you start</a:t>
            </a:r>
            <a:endParaRPr/>
          </a:p>
          <a:p>
            <a:pPr indent="0" lvl="0" marL="0" rtl="0" algn="l">
              <a:lnSpc>
                <a:spcPct val="100000"/>
              </a:lnSpc>
              <a:spcBef>
                <a:spcPts val="0"/>
              </a:spcBef>
              <a:spcAft>
                <a:spcPts val="0"/>
              </a:spcAft>
              <a:buSzPts val="1400"/>
              <a:buNone/>
            </a:pPr>
            <a:r>
              <a:t/>
            </a:r>
            <a:endParaRPr/>
          </a:p>
        </p:txBody>
      </p:sp>
      <p:sp>
        <p:nvSpPr>
          <p:cNvPr id="186" name="Google Shape;18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0: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While water is important in any situation, it is especially important during infectious disease outbreaks where increased quantities of water are needed for cleaning and hygiene and where hydration with safe drinking water for those infected and often overworked health care workers is critical.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Ask</a:t>
            </a:r>
            <a:r>
              <a:rPr lang="fr"/>
              <a:t> participants if they know what is considered an “appropriate chlorine residual”? </a:t>
            </a:r>
            <a:endParaRPr/>
          </a:p>
          <a:p>
            <a:pPr indent="0" lvl="0" marL="0" rtl="0" algn="l">
              <a:lnSpc>
                <a:spcPct val="100000"/>
              </a:lnSpc>
              <a:spcBef>
                <a:spcPts val="0"/>
              </a:spcBef>
              <a:spcAft>
                <a:spcPts val="0"/>
              </a:spcAft>
              <a:buSzPts val="1400"/>
              <a:buNone/>
            </a:pPr>
            <a:r>
              <a:rPr b="1" lang="fr"/>
              <a:t>Answer:  </a:t>
            </a:r>
            <a:r>
              <a:rPr b="0" lang="fr"/>
              <a:t>Drinking-water should have a free chlorine residual of </a:t>
            </a:r>
            <a:r>
              <a:rPr b="1" lang="fr"/>
              <a:t>≥0.2mg/L or ≥0.5mg/L in emergencies </a:t>
            </a:r>
            <a:endParaRPr/>
          </a:p>
          <a:p>
            <a:pPr indent="0" lvl="0" marL="0" rtl="0" algn="l">
              <a:lnSpc>
                <a:spcPct val="100000"/>
              </a:lnSpc>
              <a:spcBef>
                <a:spcPts val="0"/>
              </a:spcBef>
              <a:spcAft>
                <a:spcPts val="0"/>
              </a:spcAft>
              <a:buSzPts val="1400"/>
              <a:buNone/>
            </a:pPr>
            <a:r>
              <a:rPr b="1" lang="fr"/>
              <a:t>	For effective disinfection, there should be a residual concentration of free chlorine of ≥ 0.5 mg/l after at least 30 min contact time at pH &lt; 8.0. A chlorine residual should be maintained throughout the 	distribution system. At the point of delivery, the minimum residual concentration of free chlorine should be ≥0.2 mg/l.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	Chlorine residual should be frequently measured and dosing adjusted if residual is not met (changes in pH, temperature, organic content and water source will affect chlorine efficacy). Evidence of documented chlorine 	residuals should be available from previous testing. In the event of a flood, chlorine alone will not disinfect water sufficiently as the water is likely too turbid.</a:t>
            </a:r>
            <a:endParaRPr b="0"/>
          </a:p>
          <a:p>
            <a:pPr indent="0" lvl="0" marL="0" rtl="0" algn="l">
              <a:lnSpc>
                <a:spcPct val="100000"/>
              </a:lnSpc>
              <a:spcBef>
                <a:spcPts val="0"/>
              </a:spcBef>
              <a:spcAft>
                <a:spcPts val="0"/>
              </a:spcAft>
              <a:buSzPts val="1400"/>
              <a:buNone/>
            </a:pPr>
            <a:r>
              <a:t/>
            </a:r>
            <a:endParaRPr/>
          </a:p>
        </p:txBody>
      </p:sp>
      <p:sp>
        <p:nvSpPr>
          <p:cNvPr id="483" name="Google Shape;483;p2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484" name="Google Shape;484;p2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485" name="Google Shape;48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highlight>
                  <a:srgbClr val="FFFF00"/>
                </a:highlight>
              </a:rPr>
              <a:t>SAY:</a:t>
            </a:r>
            <a:endParaRPr/>
          </a:p>
          <a:p>
            <a:pPr indent="0" lvl="0" marL="0" rtl="0" algn="l">
              <a:lnSpc>
                <a:spcPct val="100000"/>
              </a:lnSpc>
              <a:spcBef>
                <a:spcPts val="0"/>
              </a:spcBef>
              <a:spcAft>
                <a:spcPts val="0"/>
              </a:spcAft>
              <a:buSzPts val="1400"/>
              <a:buNone/>
            </a:pPr>
            <a:r>
              <a:rPr lang="fr">
                <a:highlight>
                  <a:srgbClr val="FFFF00"/>
                </a:highlight>
              </a:rPr>
              <a:t>The </a:t>
            </a:r>
            <a:r>
              <a:rPr b="1" lang="fr">
                <a:highlight>
                  <a:srgbClr val="FFFF00"/>
                </a:highlight>
              </a:rPr>
              <a:t>WHO Guidelines for Drinking-water quality </a:t>
            </a:r>
            <a:r>
              <a:rPr lang="fr">
                <a:highlight>
                  <a:srgbClr val="FFFF00"/>
                </a:highlight>
              </a:rPr>
              <a:t>are some of the oldest (1956) and most downloaded guidelines at WHO. </a:t>
            </a:r>
            <a:endParaRPr/>
          </a:p>
          <a:p>
            <a:pPr indent="0" lvl="0" marL="0" rtl="0" algn="l">
              <a:lnSpc>
                <a:spcPct val="100000"/>
              </a:lnSpc>
              <a:spcBef>
                <a:spcPts val="0"/>
              </a:spcBef>
              <a:spcAft>
                <a:spcPts val="0"/>
              </a:spcAft>
              <a:buSzPts val="1400"/>
              <a:buNone/>
            </a:pPr>
            <a:r>
              <a:rPr lang="fr"/>
              <a:t>They are based on a risk-based approach for understanding and incrementally addressing water related health risks. While the guidelines cover both microbiological and chemical risks, in low and middle income countries, microbiological (e.g. fecal contamination) constitute the great majority of the health burden associated with unsafe water.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 other documents shown here are accompanying documents and tools which are grounded in the principles of the guidelines. These include</a:t>
            </a:r>
            <a:endParaRPr/>
          </a:p>
          <a:p>
            <a:pPr indent="-171450" lvl="0" marL="171450" rtl="0" algn="l">
              <a:lnSpc>
                <a:spcPct val="100000"/>
              </a:lnSpc>
              <a:spcBef>
                <a:spcPts val="0"/>
              </a:spcBef>
              <a:spcAft>
                <a:spcPts val="0"/>
              </a:spcAft>
              <a:buClr>
                <a:schemeClr val="dk1"/>
              </a:buClr>
              <a:buSzPts val="1200"/>
              <a:buFont typeface="Calibri"/>
              <a:buChar char="-"/>
            </a:pPr>
            <a:r>
              <a:rPr lang="fr"/>
              <a:t>climate resilient water safety plans</a:t>
            </a:r>
            <a:endParaRPr/>
          </a:p>
          <a:p>
            <a:pPr indent="-171450" lvl="0" marL="171450" rtl="0" algn="l">
              <a:lnSpc>
                <a:spcPct val="100000"/>
              </a:lnSpc>
              <a:spcBef>
                <a:spcPts val="0"/>
              </a:spcBef>
              <a:spcAft>
                <a:spcPts val="0"/>
              </a:spcAft>
              <a:buClr>
                <a:schemeClr val="dk1"/>
              </a:buClr>
              <a:buSzPts val="1200"/>
              <a:buFont typeface="Calibri"/>
              <a:buChar char="-"/>
            </a:pPr>
            <a:r>
              <a:rPr lang="fr"/>
              <a:t>regulations and standards</a:t>
            </a:r>
            <a:endParaRPr/>
          </a:p>
          <a:p>
            <a:pPr indent="-171450" lvl="0" marL="171450" rtl="0" algn="l">
              <a:lnSpc>
                <a:spcPct val="100000"/>
              </a:lnSpc>
              <a:spcBef>
                <a:spcPts val="0"/>
              </a:spcBef>
              <a:spcAft>
                <a:spcPts val="0"/>
              </a:spcAft>
              <a:buClr>
                <a:schemeClr val="dk1"/>
              </a:buClr>
              <a:buSzPts val="1200"/>
              <a:buFont typeface="Calibri"/>
              <a:buChar char="-"/>
            </a:pPr>
            <a:r>
              <a:rPr lang="fr"/>
              <a:t>environmental health standards in health care facilities </a:t>
            </a:r>
            <a:endParaRPr/>
          </a:p>
          <a:p>
            <a:pPr indent="-171450" lvl="0" marL="171450" rtl="0" algn="l">
              <a:lnSpc>
                <a:spcPct val="100000"/>
              </a:lnSpc>
              <a:spcBef>
                <a:spcPts val="0"/>
              </a:spcBef>
              <a:spcAft>
                <a:spcPts val="0"/>
              </a:spcAft>
              <a:buClr>
                <a:schemeClr val="dk1"/>
              </a:buClr>
              <a:buSzPts val="1200"/>
              <a:buFont typeface="Calibri"/>
              <a:buChar char="-"/>
            </a:pPr>
            <a:r>
              <a:rPr lang="fr"/>
              <a:t>the results of performance testing of major household water treatment products. </a:t>
            </a:r>
            <a:endParaRPr/>
          </a:p>
          <a:p>
            <a:pPr indent="0" lvl="0" marL="0" rtl="0" algn="l">
              <a:lnSpc>
                <a:spcPct val="100000"/>
              </a:lnSpc>
              <a:spcBef>
                <a:spcPts val="0"/>
              </a:spcBef>
              <a:spcAft>
                <a:spcPts val="0"/>
              </a:spcAft>
              <a:buClr>
                <a:schemeClr val="dk1"/>
              </a:buClr>
              <a:buSzPts val="1200"/>
              <a:buFont typeface="Calibri"/>
              <a:buNone/>
            </a:pPr>
            <a:r>
              <a:t/>
            </a:r>
            <a:endParaRPr>
              <a:highlight>
                <a:srgbClr val="FFFF00"/>
              </a:highlight>
            </a:endParaRPr>
          </a:p>
          <a:p>
            <a:pPr indent="0" lvl="0" marL="0" marR="0" rtl="0" algn="l">
              <a:lnSpc>
                <a:spcPct val="115000"/>
              </a:lnSpc>
              <a:spcBef>
                <a:spcPts val="0"/>
              </a:spcBef>
              <a:spcAft>
                <a:spcPts val="0"/>
              </a:spcAft>
              <a:buSzPts val="1400"/>
              <a:buNone/>
            </a:pPr>
            <a:r>
              <a:rPr b="1" lang="fr" sz="1800">
                <a:latin typeface="Arial"/>
                <a:ea typeface="Arial"/>
                <a:cs typeface="Arial"/>
                <a:sym typeface="Arial"/>
              </a:rPr>
              <a:t>Water safety planning </a:t>
            </a:r>
            <a:r>
              <a:rPr lang="fr" sz="1800">
                <a:latin typeface="Arial"/>
                <a:ea typeface="Arial"/>
                <a:cs typeface="Arial"/>
                <a:sym typeface="Arial"/>
              </a:rPr>
              <a:t>is a proactive risk-based approach, with a strong focus on operations and maintenance, and monitoring – elements which can be applied to health care facilities to ensure safe drinking-water delivery.</a:t>
            </a:r>
            <a:r>
              <a:rPr lang="fr" sz="1100">
                <a:latin typeface="Arial"/>
                <a:ea typeface="Arial"/>
                <a:cs typeface="Arial"/>
                <a:sym typeface="Arial"/>
              </a:rPr>
              <a:t>  Countries and communities already implementing water safety plans (WSPs) are encouraged to expand efforts to health care facilities. This means, in practice, that the water domain within the WASH FIT assessment, would incorporate more detailed indicators for additional elements of water safety planning, including:</a:t>
            </a:r>
            <a:endParaRPr sz="11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Noto Sans Symbols"/>
              <a:buChar char="∙"/>
            </a:pPr>
            <a:r>
              <a:rPr lang="fr" sz="1100">
                <a:latin typeface="Arial"/>
                <a:ea typeface="Arial"/>
                <a:cs typeface="Arial"/>
                <a:sym typeface="Arial"/>
              </a:rPr>
              <a:t>describing the entire water supply system</a:t>
            </a:r>
            <a:endParaRPr sz="11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Noto Sans Symbols"/>
              <a:buChar char="∙"/>
            </a:pPr>
            <a:r>
              <a:rPr lang="fr" sz="1100">
                <a:latin typeface="Arial"/>
                <a:ea typeface="Arial"/>
                <a:cs typeface="Arial"/>
                <a:sym typeface="Arial"/>
              </a:rPr>
              <a:t>monitoring the system i.e.</a:t>
            </a:r>
            <a:endParaRPr sz="1100">
              <a:latin typeface="Arial"/>
              <a:ea typeface="Arial"/>
              <a:cs typeface="Arial"/>
              <a:sym typeface="Arial"/>
            </a:endParaRPr>
          </a:p>
          <a:p>
            <a:pPr indent="-285750" lvl="1" marL="742950" marR="0" rtl="0" algn="l">
              <a:lnSpc>
                <a:spcPct val="115000"/>
              </a:lnSpc>
              <a:spcBef>
                <a:spcPts val="0"/>
              </a:spcBef>
              <a:spcAft>
                <a:spcPts val="0"/>
              </a:spcAft>
              <a:buClr>
                <a:schemeClr val="dk1"/>
              </a:buClr>
              <a:buSzPts val="1100"/>
              <a:buFont typeface="Courier New"/>
              <a:buChar char="o"/>
            </a:pPr>
            <a:r>
              <a:rPr lang="fr" sz="1100">
                <a:latin typeface="Arial"/>
                <a:ea typeface="Arial"/>
                <a:cs typeface="Arial"/>
                <a:sym typeface="Arial"/>
              </a:rPr>
              <a:t>monitoring of control measures through operational monitoring plans </a:t>
            </a:r>
            <a:endParaRPr sz="1100">
              <a:latin typeface="Arial"/>
              <a:ea typeface="Arial"/>
              <a:cs typeface="Arial"/>
              <a:sym typeface="Arial"/>
            </a:endParaRPr>
          </a:p>
          <a:p>
            <a:pPr indent="-285750" lvl="1" marL="742950" marR="0" rtl="0" algn="l">
              <a:lnSpc>
                <a:spcPct val="115000"/>
              </a:lnSpc>
              <a:spcBef>
                <a:spcPts val="0"/>
              </a:spcBef>
              <a:spcAft>
                <a:spcPts val="0"/>
              </a:spcAft>
              <a:buClr>
                <a:schemeClr val="dk1"/>
              </a:buClr>
              <a:buSzPts val="1100"/>
              <a:buFont typeface="Courier New"/>
              <a:buChar char="o"/>
            </a:pPr>
            <a:r>
              <a:rPr lang="fr" sz="1100">
                <a:latin typeface="Arial"/>
                <a:ea typeface="Arial"/>
                <a:cs typeface="Arial"/>
                <a:sym typeface="Arial"/>
              </a:rPr>
              <a:t>monitoring water quality for compliance with regulatory requirements or internal water quality targets (through compliance monitoring)</a:t>
            </a:r>
            <a:endParaRPr sz="11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Noto Sans Symbols"/>
              <a:buChar char="∙"/>
            </a:pPr>
            <a:r>
              <a:rPr lang="fr" sz="1100">
                <a:latin typeface="Arial"/>
                <a:ea typeface="Arial"/>
                <a:cs typeface="Arial"/>
                <a:sym typeface="Arial"/>
              </a:rPr>
              <a:t> developing management procedures (i.e. standard operating procedures for key operations and maintenance activities, and emergency response plans) and </a:t>
            </a:r>
            <a:endParaRPr sz="11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Noto Sans Symbols"/>
              <a:buChar char="∙"/>
            </a:pPr>
            <a:r>
              <a:rPr lang="fr" sz="1100">
                <a:latin typeface="Arial"/>
                <a:ea typeface="Arial"/>
                <a:cs typeface="Arial"/>
                <a:sym typeface="Arial"/>
              </a:rPr>
              <a:t>engaging with the appropriate authorities on water quality surveillance.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highlight>
                <a:srgbClr val="FFFF00"/>
              </a:highlight>
            </a:endParaRPr>
          </a:p>
          <a:p>
            <a:pPr indent="0" lvl="0" marL="0" rtl="0" algn="l">
              <a:lnSpc>
                <a:spcPct val="100000"/>
              </a:lnSpc>
              <a:spcBef>
                <a:spcPts val="0"/>
              </a:spcBef>
              <a:spcAft>
                <a:spcPts val="0"/>
              </a:spcAft>
              <a:buClr>
                <a:schemeClr val="dk1"/>
              </a:buClr>
              <a:buSzPts val="1200"/>
              <a:buFont typeface="Calibri"/>
              <a:buNone/>
            </a:pPr>
            <a:r>
              <a:t/>
            </a:r>
            <a:endParaRPr>
              <a:highlight>
                <a:srgbClr val="FFFF00"/>
              </a:highlight>
            </a:endParaRPr>
          </a:p>
          <a:p>
            <a:pPr indent="0" lvl="0" marL="0" rtl="0" algn="l">
              <a:lnSpc>
                <a:spcPct val="100000"/>
              </a:lnSpc>
              <a:spcBef>
                <a:spcPts val="0"/>
              </a:spcBef>
              <a:spcAft>
                <a:spcPts val="0"/>
              </a:spcAft>
              <a:buClr>
                <a:schemeClr val="dk1"/>
              </a:buClr>
              <a:buSzPts val="1200"/>
              <a:buFont typeface="Calibri"/>
              <a:buNone/>
            </a:pPr>
            <a:r>
              <a:rPr lang="fr">
                <a:highlight>
                  <a:srgbClr val="FFFF00"/>
                </a:highlight>
              </a:rPr>
              <a:t>Links to all documents are provided in the final slide. Alternatively, click on the thumbnail to download.  </a:t>
            </a:r>
            <a:endParaRPr/>
          </a:p>
        </p:txBody>
      </p:sp>
      <p:sp>
        <p:nvSpPr>
          <p:cNvPr id="494" name="Google Shape;4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fr">
                <a:solidFill>
                  <a:srgbClr val="3C4245"/>
                </a:solidFill>
                <a:latin typeface="Arial"/>
                <a:ea typeface="Arial"/>
                <a:cs typeface="Arial"/>
                <a:sym typeface="Arial"/>
              </a:rPr>
              <a:t>SAY:</a:t>
            </a:r>
            <a:endParaRPr/>
          </a:p>
          <a:p>
            <a:pPr indent="0" lvl="0" marL="0" rtl="0" algn="l">
              <a:lnSpc>
                <a:spcPct val="100000"/>
              </a:lnSpc>
              <a:spcBef>
                <a:spcPts val="0"/>
              </a:spcBef>
              <a:spcAft>
                <a:spcPts val="0"/>
              </a:spcAft>
              <a:buSzPts val="1400"/>
              <a:buNone/>
            </a:pPr>
            <a:r>
              <a:rPr b="0" i="0" lang="fr">
                <a:solidFill>
                  <a:srgbClr val="3C4245"/>
                </a:solidFill>
                <a:latin typeface="Arial"/>
                <a:ea typeface="Arial"/>
                <a:cs typeface="Arial"/>
                <a:sym typeface="Arial"/>
              </a:rPr>
              <a:t>WSPs require a risk assessment including all steps in water supply from catchment to consumer, followed by implementation and monitoring of risk management control measures, with a focus on high priority risks. Where risks cannot be immediately addressed, the WSP approach allows for incremental improvements to be implemented systematically over time. WSPs should be implemented within a public health context, responding to clear health-based targets and quality-checked through independent surveillance.</a:t>
            </a:r>
            <a:endParaRPr/>
          </a:p>
          <a:p>
            <a:pPr indent="0" lvl="0" marL="0" rtl="0" algn="l">
              <a:lnSpc>
                <a:spcPct val="100000"/>
              </a:lnSpc>
              <a:spcBef>
                <a:spcPts val="0"/>
              </a:spcBef>
              <a:spcAft>
                <a:spcPts val="0"/>
              </a:spcAft>
              <a:buSzPts val="1400"/>
              <a:buNone/>
            </a:pPr>
            <a:r>
              <a:t/>
            </a:r>
            <a:endParaRPr b="0" i="0">
              <a:solidFill>
                <a:srgbClr val="3C4245"/>
              </a:solidFill>
              <a:latin typeface="Arial"/>
              <a:ea typeface="Arial"/>
              <a:cs typeface="Arial"/>
              <a:sym typeface="Arial"/>
            </a:endParaRPr>
          </a:p>
          <a:p>
            <a:pPr indent="0" lvl="0" marL="0" rtl="0" algn="l">
              <a:lnSpc>
                <a:spcPct val="100000"/>
              </a:lnSpc>
              <a:spcBef>
                <a:spcPts val="0"/>
              </a:spcBef>
              <a:spcAft>
                <a:spcPts val="0"/>
              </a:spcAft>
              <a:buSzPts val="1400"/>
              <a:buNone/>
            </a:pPr>
            <a:r>
              <a:rPr b="0" i="0" lang="fr">
                <a:solidFill>
                  <a:srgbClr val="3C4245"/>
                </a:solidFill>
                <a:latin typeface="Arial"/>
                <a:ea typeface="Arial"/>
                <a:cs typeface="Arial"/>
                <a:sym typeface="Arial"/>
              </a:rPr>
              <a:t>WSPs have been adapted and implemented specifically for health care facilities. While WASH FIT incorporates the WSP methodology and many of the same support tools (e.g. Sanitary Inspection Forms) WASH FIT does not provide as much detail, especially on surveillance and how to regulate internally and/or work with water quality regulators to ensure water supplies. Facilities wishing to do this, should talk to local WSPs experts and/or incorporate additional WSP tools into WASH FIT efforts.</a:t>
            </a:r>
            <a:endParaRPr/>
          </a:p>
          <a:p>
            <a:pPr indent="0" lvl="0" marL="0" rtl="0" algn="l">
              <a:lnSpc>
                <a:spcPct val="100000"/>
              </a:lnSpc>
              <a:spcBef>
                <a:spcPts val="0"/>
              </a:spcBef>
              <a:spcAft>
                <a:spcPts val="0"/>
              </a:spcAft>
              <a:buSzPts val="1400"/>
              <a:buNone/>
            </a:pPr>
            <a:r>
              <a:t/>
            </a:r>
            <a:endParaRPr b="0" i="0">
              <a:solidFill>
                <a:srgbClr val="3C4245"/>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fr"/>
              <a:t>Additional resources: </a:t>
            </a:r>
            <a:r>
              <a:rPr lang="fr"/>
              <a:t>https://www.who.int/teams/environment-climate-change-and-health/water-sanitation-and-health/water-safety-and-quality/water-safety-planning</a:t>
            </a:r>
            <a:endParaRPr/>
          </a:p>
          <a:p>
            <a:pPr indent="0" lvl="0" marL="0" rtl="0" algn="l">
              <a:lnSpc>
                <a:spcPct val="100000"/>
              </a:lnSpc>
              <a:spcBef>
                <a:spcPts val="0"/>
              </a:spcBef>
              <a:spcAft>
                <a:spcPts val="0"/>
              </a:spcAft>
              <a:buSzPts val="1400"/>
              <a:buNone/>
            </a:pPr>
            <a:r>
              <a:t/>
            </a:r>
            <a:endParaRPr/>
          </a:p>
        </p:txBody>
      </p:sp>
      <p:sp>
        <p:nvSpPr>
          <p:cNvPr id="515" name="Google Shape;515;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516" name="Google Shape;516;p2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517" name="Google Shape;51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QUESTION </a:t>
            </a:r>
            <a:endParaRPr/>
          </a:p>
          <a:p>
            <a:pPr indent="0" lvl="0" marL="0" rtl="0" algn="l">
              <a:lnSpc>
                <a:spcPct val="100000"/>
              </a:lnSpc>
              <a:spcBef>
                <a:spcPts val="0"/>
              </a:spcBef>
              <a:spcAft>
                <a:spcPts val="0"/>
              </a:spcAft>
              <a:buSzPts val="1400"/>
              <a:buNone/>
            </a:pPr>
            <a:r>
              <a:rPr b="1" lang="fr"/>
              <a:t>SAY: </a:t>
            </a:r>
            <a:r>
              <a:rPr b="0" lang="fr"/>
              <a:t>You now have 5 minutes to discuss this in small groups and please be prepared to give feedback.</a:t>
            </a:r>
            <a:endParaRPr/>
          </a:p>
        </p:txBody>
      </p:sp>
      <p:sp>
        <p:nvSpPr>
          <p:cNvPr id="544" name="Google Shape;544;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545" name="Google Shape;545;p2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546" name="Google Shape;54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All of the above actions can be taken, but it is the most effective use of resources to start with sanitary inspections and regulatory data (if it exists). If you see that there are obvious risks to the water source (e.g. animals defecating nearby, open cracks in well) you can be fairly sure there are a strong likelihood of contamination and thus start with addressing those risks.</a:t>
            </a:r>
            <a:endParaRPr/>
          </a:p>
          <a:p>
            <a:pPr indent="0" lvl="0" marL="0" rtl="0" algn="l">
              <a:lnSpc>
                <a:spcPct val="100000"/>
              </a:lnSpc>
              <a:spcBef>
                <a:spcPts val="0"/>
              </a:spcBef>
              <a:spcAft>
                <a:spcPts val="0"/>
              </a:spcAft>
              <a:buSzPts val="1400"/>
              <a:buNone/>
            </a:pPr>
            <a:r>
              <a:rPr lang="fr"/>
              <a:t>Checking the chlorine residual is a relatively cheap measures to check water quality and if there is chlorine it is highly unlikely there is any fecal contamination as with sufficient contact time (at least 30 min) and dosing, chlorine is effective in killing/deactivating bacteria  (4 log, or 99.99% removal or more) and viruses (up to 2 log removal) in non-turbid or clean water.</a:t>
            </a:r>
            <a:endParaRPr/>
          </a:p>
          <a:p>
            <a:pPr indent="0" lvl="0" marL="0" rtl="0" algn="l">
              <a:lnSpc>
                <a:spcPct val="100000"/>
              </a:lnSpc>
              <a:spcBef>
                <a:spcPts val="0"/>
              </a:spcBef>
              <a:spcAft>
                <a:spcPts val="0"/>
              </a:spcAft>
              <a:buSzPts val="1400"/>
              <a:buNone/>
            </a:pPr>
            <a:r>
              <a:rPr lang="fr"/>
              <a:t>Conducting fecal indicator bacteria testing is important to see if control measures are working (e.g. source water improvements) and/or for regulatory purposes. A number of portable water quality test kits include testing for fecal indicators. It is important to establish a strong protocol of sampling, test procedure and data analysis to ensure the results can be accurately interpreted to inform risk assessments and next actions.</a:t>
            </a:r>
            <a:endParaRPr/>
          </a:p>
        </p:txBody>
      </p:sp>
      <p:sp>
        <p:nvSpPr>
          <p:cNvPr id="561" name="Google Shape;561;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562" name="Google Shape;562;p2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563" name="Google Shape;56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5: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It is important that a SI form is completed as part of the field visit to a facility. If not, an optional classroom-based exercise is provided on the next slide.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Why use an SI form? </a:t>
            </a:r>
            <a:endParaRPr/>
          </a:p>
          <a:p>
            <a:pPr indent="-285750" lvl="0" marL="285750" marR="0" rtl="0" algn="l">
              <a:lnSpc>
                <a:spcPct val="100000"/>
              </a:lnSpc>
              <a:spcBef>
                <a:spcPts val="540"/>
              </a:spcBef>
              <a:spcAft>
                <a:spcPts val="0"/>
              </a:spcAft>
              <a:buClr>
                <a:schemeClr val="dk1"/>
              </a:buClr>
              <a:buSzPts val="1800"/>
              <a:buFont typeface="Calibri"/>
              <a:buChar char="-"/>
            </a:pPr>
            <a:r>
              <a:rPr lang="fr" sz="1800"/>
              <a:t>The WHO SI forms have been adapted for use in a health care setting. </a:t>
            </a:r>
            <a:endParaRPr/>
          </a:p>
          <a:p>
            <a:pPr indent="-285750" lvl="0" marL="285750" rtl="0" algn="l">
              <a:lnSpc>
                <a:spcPct val="100000"/>
              </a:lnSpc>
              <a:spcBef>
                <a:spcPts val="0"/>
              </a:spcBef>
              <a:spcAft>
                <a:spcPts val="0"/>
              </a:spcAft>
              <a:buClr>
                <a:schemeClr val="dk1"/>
              </a:buClr>
              <a:buSzPts val="1800"/>
              <a:buFont typeface="Arial"/>
              <a:buChar char="-"/>
            </a:pPr>
            <a:r>
              <a:rPr lang="fr" sz="1800">
                <a:latin typeface="Arial"/>
                <a:ea typeface="Arial"/>
                <a:cs typeface="Arial"/>
                <a:sym typeface="Arial"/>
              </a:rPr>
              <a:t>SI forms help to evaluate actual and potential sources of contamination for different types of water sources. </a:t>
            </a:r>
            <a:endParaRPr/>
          </a:p>
          <a:p>
            <a:pPr indent="-285750" lvl="0" marL="285750" rtl="0" algn="l">
              <a:lnSpc>
                <a:spcPct val="100000"/>
              </a:lnSpc>
              <a:spcBef>
                <a:spcPts val="0"/>
              </a:spcBef>
              <a:spcAft>
                <a:spcPts val="0"/>
              </a:spcAft>
              <a:buClr>
                <a:schemeClr val="dk1"/>
              </a:buClr>
              <a:buSzPts val="1800"/>
              <a:buFont typeface="Arial"/>
              <a:buChar char="-"/>
            </a:pPr>
            <a:r>
              <a:rPr lang="fr" sz="1800">
                <a:latin typeface="Arial"/>
                <a:ea typeface="Arial"/>
                <a:cs typeface="Arial"/>
                <a:sym typeface="Arial"/>
              </a:rPr>
              <a:t>They allow facilities to undertake a more detailed evaluation of their water supply to inform more specific measures to be taken to reduce the risk of water contamination, shortages etc. </a:t>
            </a:r>
            <a:endParaRPr/>
          </a:p>
          <a:p>
            <a:pPr indent="-95250" lvl="0" marL="17145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rPr b="1" lang="fr"/>
              <a:t>Which SI form should you use? </a:t>
            </a:r>
            <a:endParaRPr/>
          </a:p>
          <a:p>
            <a:pPr indent="-171450" lvl="0" marL="171450" marR="0" rtl="0" algn="l">
              <a:lnSpc>
                <a:spcPct val="100000"/>
              </a:lnSpc>
              <a:spcBef>
                <a:spcPts val="360"/>
              </a:spcBef>
              <a:spcAft>
                <a:spcPts val="0"/>
              </a:spcAft>
              <a:buClr>
                <a:schemeClr val="dk1"/>
              </a:buClr>
              <a:buSzPts val="1200"/>
              <a:buFont typeface="Calibri"/>
              <a:buChar char="-"/>
            </a:pPr>
            <a:r>
              <a:rPr lang="fr"/>
              <a:t>The WASH FIT guide includes four forms. </a:t>
            </a:r>
            <a:endParaRPr/>
          </a:p>
          <a:p>
            <a:pPr indent="-171450" lvl="0" marL="171450" marR="0" rtl="0" algn="l">
              <a:lnSpc>
                <a:spcPct val="100000"/>
              </a:lnSpc>
              <a:spcBef>
                <a:spcPts val="360"/>
              </a:spcBef>
              <a:spcAft>
                <a:spcPts val="0"/>
              </a:spcAft>
              <a:buClr>
                <a:schemeClr val="dk1"/>
              </a:buClr>
              <a:buSzPts val="1200"/>
              <a:buFont typeface="Arial"/>
              <a:buChar char="-"/>
            </a:pPr>
            <a:r>
              <a:rPr lang="fr" sz="1200">
                <a:latin typeface="Arial"/>
                <a:ea typeface="Arial"/>
                <a:cs typeface="Arial"/>
                <a:sym typeface="Arial"/>
              </a:rPr>
              <a:t>Where facilities have one more than type of water source (e.g. piped water and a back-up of rainwater) or more than one of a given type (e.g. two storage reservoirs), multiple SI forms should be completed. The SI risk score will be an average of the scores from all SI forms.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How to use the SI forms:</a:t>
            </a:r>
            <a:endParaRPr/>
          </a:p>
          <a:p>
            <a:pPr indent="-285750" lvl="0" marL="285750" marR="0" rtl="0" algn="l">
              <a:lnSpc>
                <a:spcPct val="100000"/>
              </a:lnSpc>
              <a:spcBef>
                <a:spcPts val="540"/>
              </a:spcBef>
              <a:spcAft>
                <a:spcPts val="0"/>
              </a:spcAft>
              <a:buClr>
                <a:schemeClr val="dk1"/>
              </a:buClr>
              <a:buSzPts val="1800"/>
              <a:buFont typeface="Arial"/>
              <a:buChar char="-"/>
            </a:pPr>
            <a:r>
              <a:rPr lang="fr" sz="1800">
                <a:latin typeface="Arial"/>
                <a:ea typeface="Arial"/>
                <a:cs typeface="Arial"/>
                <a:sym typeface="Arial"/>
              </a:rPr>
              <a:t>SI forms contain a set of yes/no questions about different parts of the water supply. A “yes” answer indicates the presence of a risk.</a:t>
            </a:r>
            <a:endParaRPr/>
          </a:p>
          <a:p>
            <a:pPr indent="-285750" lvl="0" marL="285750" marR="0" rtl="0" algn="l">
              <a:lnSpc>
                <a:spcPct val="100000"/>
              </a:lnSpc>
              <a:spcBef>
                <a:spcPts val="540"/>
              </a:spcBef>
              <a:spcAft>
                <a:spcPts val="0"/>
              </a:spcAft>
              <a:buClr>
                <a:schemeClr val="dk1"/>
              </a:buClr>
              <a:buSzPts val="1800"/>
              <a:buFont typeface="Arial"/>
              <a:buChar char="-"/>
            </a:pPr>
            <a:r>
              <a:rPr lang="fr" sz="1800">
                <a:latin typeface="Arial"/>
                <a:ea typeface="Arial"/>
                <a:cs typeface="Arial"/>
                <a:sym typeface="Arial"/>
              </a:rPr>
              <a:t>The SI form produces a risk score depending on how many “yes” answers you have (roughly as follows, refer to each form for exact scoring, the risk levels are defined according to the total number of questions)</a:t>
            </a:r>
            <a:endParaRPr/>
          </a:p>
          <a:p>
            <a:pPr indent="-285750" lvl="0" marL="285750" marR="0" rtl="0" algn="l">
              <a:lnSpc>
                <a:spcPct val="100000"/>
              </a:lnSpc>
              <a:spcBef>
                <a:spcPts val="540"/>
              </a:spcBef>
              <a:spcAft>
                <a:spcPts val="0"/>
              </a:spcAft>
              <a:buClr>
                <a:schemeClr val="dk1"/>
              </a:buClr>
              <a:buSzPts val="1800"/>
              <a:buFont typeface="Arial"/>
              <a:buChar char="-"/>
            </a:pPr>
            <a:r>
              <a:rPr lang="fr" sz="1800">
                <a:latin typeface="Arial"/>
                <a:ea typeface="Arial"/>
                <a:cs typeface="Arial"/>
                <a:sym typeface="Arial"/>
              </a:rPr>
              <a:t>Corrective actions should be made to address all the risks identified. Focus on addressing the most serious risks first. Consider low/no cost improvements that can be made immediately. </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76" name="Google Shape;576;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577" name="Google Shape;577;p2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578" name="Google Shape;57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6: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sz="1200"/>
              <a:t>Refer to handout: “</a:t>
            </a:r>
            <a:r>
              <a:rPr b="1" lang="fr" sz="1200"/>
              <a:t>Virtual SI exercise”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NOTE FOR TRAINER:</a:t>
            </a:r>
            <a:endParaRPr/>
          </a:p>
          <a:p>
            <a:pPr indent="0" lvl="0" marL="0" rtl="0" algn="l">
              <a:lnSpc>
                <a:spcPct val="100000"/>
              </a:lnSpc>
              <a:spcBef>
                <a:spcPts val="0"/>
              </a:spcBef>
              <a:spcAft>
                <a:spcPts val="0"/>
              </a:spcAft>
              <a:buSzPts val="1400"/>
              <a:buNone/>
            </a:pPr>
            <a:r>
              <a:rPr b="1" lang="fr" sz="1200">
                <a:solidFill>
                  <a:schemeClr val="dk1"/>
                </a:solidFill>
                <a:latin typeface="Arial"/>
                <a:ea typeface="Arial"/>
                <a:cs typeface="Arial"/>
                <a:sym typeface="Arial"/>
              </a:rPr>
              <a:t>Suggested energizer</a:t>
            </a:r>
            <a:endParaRPr/>
          </a:p>
          <a:p>
            <a:pPr indent="0" lvl="0" marL="0" rtl="0" algn="l">
              <a:lnSpc>
                <a:spcPct val="100000"/>
              </a:lnSpc>
              <a:spcBef>
                <a:spcPts val="0"/>
              </a:spcBef>
              <a:spcAft>
                <a:spcPts val="0"/>
              </a:spcAft>
              <a:buSzPts val="1400"/>
              <a:buNone/>
            </a:pPr>
            <a:r>
              <a:rPr b="0" lang="fr" sz="1200">
                <a:solidFill>
                  <a:schemeClr val="dk1"/>
                </a:solidFill>
                <a:latin typeface="Arial"/>
                <a:ea typeface="Arial"/>
                <a:cs typeface="Arial"/>
                <a:sym typeface="Arial"/>
              </a:rPr>
              <a:t>G</a:t>
            </a:r>
            <a:r>
              <a:rPr lang="fr" sz="1200">
                <a:solidFill>
                  <a:schemeClr val="dk1"/>
                </a:solidFill>
                <a:latin typeface="Arial"/>
                <a:ea typeface="Arial"/>
                <a:cs typeface="Arial"/>
                <a:sym typeface="Arial"/>
              </a:rPr>
              <a:t>et the participants to stand in a line based on their total risk score (i.e. 0 to the left of the room, and 10 to the right). This gives a chance to explore the questions a bit more, and why some people scored differently than other etc. Why did the person on the right score so much higher than on the far left? Where were the biggest differences? </a:t>
            </a:r>
            <a:endParaRPr b="1" sz="1200"/>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fr" sz="1200"/>
              <a:t>Field visit option</a:t>
            </a:r>
            <a:endParaRPr/>
          </a:p>
          <a:p>
            <a:pPr indent="0" lvl="0" marL="0" rtl="0" algn="l">
              <a:lnSpc>
                <a:spcPct val="100000"/>
              </a:lnSpc>
              <a:spcBef>
                <a:spcPts val="0"/>
              </a:spcBef>
              <a:spcAft>
                <a:spcPts val="0"/>
              </a:spcAft>
              <a:buSzPts val="1400"/>
              <a:buNone/>
            </a:pPr>
            <a:r>
              <a:rPr lang="fr"/>
              <a:t>If a field visit to a facility is part of the training, ask participants to complete the relevant SI form for the facility being visited. If no field visit takes place, this exercise may be done instead. Refer to the handout for full instructions.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Adapting this exercise </a:t>
            </a:r>
            <a:endParaRPr/>
          </a:p>
          <a:p>
            <a:pPr indent="0" lvl="0" marL="0" rtl="0" algn="l">
              <a:lnSpc>
                <a:spcPct val="100000"/>
              </a:lnSpc>
              <a:spcBef>
                <a:spcPts val="0"/>
              </a:spcBef>
              <a:spcAft>
                <a:spcPts val="0"/>
              </a:spcAft>
              <a:buSzPts val="1400"/>
              <a:buNone/>
            </a:pPr>
            <a:r>
              <a:rPr lang="fr"/>
              <a:t>The example provided is for a tube well with pump. For other settings, you may wish to adapt this example, e.g. using the tube well with handpump or rainwater collection and storage SI package. </a:t>
            </a:r>
            <a:endParaRPr/>
          </a:p>
        </p:txBody>
      </p:sp>
      <p:sp>
        <p:nvSpPr>
          <p:cNvPr id="589" name="Google Shape;589;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590" name="Google Shape;590;p2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591" name="Google Shape;59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A number technologies have been evaluated by WHO as part of the Household Water Treatment Scheme (references at end). </a:t>
            </a:r>
            <a:r>
              <a:rPr b="0" i="0" lang="fr">
                <a:solidFill>
                  <a:srgbClr val="3C4245"/>
                </a:solidFill>
                <a:latin typeface="Arial"/>
                <a:ea typeface="Arial"/>
                <a:cs typeface="Arial"/>
                <a:sym typeface="Arial"/>
              </a:rPr>
              <a:t>The WHO International Scheme to Evaluate Household Water Treatment Technologies (“Scheme”) was established to evaluate the microbial performance of household water treatment (HWT) technologies against WHO health-based criteria. The results of the Scheme evaluation are intended to guide HWT product selection by Member States and procuring UN agencies.</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Calibri"/>
              <a:buChar char="-"/>
            </a:pPr>
            <a:r>
              <a:rPr lang="fr"/>
              <a:t>The treatment method should provide </a:t>
            </a:r>
            <a:r>
              <a:rPr b="1" lang="fr"/>
              <a:t>comprehensive protection against all three classes of pathogens. (Ask participants to recap what the 3 types of pathogens are). </a:t>
            </a:r>
            <a:r>
              <a:rPr lang="fr"/>
              <a:t>This will protect against changes in water quality due to climate change or other events.  </a:t>
            </a:r>
            <a:endParaRPr/>
          </a:p>
          <a:p>
            <a:pPr indent="-171450" lvl="0" marL="171450" rtl="0" algn="l">
              <a:lnSpc>
                <a:spcPct val="100000"/>
              </a:lnSpc>
              <a:spcBef>
                <a:spcPts val="0"/>
              </a:spcBef>
              <a:spcAft>
                <a:spcPts val="0"/>
              </a:spcAft>
              <a:buClr>
                <a:schemeClr val="dk1"/>
              </a:buClr>
              <a:buSzPts val="1200"/>
              <a:buFont typeface="Calibri"/>
              <a:buChar char="-"/>
            </a:pPr>
            <a:r>
              <a:rPr lang="fr"/>
              <a:t>If the technology only provides limited protection, measures should be in place to adjust chlorine dosing and/or employ additional technologies to provide multi-barrier protection. </a:t>
            </a:r>
            <a:endParaRPr/>
          </a:p>
          <a:p>
            <a:pPr indent="-171450" lvl="0" marL="171450" rtl="0" algn="l">
              <a:lnSpc>
                <a:spcPct val="100000"/>
              </a:lnSpc>
              <a:spcBef>
                <a:spcPts val="0"/>
              </a:spcBef>
              <a:spcAft>
                <a:spcPts val="0"/>
              </a:spcAft>
              <a:buClr>
                <a:schemeClr val="dk1"/>
              </a:buClr>
              <a:buSzPts val="1200"/>
              <a:buFont typeface="Calibri"/>
              <a:buChar char="-"/>
            </a:pPr>
            <a:r>
              <a:rPr lang="fr"/>
              <a:t>Make adjustments if water quality changes. </a:t>
            </a:r>
            <a:endParaRPr/>
          </a:p>
          <a:p>
            <a:pPr indent="-171450" lvl="0" marL="171450" rtl="0" algn="l">
              <a:lnSpc>
                <a:spcPct val="100000"/>
              </a:lnSpc>
              <a:spcBef>
                <a:spcPts val="0"/>
              </a:spcBef>
              <a:spcAft>
                <a:spcPts val="0"/>
              </a:spcAft>
              <a:buClr>
                <a:schemeClr val="dk1"/>
              </a:buClr>
              <a:buSzPts val="1200"/>
              <a:buFont typeface="Calibri"/>
              <a:buChar char="-"/>
            </a:pPr>
            <a:r>
              <a:rPr lang="fr"/>
              <a:t>Water treatment may be conducted by the facility or, in the case of piped supplies, by the water utility.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07" name="Google Shape;60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28: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r>
              <a:rPr lang="fr"/>
              <a:t>:</a:t>
            </a:r>
            <a:endParaRPr/>
          </a:p>
          <a:p>
            <a:pPr indent="0" lvl="0" marL="0" rtl="0" algn="l">
              <a:lnSpc>
                <a:spcPct val="100000"/>
              </a:lnSpc>
              <a:spcBef>
                <a:spcPts val="0"/>
              </a:spcBef>
              <a:spcAft>
                <a:spcPts val="0"/>
              </a:spcAft>
              <a:buSzPts val="1400"/>
              <a:buNone/>
            </a:pPr>
            <a:r>
              <a:rPr b="0" lang="fr"/>
              <a:t>discuss briefly in pairs the question here and shout out answers </a:t>
            </a:r>
            <a:endParaRPr/>
          </a:p>
          <a:p>
            <a:pPr indent="0" lvl="0" marL="0" rtl="0" algn="l">
              <a:lnSpc>
                <a:spcPct val="100000"/>
              </a:lnSpc>
              <a:spcBef>
                <a:spcPts val="0"/>
              </a:spcBef>
              <a:spcAft>
                <a:spcPts val="0"/>
              </a:spcAft>
              <a:buSzPts val="1400"/>
              <a:buNone/>
            </a:pPr>
            <a:r>
              <a:rPr b="1" lang="fr"/>
              <a:t>THEN SAY:</a:t>
            </a:r>
            <a:endParaRPr/>
          </a:p>
          <a:p>
            <a:pPr indent="0" lvl="0" marL="0" rtl="0" algn="l">
              <a:lnSpc>
                <a:spcPct val="100000"/>
              </a:lnSpc>
              <a:spcBef>
                <a:spcPts val="0"/>
              </a:spcBef>
              <a:spcAft>
                <a:spcPts val="0"/>
              </a:spcAft>
              <a:buSzPts val="1400"/>
              <a:buNone/>
            </a:pPr>
            <a:r>
              <a:rPr lang="fr"/>
              <a:t>Many types of point of use and/or small scale water treatment technologies exist. It is important in selecting a technology to first confirm that it removes the main pathogens of concern (bacteria, viruses and protozoa) either through data from the manufacturer or an independent agency (such as the WHO Scheme to Evaluate Household Water Treatment Technologies). WHO classifies technologies into three tiers (three stars, two stars, one star or fail). The current list of evaluated technologies includes 41 technologies (as of July 2021) of which 7 do not meet WHO performance criteria. In addition to performance, it is important to understand initial source water quality (e.g disinfection is less/not effective for turbid, surface water sources) power requirements, supply chains, and ease of use. https://www.who.int/tools/international-scheme-to-evaluate-household-water-treatment-technologies/products-evaluated</a:t>
            </a:r>
            <a:endParaRPr/>
          </a:p>
          <a:p>
            <a:pPr indent="0" lvl="0" marL="0" marR="0" rtl="0" algn="l">
              <a:lnSpc>
                <a:spcPct val="100000"/>
              </a:lnSpc>
              <a:spcBef>
                <a:spcPts val="420"/>
              </a:spcBef>
              <a:spcAft>
                <a:spcPts val="0"/>
              </a:spcAft>
              <a:buClr>
                <a:schemeClr val="dk1"/>
              </a:buClr>
              <a:buSzPts val="1200"/>
              <a:buFont typeface="Calibri"/>
              <a:buNone/>
            </a:pPr>
            <a:r>
              <a:rPr lang="fr" sz="1200"/>
              <a:t>Higher performing technologies (i.e. two or three stars including membrane filters, UV and coagulants/flocculants) are recommended for vulnerable groups (i.e. those with HIV or young infants) and where the specific pathogen of concern is not known. </a:t>
            </a:r>
            <a:r>
              <a:rPr lang="fr" sz="1400"/>
              <a:t>National water quality standards should exist and the facility water supply is regulated according to these standards.</a:t>
            </a:r>
            <a:endParaRPr sz="1400"/>
          </a:p>
          <a:p>
            <a:pPr indent="0" lvl="0" marL="0" rtl="0" algn="l">
              <a:lnSpc>
                <a:spcPct val="100000"/>
              </a:lnSpc>
              <a:spcBef>
                <a:spcPts val="0"/>
              </a:spcBef>
              <a:spcAft>
                <a:spcPts val="0"/>
              </a:spcAft>
              <a:buSzPts val="1400"/>
              <a:buNone/>
            </a:pPr>
            <a:r>
              <a:t/>
            </a:r>
            <a:endParaRPr/>
          </a:p>
        </p:txBody>
      </p:sp>
      <p:sp>
        <p:nvSpPr>
          <p:cNvPr id="619" name="Google Shape;619;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20" name="Google Shape;620;p2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621" name="Google Shape;62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p:txBody>
      </p:sp>
      <p:sp>
        <p:nvSpPr>
          <p:cNvPr id="639" name="Google Shape;63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SLIDE </a:t>
            </a:r>
            <a:r>
              <a:rPr lang="fr"/>
              <a:t>and make sure participants are clear on the outline of this module and what they will learn. </a:t>
            </a:r>
            <a:endParaRPr/>
          </a:p>
          <a:p>
            <a:pPr indent="0" lvl="0" marL="0" marR="0" rtl="0" algn="l">
              <a:lnSpc>
                <a:spcPct val="100000"/>
              </a:lnSpc>
              <a:spcBef>
                <a:spcPts val="0"/>
              </a:spcBef>
              <a:spcAft>
                <a:spcPts val="0"/>
              </a:spcAft>
              <a:buClr>
                <a:schemeClr val="dk1"/>
              </a:buClr>
              <a:buSzPts val="1200"/>
              <a:buFont typeface="Calibri"/>
              <a:buNone/>
            </a:pPr>
            <a:r>
              <a:rPr b="1" lang="fr"/>
              <a:t>SAY: </a:t>
            </a:r>
            <a:endParaRPr/>
          </a:p>
          <a:p>
            <a:pPr indent="0" lvl="0" marL="0" marR="0" rtl="0" algn="l">
              <a:lnSpc>
                <a:spcPct val="100000"/>
              </a:lnSpc>
              <a:spcBef>
                <a:spcPts val="0"/>
              </a:spcBef>
              <a:spcAft>
                <a:spcPts val="0"/>
              </a:spcAft>
              <a:buClr>
                <a:schemeClr val="dk1"/>
              </a:buClr>
              <a:buSzPts val="1200"/>
              <a:buFont typeface="Calibri"/>
              <a:buNone/>
            </a:pPr>
            <a:r>
              <a:rPr lang="fr"/>
              <a:t>the symbols here are ones you will se throughout the module to indicate activities</a:t>
            </a:r>
            <a:endParaRPr/>
          </a:p>
          <a:p>
            <a:pPr indent="0" lvl="0" marL="0" rtl="0" algn="l">
              <a:lnSpc>
                <a:spcPct val="100000"/>
              </a:lnSpc>
              <a:spcBef>
                <a:spcPts val="0"/>
              </a:spcBef>
              <a:spcAft>
                <a:spcPts val="0"/>
              </a:spcAft>
              <a:buSzPts val="1400"/>
              <a:buNone/>
            </a:pPr>
            <a:r>
              <a:t/>
            </a:r>
            <a:endParaRPr b="1"/>
          </a:p>
        </p:txBody>
      </p:sp>
      <p:sp>
        <p:nvSpPr>
          <p:cNvPr id="195" name="Google Shape;19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p:txBody>
      </p:sp>
      <p:sp>
        <p:nvSpPr>
          <p:cNvPr id="648" name="Google Shape;64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Specifically in the photo there are the following risks/problems:</a:t>
            </a:r>
            <a:endParaRPr/>
          </a:p>
          <a:p>
            <a:pPr indent="0" lvl="0" marL="0" rtl="0" algn="l">
              <a:lnSpc>
                <a:spcPct val="100000"/>
              </a:lnSpc>
              <a:spcBef>
                <a:spcPts val="0"/>
              </a:spcBef>
              <a:spcAft>
                <a:spcPts val="0"/>
              </a:spcAft>
              <a:buSzPts val="1400"/>
              <a:buNone/>
            </a:pPr>
            <a:r>
              <a:rPr lang="fr"/>
              <a:t>-potential for cross contamination as the drinking water pipes are within an open drain and water from the drain or from some of the other pipes could enter the drinking water supply</a:t>
            </a:r>
            <a:endParaRPr/>
          </a:p>
          <a:p>
            <a:pPr indent="0" lvl="0" marL="0" rtl="0" algn="l">
              <a:lnSpc>
                <a:spcPct val="100000"/>
              </a:lnSpc>
              <a:spcBef>
                <a:spcPts val="0"/>
              </a:spcBef>
              <a:spcAft>
                <a:spcPts val="0"/>
              </a:spcAft>
              <a:buSzPts val="1400"/>
              <a:buNone/>
            </a:pPr>
            <a:r>
              <a:rPr lang="fr"/>
              <a:t>-pipes are exposed to elements and could become damaged from some stepping on them, animals, sunlight or storm, resulting in leaks (water wastage) and cross contamination between drinking water and non-potable water supplies</a:t>
            </a:r>
            <a:endParaRPr/>
          </a:p>
          <a:p>
            <a:pPr indent="0" lvl="0" marL="0" rtl="0" algn="l">
              <a:lnSpc>
                <a:spcPct val="100000"/>
              </a:lnSpc>
              <a:spcBef>
                <a:spcPts val="0"/>
              </a:spcBef>
              <a:spcAft>
                <a:spcPts val="0"/>
              </a:spcAft>
              <a:buSzPts val="1400"/>
              <a:buNone/>
            </a:pPr>
            <a:r>
              <a:rPr lang="fr"/>
              <a:t>-the water in the open drain could become an breeding ground for mosquitoes, increasing risk of vector born disease such as malaria or dengue</a:t>
            </a:r>
            <a:endParaRPr/>
          </a:p>
        </p:txBody>
      </p:sp>
      <p:sp>
        <p:nvSpPr>
          <p:cNvPr id="657" name="Google Shape;657;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58" name="Google Shape;658;p3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659" name="Google Shape;65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32: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sz="1800">
                <a:latin typeface="Arial"/>
                <a:ea typeface="Arial"/>
                <a:cs typeface="Arial"/>
                <a:sym typeface="Arial"/>
              </a:rPr>
              <a:t>READ THE SLIDE</a:t>
            </a:r>
            <a:endParaRPr/>
          </a:p>
          <a:p>
            <a:pPr indent="0" lvl="0" marL="0" rtl="0" algn="l">
              <a:lnSpc>
                <a:spcPct val="100000"/>
              </a:lnSpc>
              <a:spcBef>
                <a:spcPts val="0"/>
              </a:spcBef>
              <a:spcAft>
                <a:spcPts val="0"/>
              </a:spcAft>
              <a:buSzPts val="1400"/>
              <a:buNone/>
            </a:pPr>
            <a:r>
              <a:rPr b="1" lang="fr" sz="1800">
                <a:latin typeface="Arial"/>
                <a:ea typeface="Arial"/>
                <a:cs typeface="Arial"/>
                <a:sym typeface="Arial"/>
              </a:rPr>
              <a:t>SAY: </a:t>
            </a:r>
            <a:endParaRPr/>
          </a:p>
          <a:p>
            <a:pPr indent="0" lvl="0" marL="0" rtl="0" algn="l">
              <a:lnSpc>
                <a:spcPct val="100000"/>
              </a:lnSpc>
              <a:spcBef>
                <a:spcPts val="0"/>
              </a:spcBef>
              <a:spcAft>
                <a:spcPts val="0"/>
              </a:spcAft>
              <a:buSzPts val="1400"/>
              <a:buNone/>
            </a:pPr>
            <a:r>
              <a:rPr b="1" lang="fr" sz="1800">
                <a:latin typeface="Arial"/>
                <a:ea typeface="Arial"/>
                <a:cs typeface="Arial"/>
                <a:sym typeface="Arial"/>
              </a:rPr>
              <a:t>what personnel is needed for safe plumbing? What expertise is available in their setting? Do HCF typically have access to trained plumbers? How is plumbing regulated/licensed in their country? (take feedback from the participants if there is time)</a:t>
            </a:r>
            <a:endParaRPr/>
          </a:p>
          <a:p>
            <a:pPr indent="-285750" lvl="0" marL="285750" rtl="0" algn="l">
              <a:lnSpc>
                <a:spcPct val="100000"/>
              </a:lnSpc>
              <a:spcBef>
                <a:spcPts val="0"/>
              </a:spcBef>
              <a:spcAft>
                <a:spcPts val="0"/>
              </a:spcAft>
              <a:buClr>
                <a:schemeClr val="dk1"/>
              </a:buClr>
              <a:buSzPts val="1800"/>
              <a:buFont typeface="Arial"/>
              <a:buChar char="-"/>
            </a:pPr>
            <a:r>
              <a:rPr lang="fr" sz="1800">
                <a:latin typeface="Arial"/>
                <a:ea typeface="Arial"/>
                <a:cs typeface="Arial"/>
                <a:sym typeface="Arial"/>
              </a:rPr>
              <a:t>Plumbing is an essential service which needs to be considered in the overall planning, operation and maintenance of WASH services in health care facilities. Regardless of the location, health care facilities must enlist the services of competent, trained plumbers to install and maintain plumbing systems and components.</a:t>
            </a:r>
            <a:endParaRPr/>
          </a:p>
          <a:p>
            <a:pPr indent="-285750" lvl="0" marL="285750" rtl="0" algn="l">
              <a:lnSpc>
                <a:spcPct val="100000"/>
              </a:lnSpc>
              <a:spcBef>
                <a:spcPts val="0"/>
              </a:spcBef>
              <a:spcAft>
                <a:spcPts val="0"/>
              </a:spcAft>
              <a:buClr>
                <a:schemeClr val="dk1"/>
              </a:buClr>
              <a:buSzPts val="1800"/>
              <a:buFont typeface="Arial"/>
              <a:buChar char="-"/>
            </a:pPr>
            <a:r>
              <a:rPr lang="fr" sz="1800">
                <a:latin typeface="Arial"/>
                <a:ea typeface="Arial"/>
                <a:cs typeface="Arial"/>
                <a:sym typeface="Arial"/>
              </a:rPr>
              <a:t>The availability of quality, water plumbing fixtures and fittings in the local area or region is also important to facilitate repair and service to the installed products and components.</a:t>
            </a:r>
            <a:endParaRPr/>
          </a:p>
          <a:p>
            <a:pPr indent="-285750" lvl="0" marL="285750" rtl="0" algn="l">
              <a:lnSpc>
                <a:spcPct val="100000"/>
              </a:lnSpc>
              <a:spcBef>
                <a:spcPts val="0"/>
              </a:spcBef>
              <a:spcAft>
                <a:spcPts val="0"/>
              </a:spcAft>
              <a:buClr>
                <a:schemeClr val="dk1"/>
              </a:buClr>
              <a:buSzPts val="1800"/>
              <a:buFont typeface="Arial"/>
              <a:buChar char="-"/>
            </a:pPr>
            <a:r>
              <a:rPr lang="fr" sz="1800">
                <a:latin typeface="Arial"/>
                <a:ea typeface="Arial"/>
                <a:cs typeface="Arial"/>
                <a:sym typeface="Arial"/>
              </a:rPr>
              <a:t>Skilled plumbers should be considered as key members of the WASH FIT team as it applies to installing and maintaining water sanitation systems in the facility. If such certifications and/or regulations exist, teams should look for a certified, accredited or licensed plumber or technician. </a:t>
            </a:r>
            <a:endParaRPr/>
          </a:p>
          <a:p>
            <a:pPr indent="-285750" lvl="0" marL="285750" rtl="0" algn="l">
              <a:lnSpc>
                <a:spcPct val="100000"/>
              </a:lnSpc>
              <a:spcBef>
                <a:spcPts val="0"/>
              </a:spcBef>
              <a:spcAft>
                <a:spcPts val="0"/>
              </a:spcAft>
              <a:buClr>
                <a:schemeClr val="dk1"/>
              </a:buClr>
              <a:buSzPts val="1200"/>
              <a:buFont typeface="Calibri"/>
              <a:buChar char="-"/>
            </a:pPr>
            <a:r>
              <a:rPr lang="fr"/>
              <a:t>Many countries have plumbing codes that can serve as an important reference for design standards. The World Plumbing Council has a number of resources that also may be useful: https://www.worldplumbing.org/</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360"/>
              </a:spcBef>
              <a:spcAft>
                <a:spcPts val="0"/>
              </a:spcAft>
              <a:buClr>
                <a:schemeClr val="dk1"/>
              </a:buClr>
              <a:buSzPts val="1200"/>
              <a:buFont typeface="Arial"/>
              <a:buNone/>
            </a:pPr>
            <a:r>
              <a:rPr b="1" lang="fr" sz="1200">
                <a:latin typeface="Arial"/>
                <a:ea typeface="Arial"/>
                <a:cs typeface="Arial"/>
                <a:sym typeface="Arial"/>
              </a:rPr>
              <a:t>To summarise: </a:t>
            </a:r>
            <a:endParaRPr/>
          </a:p>
          <a:p>
            <a:pPr indent="0" lvl="0" marL="0" marR="0" rtl="0" algn="l">
              <a:lnSpc>
                <a:spcPct val="100000"/>
              </a:lnSpc>
              <a:spcBef>
                <a:spcPts val="360"/>
              </a:spcBef>
              <a:spcAft>
                <a:spcPts val="0"/>
              </a:spcAft>
              <a:buClr>
                <a:schemeClr val="dk1"/>
              </a:buClr>
              <a:buSzPts val="1200"/>
              <a:buFont typeface="Arial"/>
              <a:buNone/>
            </a:pPr>
            <a:r>
              <a:rPr lang="fr" sz="1200">
                <a:latin typeface="Arial"/>
                <a:ea typeface="Arial"/>
                <a:cs typeface="Arial"/>
                <a:sym typeface="Arial"/>
              </a:rPr>
              <a:t>There are a number of simple, low-cost improvements that can be made including </a:t>
            </a:r>
            <a:endParaRPr/>
          </a:p>
          <a:p>
            <a:pPr indent="-285750" lvl="0" marL="285750" marR="0" rtl="0" algn="l">
              <a:lnSpc>
                <a:spcPct val="100000"/>
              </a:lnSpc>
              <a:spcBef>
                <a:spcPts val="360"/>
              </a:spcBef>
              <a:spcAft>
                <a:spcPts val="0"/>
              </a:spcAft>
              <a:buClr>
                <a:schemeClr val="dk1"/>
              </a:buClr>
              <a:buSzPts val="1200"/>
              <a:buFont typeface="Arial"/>
              <a:buChar char="-"/>
            </a:pPr>
            <a:r>
              <a:rPr lang="fr" sz="1200">
                <a:latin typeface="Arial"/>
                <a:ea typeface="Arial"/>
                <a:cs typeface="Arial"/>
                <a:sym typeface="Arial"/>
              </a:rPr>
              <a:t>fixing/replacing taps, leaking pipes </a:t>
            </a:r>
            <a:endParaRPr/>
          </a:p>
          <a:p>
            <a:pPr indent="-285750" lvl="0" marL="285750" marR="0" rtl="0" algn="l">
              <a:lnSpc>
                <a:spcPct val="100000"/>
              </a:lnSpc>
              <a:spcBef>
                <a:spcPts val="360"/>
              </a:spcBef>
              <a:spcAft>
                <a:spcPts val="0"/>
              </a:spcAft>
              <a:buClr>
                <a:schemeClr val="dk1"/>
              </a:buClr>
              <a:buSzPts val="1200"/>
              <a:buFont typeface="Arial"/>
              <a:buChar char="-"/>
            </a:pPr>
            <a:r>
              <a:rPr lang="fr" sz="1200">
                <a:latin typeface="Arial"/>
                <a:ea typeface="Arial"/>
                <a:cs typeface="Arial"/>
                <a:sym typeface="Arial"/>
              </a:rPr>
              <a:t>regular cleaning of toilets. </a:t>
            </a:r>
            <a:endParaRPr/>
          </a:p>
          <a:p>
            <a:pPr indent="0" lvl="0" marL="0" marR="0" rtl="0" algn="l">
              <a:lnSpc>
                <a:spcPct val="100000"/>
              </a:lnSpc>
              <a:spcBef>
                <a:spcPts val="360"/>
              </a:spcBef>
              <a:spcAft>
                <a:spcPts val="0"/>
              </a:spcAft>
              <a:buClr>
                <a:schemeClr val="dk1"/>
              </a:buClr>
              <a:buSzPts val="1200"/>
              <a:buFont typeface="Arial"/>
              <a:buNone/>
            </a:pPr>
            <a:r>
              <a:rPr lang="fr" sz="1200">
                <a:latin typeface="Arial"/>
                <a:ea typeface="Arial"/>
                <a:cs typeface="Arial"/>
                <a:sym typeface="Arial"/>
              </a:rPr>
              <a:t>More intensive improvements (e.g. installing a septic tank, upgrading wastewater systems) will necessitate securing additional capital and funds for operation and maintenance.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Remind</a:t>
            </a:r>
            <a:r>
              <a:rPr lang="fr"/>
              <a:t> participants to refer to the safe plumbing factsheet in the WASH FIT guide. </a:t>
            </a:r>
            <a:endParaRPr/>
          </a:p>
        </p:txBody>
      </p:sp>
      <p:sp>
        <p:nvSpPr>
          <p:cNvPr id="670" name="Google Shape;670;p3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71" name="Google Shape;671;p3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672" name="Google Shape;67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33: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“Regular” water quality testing means testing that occurs periodically using the same indicators (e.g. chlorine residual, turbidity, possibly fecal indicactor bacteria if budget allows) and allows for an assessment of any changes in water quality.  How often this regular testing occurs will depend on the size of the facility, the type of the water source and system, the risks identified and the budget. Some test, like for chlorine residual should be done more often to ensure dosing is appropriate (e.g. weekly) while others may be done less frequently if all other factors remain the same.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Gutters and roofs used for rainwater catchment and storage tanks should be regularly cleaned at least monthly or as needed during heavy storms and rainfall. The system should also use a first flush device which is designed to divert the first portion of contaminated rainwater so it does not enter the storage tank and a filter box. </a:t>
            </a:r>
            <a:endParaRPr/>
          </a:p>
        </p:txBody>
      </p:sp>
      <p:sp>
        <p:nvSpPr>
          <p:cNvPr id="682" name="Google Shape;682;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83" name="Google Shape;683;p3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684" name="Google Shape;68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4: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fr" sz="1200" u="none" strike="noStrike">
                <a:solidFill>
                  <a:schemeClr val="dk1"/>
                </a:solidFill>
                <a:latin typeface="Arial"/>
                <a:ea typeface="Arial"/>
                <a:cs typeface="Arial"/>
                <a:sym typeface="Arial"/>
              </a:rPr>
              <a:t>READ THE SLIDE</a:t>
            </a:r>
            <a:endParaRPr/>
          </a:p>
          <a:p>
            <a:pPr indent="0" lvl="0" marL="0" rtl="0" algn="l">
              <a:lnSpc>
                <a:spcPct val="100000"/>
              </a:lnSpc>
              <a:spcBef>
                <a:spcPts val="0"/>
              </a:spcBef>
              <a:spcAft>
                <a:spcPts val="0"/>
              </a:spcAft>
              <a:buSzPts val="1400"/>
              <a:buNone/>
            </a:pPr>
            <a:r>
              <a:rPr b="1" i="0" lang="fr" sz="1200" u="none" strike="noStrike">
                <a:solidFill>
                  <a:schemeClr val="dk1"/>
                </a:solidFill>
                <a:latin typeface="Arial"/>
                <a:ea typeface="Arial"/>
                <a:cs typeface="Arial"/>
                <a:sym typeface="Arial"/>
              </a:rPr>
              <a:t>SAY:</a:t>
            </a:r>
            <a:endParaRPr/>
          </a:p>
          <a:p>
            <a:pPr indent="0" lvl="0" marL="0" rtl="0" algn="l">
              <a:lnSpc>
                <a:spcPct val="100000"/>
              </a:lnSpc>
              <a:spcBef>
                <a:spcPts val="0"/>
              </a:spcBef>
              <a:spcAft>
                <a:spcPts val="0"/>
              </a:spcAft>
              <a:buSzPts val="1400"/>
              <a:buNone/>
            </a:pPr>
            <a:r>
              <a:rPr b="0" i="0" lang="fr" sz="1200" u="none" strike="noStrike">
                <a:solidFill>
                  <a:schemeClr val="dk1"/>
                </a:solidFill>
                <a:latin typeface="Arial"/>
                <a:ea typeface="Arial"/>
                <a:cs typeface="Arial"/>
                <a:sym typeface="Arial"/>
              </a:rPr>
              <a:t>Legionella are naturally occurring bacteria found in freshwater sources, such as rivers and lakes, where the bacteria generally are present in low amounts and do not lead to disease.</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0" i="0" lang="fr" sz="1200" u="none" strike="noStrike">
                <a:solidFill>
                  <a:schemeClr val="dk1"/>
                </a:solidFill>
                <a:latin typeface="Arial"/>
                <a:ea typeface="Arial"/>
                <a:cs typeface="Arial"/>
                <a:sym typeface="Arial"/>
              </a:rPr>
              <a:t>Legionella can multiply to dangerous levels under certain conditions and potentially cause Legionnaires’ disease, or Legionellosis. People contract this disease by inhaling small droplets of the contaminated water through mist or vapor.</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fr"/>
              <a:t>Ask participants: what conditions encourage legionella to grow? (there are at least 5 answers) </a:t>
            </a:r>
            <a:endParaRPr/>
          </a:p>
          <a:p>
            <a:pPr indent="0" lvl="0" marL="0" rtl="0" algn="l">
              <a:lnSpc>
                <a:spcPct val="100000"/>
              </a:lnSpc>
              <a:spcBef>
                <a:spcPts val="0"/>
              </a:spcBef>
              <a:spcAft>
                <a:spcPts val="0"/>
              </a:spcAft>
              <a:buSzPts val="1400"/>
              <a:buNone/>
            </a:pPr>
            <a:r>
              <a:rPr b="1" lang="fr"/>
              <a:t>Stagnant water (excessive water age). </a:t>
            </a:r>
            <a:endParaRPr/>
          </a:p>
          <a:p>
            <a:pPr indent="0" lvl="0" marL="0" rtl="0" algn="l">
              <a:lnSpc>
                <a:spcPct val="100000"/>
              </a:lnSpc>
              <a:spcBef>
                <a:spcPts val="0"/>
              </a:spcBef>
              <a:spcAft>
                <a:spcPts val="0"/>
              </a:spcAft>
              <a:buSzPts val="1400"/>
              <a:buNone/>
            </a:pPr>
            <a:r>
              <a:rPr b="1" lang="fr"/>
              <a:t>	</a:t>
            </a:r>
            <a:r>
              <a:rPr b="0" lang="fr"/>
              <a:t>The longer water sits in a system or piping in a system, the greater likelihood the water disinfectant will dissipate over time, leading to pathogen growth.</a:t>
            </a:r>
            <a:endParaRPr/>
          </a:p>
          <a:p>
            <a:pPr indent="0" lvl="0" marL="0" rtl="0" algn="l">
              <a:lnSpc>
                <a:spcPct val="100000"/>
              </a:lnSpc>
              <a:spcBef>
                <a:spcPts val="0"/>
              </a:spcBef>
              <a:spcAft>
                <a:spcPts val="0"/>
              </a:spcAft>
              <a:buSzPts val="1400"/>
              <a:buNone/>
            </a:pPr>
            <a:r>
              <a:rPr b="1" lang="fr"/>
              <a:t>Lukewarm water</a:t>
            </a:r>
            <a:r>
              <a:rPr lang="fr"/>
              <a:t>. </a:t>
            </a:r>
            <a:endParaRPr/>
          </a:p>
          <a:p>
            <a:pPr indent="0" lvl="0" marL="0" marR="0" rtl="0" algn="l">
              <a:lnSpc>
                <a:spcPct val="100000"/>
              </a:lnSpc>
              <a:spcBef>
                <a:spcPts val="360"/>
              </a:spcBef>
              <a:spcAft>
                <a:spcPts val="0"/>
              </a:spcAft>
              <a:buClr>
                <a:schemeClr val="dk1"/>
              </a:buClr>
              <a:buSzPts val="1200"/>
              <a:buFont typeface="Calibri"/>
              <a:buNone/>
            </a:pPr>
            <a:r>
              <a:rPr lang="fr"/>
              <a:t>	Legionella growth is enabled by lukewarm water temperatures, usually in the range of 77 degrees Fahrenheit to 108 degrees Fahrenheit.</a:t>
            </a:r>
            <a:endParaRPr/>
          </a:p>
          <a:p>
            <a:pPr indent="0" lvl="0" marL="0" rtl="0" algn="l">
              <a:lnSpc>
                <a:spcPct val="100000"/>
              </a:lnSpc>
              <a:spcBef>
                <a:spcPts val="0"/>
              </a:spcBef>
              <a:spcAft>
                <a:spcPts val="0"/>
              </a:spcAft>
              <a:buSzPts val="1400"/>
              <a:buNone/>
            </a:pPr>
            <a:r>
              <a:rPr b="1" lang="fr"/>
              <a:t>Insufficient disinfectant.</a:t>
            </a:r>
            <a:r>
              <a:rPr lang="fr"/>
              <a:t> </a:t>
            </a:r>
            <a:endParaRPr/>
          </a:p>
          <a:p>
            <a:pPr indent="0" lvl="0" marL="0" rtl="0" algn="l">
              <a:lnSpc>
                <a:spcPct val="100000"/>
              </a:lnSpc>
              <a:spcBef>
                <a:spcPts val="0"/>
              </a:spcBef>
              <a:spcAft>
                <a:spcPts val="0"/>
              </a:spcAft>
              <a:buSzPts val="1400"/>
              <a:buNone/>
            </a:pPr>
            <a:r>
              <a:rPr lang="fr"/>
              <a:t>	Effective water disinfectant strategies are necessary to control Legionella in a water system. For example, chlorination is one method used by water districts to disinfect drinking 	water that provides a lasting residual disinfectant.</a:t>
            </a:r>
            <a:endParaRPr/>
          </a:p>
          <a:p>
            <a:pPr indent="0" lvl="0" marL="0" rtl="0" algn="l">
              <a:lnSpc>
                <a:spcPct val="100000"/>
              </a:lnSpc>
              <a:spcBef>
                <a:spcPts val="0"/>
              </a:spcBef>
              <a:spcAft>
                <a:spcPts val="0"/>
              </a:spcAft>
              <a:buSzPts val="1400"/>
              <a:buNone/>
            </a:pPr>
            <a:r>
              <a:rPr b="1" lang="fr"/>
              <a:t>Inadequate corrosion control. </a:t>
            </a:r>
            <a:endParaRPr/>
          </a:p>
          <a:p>
            <a:pPr indent="0" lvl="0" marL="0" rtl="0" algn="l">
              <a:lnSpc>
                <a:spcPct val="100000"/>
              </a:lnSpc>
              <a:spcBef>
                <a:spcPts val="0"/>
              </a:spcBef>
              <a:spcAft>
                <a:spcPts val="0"/>
              </a:spcAft>
              <a:buSzPts val="1400"/>
              <a:buNone/>
            </a:pPr>
            <a:r>
              <a:rPr b="1" lang="fr"/>
              <a:t>	</a:t>
            </a:r>
            <a:r>
              <a:rPr lang="fr"/>
              <a:t>Corrosion can occur in system pipes, depending on several water quality variables, including disinfectants used, water temperature and pH levels. Improper corrosion control can 	create the ideal environment for Legionella growth.</a:t>
            </a:r>
            <a:endParaRPr/>
          </a:p>
          <a:p>
            <a:pPr indent="0" lvl="0" marL="0" rtl="0" algn="l">
              <a:lnSpc>
                <a:spcPct val="100000"/>
              </a:lnSpc>
              <a:spcBef>
                <a:spcPts val="0"/>
              </a:spcBef>
              <a:spcAft>
                <a:spcPts val="0"/>
              </a:spcAft>
              <a:buSzPts val="1400"/>
              <a:buNone/>
            </a:pPr>
            <a:r>
              <a:rPr b="1" lang="fr"/>
              <a:t>Cross connections. </a:t>
            </a:r>
            <a:endParaRPr/>
          </a:p>
          <a:p>
            <a:pPr indent="0" lvl="0" marL="0" rtl="0" algn="l">
              <a:lnSpc>
                <a:spcPct val="100000"/>
              </a:lnSpc>
              <a:spcBef>
                <a:spcPts val="0"/>
              </a:spcBef>
              <a:spcAft>
                <a:spcPts val="0"/>
              </a:spcAft>
              <a:buSzPts val="1400"/>
              <a:buNone/>
            </a:pPr>
            <a:r>
              <a:rPr b="1" lang="fr"/>
              <a:t>	</a:t>
            </a:r>
            <a:r>
              <a:rPr lang="fr"/>
              <a:t>Cross connections between potable and non-potable water can introduce Legionella into the potable water supply system.</a:t>
            </a:r>
            <a:endParaRPr/>
          </a:p>
        </p:txBody>
      </p:sp>
      <p:sp>
        <p:nvSpPr>
          <p:cNvPr id="694" name="Google Shape;694;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95" name="Google Shape;695;p3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696" name="Google Shape;69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5: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You ca download the document at </a:t>
            </a:r>
            <a:r>
              <a:rPr lang="fr" u="sng">
                <a:solidFill>
                  <a:schemeClr val="hlink"/>
                </a:solidFill>
                <a:hlinkClick r:id="rId2"/>
              </a:rPr>
              <a:t>https://www.who.int/water_sanitation_health/emerging/legionella.pdf</a:t>
            </a:r>
            <a:endParaRPr/>
          </a:p>
        </p:txBody>
      </p:sp>
      <p:sp>
        <p:nvSpPr>
          <p:cNvPr id="705" name="Google Shape;705;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06" name="Google Shape;706;p3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707" name="Google Shape;70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p:txBody>
      </p:sp>
      <p:sp>
        <p:nvSpPr>
          <p:cNvPr id="717" name="Google Shape;71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7: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fr" sz="1800">
                <a:latin typeface="Arial"/>
                <a:ea typeface="Arial"/>
                <a:cs typeface="Arial"/>
                <a:sym typeface="Arial"/>
              </a:rPr>
              <a:t>SAY:</a:t>
            </a:r>
            <a:endParaRPr/>
          </a:p>
          <a:p>
            <a:pPr indent="0" lvl="0" marL="0" marR="0" rtl="0" algn="l">
              <a:lnSpc>
                <a:spcPct val="100000"/>
              </a:lnSpc>
              <a:spcBef>
                <a:spcPts val="540"/>
              </a:spcBef>
              <a:spcAft>
                <a:spcPts val="0"/>
              </a:spcAft>
              <a:buClr>
                <a:schemeClr val="dk1"/>
              </a:buClr>
              <a:buSzPts val="1800"/>
              <a:buFont typeface="Arial"/>
              <a:buNone/>
            </a:pPr>
            <a:r>
              <a:rPr lang="fr" sz="1800">
                <a:latin typeface="Arial"/>
                <a:ea typeface="Arial"/>
                <a:cs typeface="Arial"/>
                <a:sym typeface="Arial"/>
              </a:rPr>
              <a:t>Drought and floods and other extreme weather events can worsen water quality, both from municipal water treatment plants shutting down or having reduced capacity, and compromised sanitation systems. Procuring low-cost, rapid water quality test kits along with water treatment (e.g. filters, chlorine) can allow for quick detection of contamination and adjustments to treatment. E</a:t>
            </a:r>
            <a:r>
              <a:rPr lang="fr" sz="1800">
                <a:solidFill>
                  <a:srgbClr val="000000"/>
                </a:solidFill>
                <a:latin typeface="Arial"/>
                <a:ea typeface="Arial"/>
                <a:cs typeface="Arial"/>
                <a:sym typeface="Arial"/>
              </a:rPr>
              <a:t>nsure an adequate stock of consumable reagents onsite as a buffer to climate-related supply disruptions (e.g. road closures following storms/floods) and robust procurement and supply chains are in place with adequate redundancy to ensure continuity of supply during emergencies.</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For more information see: WHO guidance for climate resilient and environmentally sustainable health care facilities (WHO, 2020)</a:t>
            </a:r>
            <a:endParaRPr/>
          </a:p>
          <a:p>
            <a:pPr indent="0" lvl="0" marL="0" rtl="0" algn="l">
              <a:lnSpc>
                <a:spcPct val="100000"/>
              </a:lnSpc>
              <a:spcBef>
                <a:spcPts val="0"/>
              </a:spcBef>
              <a:spcAft>
                <a:spcPts val="0"/>
              </a:spcAft>
              <a:buSzPts val="1400"/>
              <a:buNone/>
            </a:pPr>
            <a:r>
              <a:rPr lang="fr"/>
              <a:t>https://www.who.int/publications/i/item/9789240012226</a:t>
            </a:r>
            <a:br>
              <a:rPr lang="fr"/>
            </a:br>
            <a:endParaRPr/>
          </a:p>
          <a:p>
            <a:pPr indent="0" lvl="0" marL="0" rtl="0" algn="l">
              <a:lnSpc>
                <a:spcPct val="100000"/>
              </a:lnSpc>
              <a:spcBef>
                <a:spcPts val="0"/>
              </a:spcBef>
              <a:spcAft>
                <a:spcPts val="0"/>
              </a:spcAft>
              <a:buSzPts val="1400"/>
              <a:buNone/>
            </a:pPr>
            <a:r>
              <a:t/>
            </a:r>
            <a:endParaRPr/>
          </a:p>
        </p:txBody>
      </p:sp>
      <p:sp>
        <p:nvSpPr>
          <p:cNvPr id="726" name="Google Shape;726;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27" name="Google Shape;727;p3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728" name="Google Shape;72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8:notes"/>
          <p:cNvSpPr/>
          <p:nvPr>
            <p:ph idx="2" type="sldImg"/>
          </p:nvPr>
        </p:nvSpPr>
        <p:spPr>
          <a:xfrm>
            <a:off x="55563" y="738188"/>
            <a:ext cx="6551612" cy="36861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fr" sz="1800">
                <a:latin typeface="Arial"/>
                <a:ea typeface="Arial"/>
                <a:cs typeface="Arial"/>
                <a:sym typeface="Arial"/>
              </a:rPr>
              <a:t>SAY:</a:t>
            </a:r>
            <a:endParaRPr/>
          </a:p>
          <a:p>
            <a:pPr indent="0" lvl="0" marL="0" marR="0" rtl="0" algn="l">
              <a:lnSpc>
                <a:spcPct val="100000"/>
              </a:lnSpc>
              <a:spcBef>
                <a:spcPts val="540"/>
              </a:spcBef>
              <a:spcAft>
                <a:spcPts val="0"/>
              </a:spcAft>
              <a:buClr>
                <a:schemeClr val="dk1"/>
              </a:buClr>
              <a:buSzPts val="1800"/>
              <a:buFont typeface="Arial"/>
              <a:buNone/>
            </a:pPr>
            <a:r>
              <a:rPr lang="fr" sz="1800">
                <a:latin typeface="Arial"/>
                <a:ea typeface="Arial"/>
                <a:cs typeface="Arial"/>
                <a:sym typeface="Arial"/>
              </a:rPr>
              <a:t>Drought and floods and other extreme weather events can worsen water quality, both from municipal water treatment plants shutting down or having reduced capacity, and compromised sanitation systems. Procuring low-cost, rapid water quality test kits along with water treatment (e.g. filters, chlorine) can allow for quick detection of contamination and adjustments to treatment. E</a:t>
            </a:r>
            <a:r>
              <a:rPr lang="fr" sz="1800">
                <a:solidFill>
                  <a:srgbClr val="000000"/>
                </a:solidFill>
                <a:latin typeface="Arial"/>
                <a:ea typeface="Arial"/>
                <a:cs typeface="Arial"/>
                <a:sym typeface="Arial"/>
              </a:rPr>
              <a:t>nsure an adequate stock of consumable reagents onsite as a buffer to climate-related supply disruptions (e.g. road closures following storms/floods) and robust procurement and supply chains are in place with adequate redundancy to ensure continuity of supply during emergencies.</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For more information see: WHO guidance for climate resilient and environmentally sustainable health care facilities (WHO, 2020)</a:t>
            </a:r>
            <a:endParaRPr/>
          </a:p>
          <a:p>
            <a:pPr indent="0" lvl="0" marL="0" rtl="0" algn="l">
              <a:lnSpc>
                <a:spcPct val="100000"/>
              </a:lnSpc>
              <a:spcBef>
                <a:spcPts val="0"/>
              </a:spcBef>
              <a:spcAft>
                <a:spcPts val="0"/>
              </a:spcAft>
              <a:buSzPts val="1400"/>
              <a:buNone/>
            </a:pPr>
            <a:r>
              <a:rPr lang="fr"/>
              <a:t>https://www.who.int/publications/i/item/9789240012226</a:t>
            </a:r>
            <a:endParaRPr/>
          </a:p>
        </p:txBody>
      </p:sp>
      <p:sp>
        <p:nvSpPr>
          <p:cNvPr id="737" name="Google Shape;737;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38" name="Google Shape;738;p3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739" name="Google Shape;73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A1A1A"/>
              </a:buClr>
              <a:buSzPts val="1800"/>
              <a:buFont typeface="Arial"/>
              <a:buNone/>
            </a:pPr>
            <a:r>
              <a:rPr b="1" lang="fr" sz="1800">
                <a:solidFill>
                  <a:srgbClr val="1A1A1A"/>
                </a:solidFill>
                <a:latin typeface="Arial"/>
                <a:ea typeface="Arial"/>
                <a:cs typeface="Arial"/>
                <a:sym typeface="Arial"/>
              </a:rPr>
              <a:t>READ THE SLIDE</a:t>
            </a:r>
            <a:endParaRPr/>
          </a:p>
          <a:p>
            <a:pPr indent="0" lvl="0" marL="0" marR="0" rtl="0" algn="l">
              <a:lnSpc>
                <a:spcPct val="100000"/>
              </a:lnSpc>
              <a:spcBef>
                <a:spcPts val="540"/>
              </a:spcBef>
              <a:spcAft>
                <a:spcPts val="0"/>
              </a:spcAft>
              <a:buClr>
                <a:srgbClr val="1A1A1A"/>
              </a:buClr>
              <a:buSzPts val="1800"/>
              <a:buFont typeface="Arial"/>
              <a:buNone/>
            </a:pPr>
            <a:r>
              <a:rPr b="1" lang="fr" sz="1800">
                <a:solidFill>
                  <a:srgbClr val="1A1A1A"/>
                </a:solidFill>
                <a:latin typeface="Arial"/>
                <a:ea typeface="Arial"/>
                <a:cs typeface="Arial"/>
                <a:sym typeface="Arial"/>
              </a:rPr>
              <a:t>SAY:</a:t>
            </a:r>
            <a:endParaRPr/>
          </a:p>
          <a:p>
            <a:pPr indent="0" lvl="0" marL="0" marR="0" rtl="0" algn="l">
              <a:lnSpc>
                <a:spcPct val="100000"/>
              </a:lnSpc>
              <a:spcBef>
                <a:spcPts val="540"/>
              </a:spcBef>
              <a:spcAft>
                <a:spcPts val="0"/>
              </a:spcAft>
              <a:buClr>
                <a:srgbClr val="1A1A1A"/>
              </a:buClr>
              <a:buSzPts val="1800"/>
              <a:buFont typeface="Arial"/>
              <a:buNone/>
            </a:pPr>
            <a:r>
              <a:rPr lang="fr" sz="1800">
                <a:solidFill>
                  <a:srgbClr val="1A1A1A"/>
                </a:solidFill>
                <a:latin typeface="Arial"/>
                <a:ea typeface="Arial"/>
                <a:cs typeface="Arial"/>
                <a:sym typeface="Arial"/>
              </a:rPr>
              <a:t>New infrastructure should be designed and operated to ensure continuity of services when they are needed most and with minimal negative impact on the environment</a:t>
            </a:r>
            <a:r>
              <a:rPr lang="fr" sz="1800">
                <a:latin typeface="Arial"/>
                <a:ea typeface="Arial"/>
                <a:cs typeface="Arial"/>
                <a:sym typeface="Arial"/>
              </a:rPr>
              <a:t>.</a:t>
            </a:r>
            <a:r>
              <a:rPr lang="fr" sz="1800">
                <a:solidFill>
                  <a:srgbClr val="1A1A1A"/>
                </a:solidFill>
                <a:latin typeface="Arial"/>
                <a:ea typeface="Arial"/>
                <a:cs typeface="Arial"/>
                <a:sym typeface="Arial"/>
              </a:rPr>
              <a:t> Over time, such adaptations save costs, support effective resource use and limit environmental waste and contamination (carbon emissions, persistent organic pollutants, chemical contamination of air, water and soil and other contaminants). </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
              <a:t>Rainwater catchment: </a:t>
            </a:r>
            <a:r>
              <a:rPr lang="fr"/>
              <a:t>Gutters and roofs used for rainwater catchment and storage tanks should be regularly cleaned at least monthly or as needed during heavy storms and rainfall.  The system should also use a first flush device which is designed to divert the first portion of contaminated rainwater so it does not enter the storage tank and a filter box.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Backup supplies: </a:t>
            </a:r>
            <a:r>
              <a:rPr lang="fr"/>
              <a:t>Water treatment may be needed for backup supplies as it may have high arsenic or similar issues.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360"/>
              </a:spcBef>
              <a:spcAft>
                <a:spcPts val="0"/>
              </a:spcAft>
              <a:buClr>
                <a:schemeClr val="dk1"/>
              </a:buClr>
              <a:buSzPts val="1200"/>
              <a:buFont typeface="Calibri"/>
              <a:buNone/>
            </a:pPr>
            <a:r>
              <a:rPr b="1" lang="fr"/>
              <a:t>Ask participants for other examples of water reduction strategies.</a:t>
            </a:r>
            <a:endParaRPr/>
          </a:p>
          <a:p>
            <a:pPr indent="0" lvl="0" marL="0" marR="0" rtl="0" algn="l">
              <a:lnSpc>
                <a:spcPct val="100000"/>
              </a:lnSpc>
              <a:spcBef>
                <a:spcPts val="360"/>
              </a:spcBef>
              <a:spcAft>
                <a:spcPts val="0"/>
              </a:spcAft>
              <a:buClr>
                <a:schemeClr val="dk1"/>
              </a:buClr>
              <a:buSzPts val="1200"/>
              <a:buFont typeface="Calibri"/>
              <a:buNone/>
            </a:pPr>
            <a:r>
              <a:rPr b="1" lang="fr"/>
              <a:t>Answers:</a:t>
            </a:r>
            <a:endParaRPr/>
          </a:p>
          <a:p>
            <a:pPr indent="0" lvl="0" marL="0" marR="0" rtl="0" algn="l">
              <a:lnSpc>
                <a:spcPct val="100000"/>
              </a:lnSpc>
              <a:spcBef>
                <a:spcPts val="360"/>
              </a:spcBef>
              <a:spcAft>
                <a:spcPts val="0"/>
              </a:spcAft>
              <a:buClr>
                <a:schemeClr val="dk1"/>
              </a:buClr>
              <a:buSzPts val="1200"/>
              <a:buFont typeface="Calibri"/>
              <a:buNone/>
            </a:pPr>
            <a:r>
              <a:rPr lang="fr"/>
              <a:t>	use of high-efficiency, low flow sinks for hand washing, </a:t>
            </a:r>
            <a:endParaRPr/>
          </a:p>
          <a:p>
            <a:pPr indent="0" lvl="0" marL="0" marR="0" rtl="0" algn="l">
              <a:lnSpc>
                <a:spcPct val="100000"/>
              </a:lnSpc>
              <a:spcBef>
                <a:spcPts val="360"/>
              </a:spcBef>
              <a:spcAft>
                <a:spcPts val="0"/>
              </a:spcAft>
              <a:buClr>
                <a:schemeClr val="dk1"/>
              </a:buClr>
              <a:buSzPts val="1200"/>
              <a:buFont typeface="Calibri"/>
              <a:buNone/>
            </a:pPr>
            <a:r>
              <a:rPr lang="fr"/>
              <a:t>	low-water washing machines (and other strategies for laundry and cleaning), </a:t>
            </a:r>
            <a:endParaRPr/>
          </a:p>
          <a:p>
            <a:pPr indent="0" lvl="0" marL="0" marR="0" rtl="0" algn="l">
              <a:lnSpc>
                <a:spcPct val="100000"/>
              </a:lnSpc>
              <a:spcBef>
                <a:spcPts val="360"/>
              </a:spcBef>
              <a:spcAft>
                <a:spcPts val="0"/>
              </a:spcAft>
              <a:buClr>
                <a:schemeClr val="dk1"/>
              </a:buClr>
              <a:buSzPts val="1200"/>
              <a:buFont typeface="Calibri"/>
              <a:buNone/>
            </a:pPr>
            <a:r>
              <a:rPr lang="fr"/>
              <a:t>	ensuring pipes and fixtures do not leak: using a system to report and fix leaking faucets the same day), </a:t>
            </a:r>
            <a:endParaRPr/>
          </a:p>
          <a:p>
            <a:pPr indent="0" lvl="0" marL="0" marR="0" rtl="0" algn="l">
              <a:lnSpc>
                <a:spcPct val="100000"/>
              </a:lnSpc>
              <a:spcBef>
                <a:spcPts val="360"/>
              </a:spcBef>
              <a:spcAft>
                <a:spcPts val="0"/>
              </a:spcAft>
              <a:buClr>
                <a:schemeClr val="dk1"/>
              </a:buClr>
              <a:buSzPts val="1200"/>
              <a:buFont typeface="Calibri"/>
              <a:buNone/>
            </a:pPr>
            <a:r>
              <a:rPr lang="fr"/>
              <a:t>	checking meters to analyse water use, </a:t>
            </a:r>
            <a:endParaRPr/>
          </a:p>
          <a:p>
            <a:pPr indent="0" lvl="0" marL="0" marR="0" rtl="0" algn="l">
              <a:lnSpc>
                <a:spcPct val="100000"/>
              </a:lnSpc>
              <a:spcBef>
                <a:spcPts val="360"/>
              </a:spcBef>
              <a:spcAft>
                <a:spcPts val="0"/>
              </a:spcAft>
              <a:buClr>
                <a:schemeClr val="dk1"/>
              </a:buClr>
              <a:buSzPts val="1200"/>
              <a:buFont typeface="Calibri"/>
              <a:buNone/>
            </a:pPr>
            <a:r>
              <a:rPr lang="fr"/>
              <a:t>	using greywater and/or rainwater where available to flush toilets, clean outdoor pavement areas, water plants etc. </a:t>
            </a:r>
            <a:endParaRPr/>
          </a:p>
          <a:p>
            <a:pPr indent="0" lvl="0" marL="0" marR="0" rtl="0" algn="l">
              <a:lnSpc>
                <a:spcPct val="100000"/>
              </a:lnSpc>
              <a:spcBef>
                <a:spcPts val="540"/>
              </a:spcBef>
              <a:spcAft>
                <a:spcPts val="0"/>
              </a:spcAft>
              <a:buClr>
                <a:schemeClr val="dk1"/>
              </a:buClr>
              <a:buSzPts val="1200"/>
              <a:buFont typeface="Calibri"/>
              <a:buNone/>
            </a:pPr>
            <a:r>
              <a:rPr lang="fr"/>
              <a:t>	t</a:t>
            </a:r>
            <a:r>
              <a:rPr lang="fr" sz="1800">
                <a:latin typeface="Arial"/>
                <a:ea typeface="Arial"/>
                <a:cs typeface="Arial"/>
                <a:sym typeface="Arial"/>
              </a:rPr>
              <a:t>urn off water while scrubbing hands</a:t>
            </a:r>
            <a:endParaRPr/>
          </a:p>
          <a:p>
            <a:pPr indent="0" lvl="0" marL="0" rtl="0" algn="l">
              <a:lnSpc>
                <a:spcPct val="100000"/>
              </a:lnSpc>
              <a:spcBef>
                <a:spcPts val="0"/>
              </a:spcBef>
              <a:spcAft>
                <a:spcPts val="0"/>
              </a:spcAft>
              <a:buSzPts val="1400"/>
              <a:buNone/>
            </a:pPr>
            <a:r>
              <a:rPr lang="fr"/>
              <a:t> </a:t>
            </a:r>
            <a:endParaRPr/>
          </a:p>
          <a:p>
            <a:pPr indent="0" lvl="0" marL="0" rtl="0" algn="l">
              <a:lnSpc>
                <a:spcPct val="100000"/>
              </a:lnSpc>
              <a:spcBef>
                <a:spcPts val="0"/>
              </a:spcBef>
              <a:spcAft>
                <a:spcPts val="0"/>
              </a:spcAft>
              <a:buSzPts val="1400"/>
              <a:buNone/>
            </a:pPr>
            <a:r>
              <a:rPr lang="fr"/>
              <a:t>In cases of climate-events or emergencies additional measures may be needed, e.g. </a:t>
            </a:r>
            <a:r>
              <a:rPr b="1" lang="fr"/>
              <a:t>water is prioritized for essential/life-saving services </a:t>
            </a:r>
            <a:r>
              <a:rPr lang="fr"/>
              <a:t>(i.e. delivery rooms, acute care wards); priority users identified in case of shortages (priority users might include birthing mothers, young children, the elderly or undernourished). </a:t>
            </a:r>
            <a:endParaRPr/>
          </a:p>
        </p:txBody>
      </p:sp>
      <p:sp>
        <p:nvSpPr>
          <p:cNvPr id="748" name="Google Shape;748;p3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49" name="Google Shape;749;p3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750" name="Google Shape;75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a:t>
            </a:r>
            <a:endParaRPr/>
          </a:p>
        </p:txBody>
      </p:sp>
      <p:sp>
        <p:nvSpPr>
          <p:cNvPr id="212" name="Google Shape;21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p:txBody>
      </p:sp>
      <p:sp>
        <p:nvSpPr>
          <p:cNvPr id="762" name="Google Shape;762;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Look out for the water icon at the top right of the slide – this appears throughout the WASH FIT guide and highlights any examples linked to water. </a:t>
            </a:r>
            <a:endParaRPr/>
          </a:p>
        </p:txBody>
      </p:sp>
      <p:sp>
        <p:nvSpPr>
          <p:cNvPr id="770" name="Google Shape;770;p4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71" name="Google Shape;771;p4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3 May, 2022</a:t>
            </a:r>
            <a:endParaRPr/>
          </a:p>
        </p:txBody>
      </p:sp>
      <p:sp>
        <p:nvSpPr>
          <p:cNvPr id="772" name="Google Shape;77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
              <a:t>Look out for the water icon at the top right of the slide – this appears throughout the WASH FIT guide and highlights any examples linked to water. </a:t>
            </a:r>
            <a:endParaRPr/>
          </a:p>
          <a:p>
            <a:pPr indent="0" lvl="0" marL="0" rtl="0" algn="l">
              <a:lnSpc>
                <a:spcPct val="100000"/>
              </a:lnSpc>
              <a:spcBef>
                <a:spcPts val="0"/>
              </a:spcBef>
              <a:spcAft>
                <a:spcPts val="0"/>
              </a:spcAft>
              <a:buSzPts val="1400"/>
              <a:buNone/>
            </a:pPr>
            <a:r>
              <a:t/>
            </a:r>
            <a:endParaRPr/>
          </a:p>
        </p:txBody>
      </p:sp>
      <p:sp>
        <p:nvSpPr>
          <p:cNvPr id="782" name="Google Shape;78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3:notes"/>
          <p:cNvSpPr/>
          <p:nvPr>
            <p:ph idx="2" type="sldImg"/>
          </p:nvPr>
        </p:nvSpPr>
        <p:spPr>
          <a:xfrm>
            <a:off x="382588" y="1228725"/>
            <a:ext cx="5897562" cy="3317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1" name="Google Shape;79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4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solidFill>
                  <a:srgbClr val="000000"/>
                </a:solidFill>
              </a:rPr>
              <a:t>World Health Organization</a:t>
            </a:r>
            <a:endParaRPr/>
          </a:p>
        </p:txBody>
      </p:sp>
      <p:sp>
        <p:nvSpPr>
          <p:cNvPr id="793" name="Google Shape;793;p4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400"/>
              <a:buNone/>
            </a:pPr>
            <a:r>
              <a:rPr lang="fr" sz="1200">
                <a:solidFill>
                  <a:srgbClr val="000000"/>
                </a:solidFill>
                <a:latin typeface="Arial"/>
                <a:ea typeface="Arial"/>
                <a:cs typeface="Arial"/>
                <a:sym typeface="Arial"/>
              </a:rPr>
              <a:t>3 May 2022</a:t>
            </a:r>
            <a:endParaRPr sz="1200">
              <a:solidFill>
                <a:srgbClr val="000000"/>
              </a:solidFill>
              <a:latin typeface="Arial"/>
              <a:ea typeface="Arial"/>
              <a:cs typeface="Arial"/>
              <a:sym typeface="Arial"/>
            </a:endParaRPr>
          </a:p>
        </p:txBody>
      </p:sp>
      <p:sp>
        <p:nvSpPr>
          <p:cNvPr id="794" name="Google Shape;79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fr"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4:notes"/>
          <p:cNvSpPr/>
          <p:nvPr>
            <p:ph idx="2" type="sldImg"/>
          </p:nvPr>
        </p:nvSpPr>
        <p:spPr>
          <a:xfrm>
            <a:off x="382588" y="1228725"/>
            <a:ext cx="5897562" cy="3317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1" name="Google Shape;80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2" name="Google Shape;802;p4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solidFill>
                  <a:srgbClr val="000000"/>
                </a:solidFill>
              </a:rPr>
              <a:t>World Health Organization</a:t>
            </a:r>
            <a:endParaRPr/>
          </a:p>
        </p:txBody>
      </p:sp>
      <p:sp>
        <p:nvSpPr>
          <p:cNvPr id="803" name="Google Shape;803;p4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400"/>
              <a:buNone/>
            </a:pPr>
            <a:r>
              <a:rPr lang="fr" sz="1200">
                <a:solidFill>
                  <a:srgbClr val="000000"/>
                </a:solidFill>
                <a:latin typeface="Arial"/>
                <a:ea typeface="Arial"/>
                <a:cs typeface="Arial"/>
                <a:sym typeface="Arial"/>
              </a:rPr>
              <a:t>3 May 2022</a:t>
            </a:r>
            <a:endParaRPr sz="1200">
              <a:solidFill>
                <a:srgbClr val="000000"/>
              </a:solidFill>
              <a:latin typeface="Arial"/>
              <a:ea typeface="Arial"/>
              <a:cs typeface="Arial"/>
              <a:sym typeface="Arial"/>
            </a:endParaRPr>
          </a:p>
        </p:txBody>
      </p:sp>
      <p:sp>
        <p:nvSpPr>
          <p:cNvPr id="804" name="Google Shape;80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fr"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fr"/>
              <a:t>Read from the slide and explain that this section of the training will address each of these three areas.</a:t>
            </a:r>
            <a:endParaRPr/>
          </a:p>
        </p:txBody>
      </p:sp>
      <p:sp>
        <p:nvSpPr>
          <p:cNvPr id="813" name="Google Shape;81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A number technologies have been evaluated by WHO as part of the Household Water Treatment Scheme (references at end). </a:t>
            </a:r>
            <a:r>
              <a:rPr b="0" i="0" lang="fr">
                <a:solidFill>
                  <a:srgbClr val="3C4245"/>
                </a:solidFill>
                <a:latin typeface="Arial"/>
                <a:ea typeface="Arial"/>
                <a:cs typeface="Arial"/>
                <a:sym typeface="Arial"/>
              </a:rPr>
              <a:t>The WHO International Scheme to Evaluate Household Water Treatment Technologies (“Scheme”) was established to evaluate the microbial performance of household water treatment (HWT) technologies against WHO health-based criteria. The results of the Scheme evaluation are intended to guide HWT product selection by Member States and procuring UN agencies.</a:t>
            </a:r>
            <a:endParaRPr/>
          </a:p>
          <a:p>
            <a:pPr indent="0" lvl="0" marL="0" rtl="0" algn="l">
              <a:lnSpc>
                <a:spcPct val="100000"/>
              </a:lnSpc>
              <a:spcBef>
                <a:spcPts val="0"/>
              </a:spcBef>
              <a:spcAft>
                <a:spcPts val="0"/>
              </a:spcAft>
              <a:buSzPts val="1400"/>
              <a:buNone/>
            </a:pPr>
            <a:br>
              <a:rPr lang="fr"/>
            </a:br>
            <a:r>
              <a:rPr lang="fr"/>
              <a:t>- Water treatment technologies should meet WHO’s performance standards for point-of-use / household water treatment and safe storage (HWTS).</a:t>
            </a:r>
            <a:endParaRPr/>
          </a:p>
          <a:p>
            <a:pPr indent="-171450" lvl="0" marL="171450" marR="0" rtl="0" algn="l">
              <a:lnSpc>
                <a:spcPct val="100000"/>
              </a:lnSpc>
              <a:spcBef>
                <a:spcPts val="360"/>
              </a:spcBef>
              <a:spcAft>
                <a:spcPts val="0"/>
              </a:spcAft>
              <a:buClr>
                <a:schemeClr val="dk1"/>
              </a:buClr>
              <a:buSzPts val="1200"/>
              <a:buFont typeface="Calibri"/>
              <a:buChar char="-"/>
            </a:pPr>
            <a:r>
              <a:rPr lang="fr"/>
              <a:t>Technologies / methods that meet these performance standards generally include high quality filters, chlorine (for non-turbid water) flocculant-disinfectants as well as boiling, or solar disinfection. </a:t>
            </a:r>
            <a:endParaRPr/>
          </a:p>
          <a:p>
            <a:pPr indent="-171450" lvl="0" marL="171450" marR="0" rtl="0" algn="l">
              <a:lnSpc>
                <a:spcPct val="100000"/>
              </a:lnSpc>
              <a:spcBef>
                <a:spcPts val="360"/>
              </a:spcBef>
              <a:spcAft>
                <a:spcPts val="0"/>
              </a:spcAft>
              <a:buClr>
                <a:schemeClr val="dk1"/>
              </a:buClr>
              <a:buSzPts val="1200"/>
              <a:buFont typeface="Calibri"/>
              <a:buChar char="-"/>
            </a:pPr>
            <a:r>
              <a:rPr lang="fr"/>
              <a:t>Higher performing technologies (i.e. two or three stars) </a:t>
            </a:r>
            <a:endParaRPr/>
          </a:p>
          <a:p>
            <a:pPr indent="-171450" lvl="1" marL="628650" marR="0" rtl="0" algn="l">
              <a:lnSpc>
                <a:spcPct val="100000"/>
              </a:lnSpc>
              <a:spcBef>
                <a:spcPts val="360"/>
              </a:spcBef>
              <a:spcAft>
                <a:spcPts val="0"/>
              </a:spcAft>
              <a:buClr>
                <a:schemeClr val="dk1"/>
              </a:buClr>
              <a:buSzPts val="1200"/>
              <a:buFont typeface="Calibri"/>
              <a:buChar char="-"/>
            </a:pPr>
            <a:r>
              <a:rPr lang="fr"/>
              <a:t>E.g. high quality membrane filters, </a:t>
            </a:r>
            <a:endParaRPr/>
          </a:p>
          <a:p>
            <a:pPr indent="-171450" lvl="1" marL="628650" marR="0" rtl="0" algn="l">
              <a:lnSpc>
                <a:spcPct val="100000"/>
              </a:lnSpc>
              <a:spcBef>
                <a:spcPts val="360"/>
              </a:spcBef>
              <a:spcAft>
                <a:spcPts val="0"/>
              </a:spcAft>
              <a:buClr>
                <a:schemeClr val="dk1"/>
              </a:buClr>
              <a:buSzPts val="1200"/>
              <a:buFont typeface="Calibri"/>
              <a:buChar char="-"/>
            </a:pPr>
            <a:r>
              <a:rPr lang="fr"/>
              <a:t>UV disinfectants </a:t>
            </a:r>
            <a:endParaRPr/>
          </a:p>
          <a:p>
            <a:pPr indent="-171450" lvl="1" marL="628650" marR="0" rtl="0" algn="l">
              <a:lnSpc>
                <a:spcPct val="100000"/>
              </a:lnSpc>
              <a:spcBef>
                <a:spcPts val="360"/>
              </a:spcBef>
              <a:spcAft>
                <a:spcPts val="0"/>
              </a:spcAft>
              <a:buClr>
                <a:schemeClr val="dk1"/>
              </a:buClr>
              <a:buSzPts val="1200"/>
              <a:buFont typeface="Calibri"/>
              <a:buChar char="-"/>
            </a:pPr>
            <a:r>
              <a:rPr lang="fr"/>
              <a:t>flocculant-disinfectants </a:t>
            </a:r>
            <a:endParaRPr/>
          </a:p>
          <a:p>
            <a:pPr indent="-171450" lvl="1" marL="628650" marR="0" rtl="0" algn="l">
              <a:lnSpc>
                <a:spcPct val="100000"/>
              </a:lnSpc>
              <a:spcBef>
                <a:spcPts val="360"/>
              </a:spcBef>
              <a:spcAft>
                <a:spcPts val="0"/>
              </a:spcAft>
              <a:buClr>
                <a:schemeClr val="dk1"/>
              </a:buClr>
              <a:buSzPts val="1200"/>
              <a:buFont typeface="Calibri"/>
              <a:buChar char="-"/>
            </a:pPr>
            <a:r>
              <a:rPr lang="fr"/>
              <a:t>recommended for vulnerable groups (i.e. those with HIV or young infants) </a:t>
            </a:r>
            <a:endParaRPr/>
          </a:p>
          <a:p>
            <a:pPr indent="-171450" lvl="1" marL="628650" marR="0" rtl="0" algn="l">
              <a:lnSpc>
                <a:spcPct val="100000"/>
              </a:lnSpc>
              <a:spcBef>
                <a:spcPts val="360"/>
              </a:spcBef>
              <a:spcAft>
                <a:spcPts val="0"/>
              </a:spcAft>
              <a:buClr>
                <a:schemeClr val="dk1"/>
              </a:buClr>
              <a:buSzPts val="1200"/>
              <a:buFont typeface="Calibri"/>
              <a:buChar char="-"/>
            </a:pPr>
            <a:r>
              <a:rPr lang="fr"/>
              <a:t>recommended where the specific pathogen of concern is not known.</a:t>
            </a:r>
            <a:endParaRPr/>
          </a:p>
          <a:p>
            <a:pPr indent="-95250" lvl="1" marL="628650" marR="0" rtl="0" algn="l">
              <a:lnSpc>
                <a:spcPct val="100000"/>
              </a:lnSpc>
              <a:spcBef>
                <a:spcPts val="36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171450" lvl="0" marL="171450" rtl="0" algn="l">
              <a:lnSpc>
                <a:spcPct val="100000"/>
              </a:lnSpc>
              <a:spcBef>
                <a:spcPts val="0"/>
              </a:spcBef>
              <a:spcAft>
                <a:spcPts val="0"/>
              </a:spcAft>
              <a:buClr>
                <a:schemeClr val="dk1"/>
              </a:buClr>
              <a:buSzPts val="1200"/>
              <a:buFont typeface="Calibri"/>
              <a:buChar char="-"/>
            </a:pPr>
            <a:r>
              <a:rPr lang="fr"/>
              <a:t>The treatment method should provide </a:t>
            </a:r>
            <a:r>
              <a:rPr b="1" lang="fr"/>
              <a:t>comprehensive protection against all three classes of pathogens. (Ask participants to recap what the 3 types of pathogens are). </a:t>
            </a:r>
            <a:r>
              <a:rPr lang="fr"/>
              <a:t>This will protect against changes in water quality due to climate change or other events.  </a:t>
            </a:r>
            <a:endParaRPr/>
          </a:p>
          <a:p>
            <a:pPr indent="-171450" lvl="0" marL="171450" rtl="0" algn="l">
              <a:lnSpc>
                <a:spcPct val="100000"/>
              </a:lnSpc>
              <a:spcBef>
                <a:spcPts val="0"/>
              </a:spcBef>
              <a:spcAft>
                <a:spcPts val="0"/>
              </a:spcAft>
              <a:buClr>
                <a:schemeClr val="dk1"/>
              </a:buClr>
              <a:buSzPts val="1200"/>
              <a:buFont typeface="Calibri"/>
              <a:buChar char="-"/>
            </a:pPr>
            <a:r>
              <a:rPr lang="fr"/>
              <a:t>If the technology only provides limited protection, measures should be in place to adjust chlorine dosing and/or employ additional technologies to provide multi-barrier protection. </a:t>
            </a:r>
            <a:endParaRPr/>
          </a:p>
          <a:p>
            <a:pPr indent="-171450" lvl="0" marL="171450" rtl="0" algn="l">
              <a:lnSpc>
                <a:spcPct val="100000"/>
              </a:lnSpc>
              <a:spcBef>
                <a:spcPts val="0"/>
              </a:spcBef>
              <a:spcAft>
                <a:spcPts val="0"/>
              </a:spcAft>
              <a:buClr>
                <a:schemeClr val="dk1"/>
              </a:buClr>
              <a:buSzPts val="1200"/>
              <a:buFont typeface="Calibri"/>
              <a:buChar char="-"/>
            </a:pPr>
            <a:r>
              <a:rPr lang="fr"/>
              <a:t>Make adjustments if water quality changes. </a:t>
            </a:r>
            <a:endParaRPr/>
          </a:p>
          <a:p>
            <a:pPr indent="-171450" lvl="0" marL="171450" rtl="0" algn="l">
              <a:lnSpc>
                <a:spcPct val="100000"/>
              </a:lnSpc>
              <a:spcBef>
                <a:spcPts val="0"/>
              </a:spcBef>
              <a:spcAft>
                <a:spcPts val="0"/>
              </a:spcAft>
              <a:buClr>
                <a:schemeClr val="dk1"/>
              </a:buClr>
              <a:buSzPts val="1200"/>
              <a:buFont typeface="Calibri"/>
              <a:buChar char="-"/>
            </a:pPr>
            <a:r>
              <a:rPr lang="fr"/>
              <a:t>Water treatment may be conducted by the facility or, in the case of piped supplies, by the water utility.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20" name="Google Shape;82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THE SLIDE </a:t>
            </a:r>
            <a:r>
              <a:rPr lang="fr"/>
              <a:t>(this can act as an ice breaker exercise to warm up participants, you may wish to write the suggestions on a flip chart and refer back to them throughout the session. </a:t>
            </a:r>
            <a:endParaRPr/>
          </a:p>
          <a:p>
            <a:pPr indent="0" lvl="0" marL="0" rtl="0" algn="l">
              <a:lnSpc>
                <a:spcPct val="100000"/>
              </a:lnSpc>
              <a:spcBef>
                <a:spcPts val="0"/>
              </a:spcBef>
              <a:spcAft>
                <a:spcPts val="0"/>
              </a:spcAft>
              <a:buSzPts val="1400"/>
              <a:buNone/>
            </a:pPr>
            <a:r>
              <a:t/>
            </a:r>
            <a:endParaRPr/>
          </a:p>
        </p:txBody>
      </p:sp>
      <p:sp>
        <p:nvSpPr>
          <p:cNvPr id="221" name="Google Shape;2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water supply is fundamental to a well functioning and safe health care facility. It is often the most “visible” element of WASH and affects every other area of WASH as well as safe, provision of care.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1" name="Google Shape;2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THE SLDIE </a:t>
            </a:r>
            <a:endParaRPr/>
          </a:p>
          <a:p>
            <a:pPr indent="0" lvl="0" marL="0" marR="0" rtl="0" algn="l">
              <a:lnSpc>
                <a:spcPct val="100000"/>
              </a:lnSpc>
              <a:spcBef>
                <a:spcPts val="0"/>
              </a:spcBef>
              <a:spcAft>
                <a:spcPts val="0"/>
              </a:spcAft>
              <a:buClr>
                <a:schemeClr val="dk1"/>
              </a:buClr>
              <a:buSzPts val="1200"/>
              <a:buFont typeface="Calibri"/>
              <a:buNone/>
            </a:pPr>
            <a:r>
              <a:rPr b="1" lang="fr"/>
              <a:t>SAY:</a:t>
            </a:r>
            <a:endParaRPr/>
          </a:p>
          <a:p>
            <a:pPr indent="0" lvl="0" marL="0" marR="0" rtl="0" algn="l">
              <a:lnSpc>
                <a:spcPct val="100000"/>
              </a:lnSpc>
              <a:spcBef>
                <a:spcPts val="0"/>
              </a:spcBef>
              <a:spcAft>
                <a:spcPts val="0"/>
              </a:spcAft>
              <a:buClr>
                <a:schemeClr val="dk1"/>
              </a:buClr>
              <a:buSzPts val="1200"/>
              <a:buFont typeface="Calibri"/>
              <a:buNone/>
            </a:pPr>
            <a:r>
              <a:rPr lang="fr"/>
              <a:t>Discuss together in pairs for a moment and then shout out some ideas. </a:t>
            </a:r>
            <a:endParaRPr/>
          </a:p>
          <a:p>
            <a:pPr indent="0" lvl="0" marL="0" marR="0" rtl="0" algn="l">
              <a:lnSpc>
                <a:spcPct val="100000"/>
              </a:lnSpc>
              <a:spcBef>
                <a:spcPts val="0"/>
              </a:spcBef>
              <a:spcAft>
                <a:spcPts val="0"/>
              </a:spcAft>
              <a:buClr>
                <a:schemeClr val="dk1"/>
              </a:buClr>
              <a:buSzPts val="1200"/>
              <a:buFont typeface="Calibri"/>
              <a:buNone/>
            </a:pPr>
            <a:r>
              <a:rPr b="1" lang="fr"/>
              <a:t>NOTE FOR TRAINER: </a:t>
            </a:r>
            <a:endParaRPr/>
          </a:p>
          <a:p>
            <a:pPr indent="0" lvl="0" marL="0" marR="0" rtl="0" algn="l">
              <a:lnSpc>
                <a:spcPct val="100000"/>
              </a:lnSpc>
              <a:spcBef>
                <a:spcPts val="0"/>
              </a:spcBef>
              <a:spcAft>
                <a:spcPts val="0"/>
              </a:spcAft>
              <a:buClr>
                <a:schemeClr val="dk1"/>
              </a:buClr>
              <a:buSzPts val="1200"/>
              <a:buFont typeface="Calibri"/>
              <a:buNone/>
            </a:pPr>
            <a:r>
              <a:rPr lang="fr"/>
              <a:t>The next slides includes some basic prompts/categories to discuss in more detail. </a:t>
            </a:r>
            <a:endParaRPr/>
          </a:p>
          <a:p>
            <a:pPr indent="0" lvl="0" marL="0" rtl="0" algn="l">
              <a:lnSpc>
                <a:spcPct val="100000"/>
              </a:lnSpc>
              <a:spcBef>
                <a:spcPts val="0"/>
              </a:spcBef>
              <a:spcAft>
                <a:spcPts val="0"/>
              </a:spcAft>
              <a:buSzPts val="1400"/>
              <a:buNone/>
            </a:pPr>
            <a:r>
              <a:t/>
            </a:r>
            <a:endParaRPr/>
          </a:p>
        </p:txBody>
      </p:sp>
      <p:sp>
        <p:nvSpPr>
          <p:cNvPr id="258" name="Google Shape;2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marR="0" rtl="0" algn="l">
              <a:lnSpc>
                <a:spcPct val="100000"/>
              </a:lnSpc>
              <a:spcBef>
                <a:spcPts val="0"/>
              </a:spcBef>
              <a:spcAft>
                <a:spcPts val="0"/>
              </a:spcAft>
              <a:buClr>
                <a:schemeClr val="dk1"/>
              </a:buClr>
              <a:buSzPts val="1200"/>
              <a:buFont typeface="Calibri"/>
              <a:buNone/>
            </a:pPr>
            <a:r>
              <a:rPr lang="fr"/>
              <a:t>discuss for a couple of moments and shout out what you think is meant by each item. What standards exist for each? (answers are on the next slide)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fr"/>
              <a:t>Availability: what types of activities should water be available for?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Quantity: how much water is enough? How is “sufficient quantity” defined by WHO and/or national standards?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Quality: what are some of the key contaminant that can pollute water and impact health? What are “safe” levels of these contaminants as defined by WHO and national standards?</a:t>
            </a:r>
            <a:endParaRPr/>
          </a:p>
          <a:p>
            <a:pPr indent="0" lvl="0" marL="0" rtl="0" algn="l">
              <a:lnSpc>
                <a:spcPct val="100000"/>
              </a:lnSpc>
              <a:spcBef>
                <a:spcPts val="0"/>
              </a:spcBef>
              <a:spcAft>
                <a:spcPts val="0"/>
              </a:spcAft>
              <a:buSzPts val="1400"/>
              <a:buNone/>
            </a:pPr>
            <a:r>
              <a:t/>
            </a:r>
            <a:endParaRPr/>
          </a:p>
        </p:txBody>
      </p:sp>
      <p:sp>
        <p:nvSpPr>
          <p:cNvPr id="274" name="Google Shape;2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sz="1200">
                <a:latin typeface="Arial"/>
                <a:ea typeface="Arial"/>
                <a:cs typeface="Arial"/>
                <a:sym typeface="Arial"/>
              </a:rPr>
              <a:t>READ THE SLIDE </a:t>
            </a:r>
            <a:endParaRPr/>
          </a:p>
          <a:p>
            <a:pPr indent="0" lvl="0" marL="0" rtl="0" algn="l">
              <a:lnSpc>
                <a:spcPct val="100000"/>
              </a:lnSpc>
              <a:spcBef>
                <a:spcPts val="0"/>
              </a:spcBef>
              <a:spcAft>
                <a:spcPts val="0"/>
              </a:spcAft>
              <a:buSzPts val="1400"/>
              <a:buNone/>
            </a:pPr>
            <a:r>
              <a:rPr b="1" lang="fr" sz="1200">
                <a:latin typeface="Arial"/>
                <a:ea typeface="Arial"/>
                <a:cs typeface="Arial"/>
                <a:sym typeface="Arial"/>
              </a:rPr>
              <a:t>SAY:</a:t>
            </a:r>
            <a:endParaRPr/>
          </a:p>
          <a:p>
            <a:pPr indent="0" lvl="0" marL="0" rtl="0" algn="l">
              <a:lnSpc>
                <a:spcPct val="100000"/>
              </a:lnSpc>
              <a:spcBef>
                <a:spcPts val="0"/>
              </a:spcBef>
              <a:spcAft>
                <a:spcPts val="0"/>
              </a:spcAft>
              <a:buSzPts val="1400"/>
              <a:buNone/>
            </a:pPr>
            <a:r>
              <a:rPr b="1" lang="fr" sz="1200">
                <a:latin typeface="Arial"/>
                <a:ea typeface="Arial"/>
                <a:cs typeface="Arial"/>
                <a:sym typeface="Arial"/>
              </a:rPr>
              <a:t>Availability:</a:t>
            </a:r>
            <a:endParaRPr sz="1200">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Arial"/>
              <a:buNone/>
            </a:pPr>
            <a:r>
              <a:rPr lang="fr" sz="1200">
                <a:latin typeface="Arial"/>
                <a:ea typeface="Arial"/>
                <a:cs typeface="Arial"/>
                <a:sym typeface="Arial"/>
              </a:rPr>
              <a:t>For primary facilities, water may be piped into the building or simply on premises. These both count as a basic water service according to the JMP. The requirements for secondary or tertiary facility are higher. For secondary/tertiary care hospitals, water needs to be piped into the facility, at a minimum to high-risk wards and service areas (e.g., decontamination/reprocessing area and environmental services area). In large facilities, there should be a functional tap available in areas on every floor and every major ward or wing of the facility, for environmental cleaning purposes. </a:t>
            </a:r>
            <a:endParaRPr/>
          </a:p>
          <a:p>
            <a:pPr indent="0" lvl="0" marL="0" marR="0" rtl="0" algn="l">
              <a:lnSpc>
                <a:spcPct val="100000"/>
              </a:lnSpc>
              <a:spcBef>
                <a:spcPts val="360"/>
              </a:spcBef>
              <a:spcAft>
                <a:spcPts val="0"/>
              </a:spcAft>
              <a:buClr>
                <a:schemeClr val="dk1"/>
              </a:buClr>
              <a:buSzPts val="1200"/>
              <a:buFont typeface="Arial"/>
              <a:buNone/>
            </a:pPr>
            <a:r>
              <a:rPr lang="fr" sz="1200">
                <a:latin typeface="Arial"/>
                <a:ea typeface="Arial"/>
                <a:cs typeface="Arial"/>
                <a:sym typeface="Arial"/>
              </a:rPr>
              <a:t>If relevant, </a:t>
            </a:r>
            <a:r>
              <a:rPr b="1" lang="fr" sz="1200">
                <a:latin typeface="Arial"/>
                <a:ea typeface="Arial"/>
                <a:cs typeface="Arial"/>
                <a:sym typeface="Arial"/>
              </a:rPr>
              <a:t>say:</a:t>
            </a:r>
            <a:endParaRPr b="1" sz="1200">
              <a:latin typeface="Arial"/>
              <a:ea typeface="Arial"/>
              <a:cs typeface="Arial"/>
              <a:sym typeface="Arial"/>
            </a:endParaRPr>
          </a:p>
          <a:p>
            <a:pPr indent="0" lvl="0" marL="0" rtl="0" algn="l">
              <a:lnSpc>
                <a:spcPct val="100000"/>
              </a:lnSpc>
              <a:spcBef>
                <a:spcPts val="0"/>
              </a:spcBef>
              <a:spcAft>
                <a:spcPts val="0"/>
              </a:spcAft>
              <a:buSzPts val="1400"/>
              <a:buNone/>
            </a:pPr>
            <a:r>
              <a:rPr lang="fr" sz="1200">
                <a:latin typeface="Arial"/>
                <a:ea typeface="Arial"/>
                <a:cs typeface="Arial"/>
                <a:sym typeface="Arial"/>
              </a:rPr>
              <a:t>It is important to note that the JMP definitions are not the same as minimum requirements. JMP does not, for example, monitor water quality in health care facilities even though this a basic standard according to WHO and a pre-requisite for meeting SDG 6 which is defined as safely managed water and sanitation services for all people in all settings.</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1" lang="fr" sz="1200">
                <a:latin typeface="Arial"/>
                <a:ea typeface="Arial"/>
                <a:cs typeface="Arial"/>
                <a:sym typeface="Arial"/>
              </a:rPr>
              <a:t>NOTE FOR TRAINER: </a:t>
            </a:r>
            <a:r>
              <a:rPr lang="fr" sz="1200">
                <a:latin typeface="Arial"/>
                <a:ea typeface="Arial"/>
                <a:cs typeface="Arial"/>
                <a:sym typeface="Arial"/>
              </a:rPr>
              <a:t>The next slide shows some examples of improved water supplies and includes the definition in the notes. </a:t>
            </a:r>
            <a:r>
              <a:rPr lang="fr"/>
              <a:t>The WHO/UNICEF core questions document is also available in French, Spanish, Russian and Arabic at https://washdata.org/reports.</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02" name="Google Shape;30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6.jpg"/><Relationship Id="rId4" Type="http://schemas.openxmlformats.org/officeDocument/2006/relationships/image" Target="../media/image2.jpg"/><Relationship Id="rId5" Type="http://schemas.openxmlformats.org/officeDocument/2006/relationships/image" Target="../media/image3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6.jpg"/><Relationship Id="rId4" Type="http://schemas.openxmlformats.org/officeDocument/2006/relationships/image" Target="../media/image2.jpg"/><Relationship Id="rId5"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6.png"/><Relationship Id="rId13" Type="http://schemas.openxmlformats.org/officeDocument/2006/relationships/image" Target="../media/image30.png"/><Relationship Id="rId12" Type="http://schemas.openxmlformats.org/officeDocument/2006/relationships/image" Target="../media/image17.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1.png"/><Relationship Id="rId1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dk1"/>
        </a:solidFill>
      </p:bgPr>
    </p:bg>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pic>
        <p:nvPicPr>
          <p:cNvPr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 name="Google Shape;15;p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6" name="Google Shape;16;p2"/>
          <p:cNvPicPr preferRelativeResize="0"/>
          <p:nvPr/>
        </p:nvPicPr>
        <p:blipFill rotWithShape="1">
          <a:blip r:embed="rId5">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image + text">
    <p:spTree>
      <p:nvGrpSpPr>
        <p:cNvPr id="84" name="Shape 84"/>
        <p:cNvGrpSpPr/>
        <p:nvPr/>
      </p:nvGrpSpPr>
      <p:grpSpPr>
        <a:xfrm>
          <a:off x="0" y="0"/>
          <a:ext cx="0" cy="0"/>
          <a:chOff x="0" y="0"/>
          <a:chExt cx="0" cy="0"/>
        </a:xfrm>
      </p:grpSpPr>
      <p:sp>
        <p:nvSpPr>
          <p:cNvPr id="85" name="Google Shape;85;p12"/>
          <p:cNvSpPr txBox="1"/>
          <p:nvPr>
            <p:ph idx="1" type="body"/>
          </p:nvPr>
        </p:nvSpPr>
        <p:spPr>
          <a:xfrm>
            <a:off x="839788" y="584200"/>
            <a:ext cx="5076825" cy="557728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86" name="Google Shape;86;p12"/>
          <p:cNvSpPr/>
          <p:nvPr/>
        </p:nvSpPr>
        <p:spPr>
          <a:xfrm>
            <a:off x="6502400" y="3771900"/>
            <a:ext cx="5689600" cy="3086100"/>
          </a:xfrm>
          <a:prstGeom prst="rect">
            <a:avLst/>
          </a:prstGeom>
          <a:solidFill>
            <a:schemeClr val="dk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88" name="Google Shape;88;p12"/>
          <p:cNvSpPr/>
          <p:nvPr>
            <p:ph idx="2" type="pic"/>
          </p:nvPr>
        </p:nvSpPr>
        <p:spPr>
          <a:xfrm>
            <a:off x="6502400" y="0"/>
            <a:ext cx="4849812" cy="6161484"/>
          </a:xfrm>
          <a:prstGeom prst="rect">
            <a:avLst/>
          </a:prstGeom>
          <a:noFill/>
          <a:ln>
            <a:noFill/>
          </a:ln>
        </p:spPr>
      </p:sp>
      <p:sp>
        <p:nvSpPr>
          <p:cNvPr id="89" name="Google Shape;89;p12"/>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2"/>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12"/>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aragraph + graph">
  <p:cSld name="title + paragraph + graph">
    <p:spTree>
      <p:nvGrpSpPr>
        <p:cNvPr id="92" name="Shape 92"/>
        <p:cNvGrpSpPr/>
        <p:nvPr/>
      </p:nvGrpSpPr>
      <p:grpSpPr>
        <a:xfrm>
          <a:off x="0" y="0"/>
          <a:ext cx="0" cy="0"/>
          <a:chOff x="0" y="0"/>
          <a:chExt cx="0" cy="0"/>
        </a:xfrm>
      </p:grpSpPr>
      <p:sp>
        <p:nvSpPr>
          <p:cNvPr id="93" name="Google Shape;93;p13"/>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1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95" name="Google Shape;95;p13"/>
          <p:cNvSpPr/>
          <p:nvPr>
            <p:ph idx="2" type="chart"/>
          </p:nvPr>
        </p:nvSpPr>
        <p:spPr>
          <a:xfrm>
            <a:off x="838200" y="1777999"/>
            <a:ext cx="5092601" cy="45797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13"/>
          <p:cNvSpPr txBox="1"/>
          <p:nvPr>
            <p:ph idx="1" type="body"/>
          </p:nvPr>
        </p:nvSpPr>
        <p:spPr>
          <a:xfrm>
            <a:off x="838199" y="1254125"/>
            <a:ext cx="5092602" cy="36512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13"/>
          <p:cNvSpPr txBox="1"/>
          <p:nvPr>
            <p:ph idx="3" type="body"/>
          </p:nvPr>
        </p:nvSpPr>
        <p:spPr>
          <a:xfrm>
            <a:off x="6261198" y="1254125"/>
            <a:ext cx="5092602" cy="3651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Narrow"/>
                <a:ea typeface="Arial Narrow"/>
                <a:cs typeface="Arial Narrow"/>
                <a:sym typeface="Arial Narrow"/>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13"/>
          <p:cNvSpPr txBox="1"/>
          <p:nvPr>
            <p:ph idx="4" type="body"/>
          </p:nvPr>
        </p:nvSpPr>
        <p:spPr>
          <a:xfrm>
            <a:off x="6261198" y="1778000"/>
            <a:ext cx="5092602" cy="45797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13"/>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3"/>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13"/>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p:cSld name="text + table">
    <p:spTree>
      <p:nvGrpSpPr>
        <p:cNvPr id="102" name="Shape 102"/>
        <p:cNvGrpSpPr/>
        <p:nvPr/>
      </p:nvGrpSpPr>
      <p:grpSpPr>
        <a:xfrm>
          <a:off x="0" y="0"/>
          <a:ext cx="0" cy="0"/>
          <a:chOff x="0" y="0"/>
          <a:chExt cx="0" cy="0"/>
        </a:xfrm>
      </p:grpSpPr>
      <p:sp>
        <p:nvSpPr>
          <p:cNvPr id="103" name="Google Shape;103;p14"/>
          <p:cNvSpPr txBox="1"/>
          <p:nvPr>
            <p:ph idx="1" type="body"/>
          </p:nvPr>
        </p:nvSpPr>
        <p:spPr>
          <a:xfrm>
            <a:off x="839788" y="584200"/>
            <a:ext cx="5076825" cy="557688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104" name="Google Shape;104;p1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05" name="Google Shape;105;p14"/>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 name="Google Shape;106;p14"/>
          <p:cNvSpPr/>
          <p:nvPr>
            <p:ph idx="2" type="tbl"/>
          </p:nvPr>
        </p:nvSpPr>
        <p:spPr>
          <a:xfrm>
            <a:off x="6240463" y="1161535"/>
            <a:ext cx="5111750" cy="4999553"/>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7" name="Google Shape;107;p14"/>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p14"/>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14"/>
          <p:cNvSpPr txBox="1"/>
          <p:nvPr>
            <p:ph idx="3" type="body"/>
          </p:nvPr>
        </p:nvSpPr>
        <p:spPr>
          <a:xfrm>
            <a:off x="6240463" y="584200"/>
            <a:ext cx="5076825" cy="313724"/>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 Stories_title + text">
  <p:cSld name="1_1 Stories_title + text">
    <p:spTree>
      <p:nvGrpSpPr>
        <p:cNvPr id="110" name="Shape 110"/>
        <p:cNvGrpSpPr/>
        <p:nvPr/>
      </p:nvGrpSpPr>
      <p:grpSpPr>
        <a:xfrm>
          <a:off x="0" y="0"/>
          <a:ext cx="0" cy="0"/>
          <a:chOff x="0" y="0"/>
          <a:chExt cx="0" cy="0"/>
        </a:xfrm>
      </p:grpSpPr>
      <p:sp>
        <p:nvSpPr>
          <p:cNvPr id="111" name="Google Shape;111;p15"/>
          <p:cNvSpPr/>
          <p:nvPr/>
        </p:nvSpPr>
        <p:spPr>
          <a:xfrm>
            <a:off x="0" y="0"/>
            <a:ext cx="5257800" cy="78914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1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13" name="Google Shape;113;p15"/>
          <p:cNvSpPr txBox="1"/>
          <p:nvPr>
            <p:ph idx="1" type="body"/>
          </p:nvPr>
        </p:nvSpPr>
        <p:spPr>
          <a:xfrm>
            <a:off x="839788" y="983152"/>
            <a:ext cx="5076825" cy="52398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15"/>
          <p:cNvSpPr/>
          <p:nvPr/>
        </p:nvSpPr>
        <p:spPr>
          <a:xfrm>
            <a:off x="0" y="3770945"/>
            <a:ext cx="215900" cy="30939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5"/>
          <p:cNvSpPr/>
          <p:nvPr/>
        </p:nvSpPr>
        <p:spPr>
          <a:xfrm>
            <a:off x="11976100" y="0"/>
            <a:ext cx="215900" cy="1079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15"/>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 name="Google Shape;117;p15"/>
          <p:cNvSpPr txBox="1"/>
          <p:nvPr>
            <p:ph idx="2" type="body"/>
          </p:nvPr>
        </p:nvSpPr>
        <p:spPr>
          <a:xfrm>
            <a:off x="6240463" y="982663"/>
            <a:ext cx="5111750" cy="5232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15"/>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2"/>
              </a:buClr>
              <a:buSzPts val="1400"/>
              <a:buFont typeface="Arial"/>
              <a:buNone/>
              <a:defRPr b="1" i="0" sz="1400" u="none" cap="none" strike="noStrike">
                <a:solidFill>
                  <a:schemeClr val="lt2"/>
                </a:solidFill>
                <a:latin typeface="Arial"/>
                <a:ea typeface="Arial"/>
                <a:cs typeface="Arial"/>
                <a:sym typeface="Arial"/>
              </a:defRPr>
            </a:lvl1pPr>
            <a:lvl2pPr indent="-228600" lvl="1" marL="9144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hite">
  <p:cSld name="Title and Content white">
    <p:spTree>
      <p:nvGrpSpPr>
        <p:cNvPr id="119" name="Shape 119"/>
        <p:cNvGrpSpPr/>
        <p:nvPr/>
      </p:nvGrpSpPr>
      <p:grpSpPr>
        <a:xfrm>
          <a:off x="0" y="0"/>
          <a:ext cx="0" cy="0"/>
          <a:chOff x="0" y="0"/>
          <a:chExt cx="0" cy="0"/>
        </a:xfrm>
      </p:grpSpPr>
      <p:sp>
        <p:nvSpPr>
          <p:cNvPr id="120" name="Google Shape;120;p16"/>
          <p:cNvSpPr txBox="1"/>
          <p:nvPr>
            <p:ph idx="1" type="body"/>
          </p:nvPr>
        </p:nvSpPr>
        <p:spPr>
          <a:xfrm>
            <a:off x="480001" y="1800002"/>
            <a:ext cx="11232001" cy="4237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16"/>
          <p:cNvSpPr txBox="1"/>
          <p:nvPr>
            <p:ph idx="2" type="body"/>
          </p:nvPr>
        </p:nvSpPr>
        <p:spPr>
          <a:xfrm>
            <a:off x="480486" y="1188004"/>
            <a:ext cx="8160000" cy="288925"/>
          </a:xfrm>
          <a:prstGeom prst="rect">
            <a:avLst/>
          </a:prstGeom>
          <a:noFill/>
          <a:ln>
            <a:noFill/>
          </a:ln>
        </p:spPr>
        <p:txBody>
          <a:bodyPr anchorCtr="0" anchor="ctr" bIns="45700" lIns="18000"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16"/>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23" name="Google Shape;123;p16"/>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Narrow"/>
              <a:buNone/>
              <a:defRPr b="1" i="0" sz="44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cover">
  <p:cSld name="back cover">
    <p:bg>
      <p:bgPr>
        <a:solidFill>
          <a:schemeClr val="dk1"/>
        </a:solidFill>
      </p:bgPr>
    </p:bg>
    <p:spTree>
      <p:nvGrpSpPr>
        <p:cNvPr id="124" name="Shape 124"/>
        <p:cNvGrpSpPr/>
        <p:nvPr/>
      </p:nvGrpSpPr>
      <p:grpSpPr>
        <a:xfrm>
          <a:off x="0" y="0"/>
          <a:ext cx="0" cy="0"/>
          <a:chOff x="0" y="0"/>
          <a:chExt cx="0" cy="0"/>
        </a:xfrm>
      </p:grpSpPr>
      <p:sp>
        <p:nvSpPr>
          <p:cNvPr id="125" name="Google Shape;125;p17"/>
          <p:cNvSpPr/>
          <p:nvPr>
            <p:ph idx="2" type="pic"/>
          </p:nvPr>
        </p:nvSpPr>
        <p:spPr>
          <a:xfrm>
            <a:off x="0" y="0"/>
            <a:ext cx="12192000" cy="6858000"/>
          </a:xfrm>
          <a:prstGeom prst="rect">
            <a:avLst/>
          </a:prstGeom>
          <a:noFill/>
          <a:ln>
            <a:noFill/>
          </a:ln>
        </p:spPr>
      </p:sp>
      <p:pic>
        <p:nvPicPr>
          <p:cNvPr descr="Immagine che contiene testo, elettronico, screenshot&#10;&#10;Descrizione generata automaticamente" id="126" name="Google Shape;126;p1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magine che contiene testo, elettronico, screenshot&#10;&#10;Descrizione generata automaticamente" id="127" name="Google Shape;127;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dk1"/>
        </a:solidFill>
      </p:bgPr>
    </p:bg>
    <p:spTree>
      <p:nvGrpSpPr>
        <p:cNvPr id="128" name="Shape 128"/>
        <p:cNvGrpSpPr/>
        <p:nvPr/>
      </p:nvGrpSpPr>
      <p:grpSpPr>
        <a:xfrm>
          <a:off x="0" y="0"/>
          <a:ext cx="0" cy="0"/>
          <a:chOff x="0" y="0"/>
          <a:chExt cx="0" cy="0"/>
        </a:xfrm>
      </p:grpSpPr>
      <p:sp>
        <p:nvSpPr>
          <p:cNvPr id="129" name="Google Shape;129;p18"/>
          <p:cNvSpPr/>
          <p:nvPr>
            <p:ph idx="2" type="pic"/>
          </p:nvPr>
        </p:nvSpPr>
        <p:spPr>
          <a:xfrm>
            <a:off x="0" y="0"/>
            <a:ext cx="12192000" cy="6858000"/>
          </a:xfrm>
          <a:prstGeom prst="rect">
            <a:avLst/>
          </a:prstGeom>
          <a:noFill/>
          <a:ln>
            <a:noFill/>
          </a:ln>
        </p:spPr>
      </p:sp>
      <p:pic>
        <p:nvPicPr>
          <p:cNvPr id="130" name="Google Shape;130;p1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31" name="Google Shape;131;p1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32" name="Google Shape;132;p18"/>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33" name="Google Shape;133;p18"/>
          <p:cNvPicPr preferRelativeResize="0"/>
          <p:nvPr/>
        </p:nvPicPr>
        <p:blipFill rotWithShape="1">
          <a:blip r:embed="rId5">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type="title">
  <p:cSld name="TITLE">
    <p:bg>
      <p:bgPr>
        <a:solidFill>
          <a:schemeClr val="dk1"/>
        </a:solidFill>
      </p:bgPr>
    </p:bg>
    <p:spTree>
      <p:nvGrpSpPr>
        <p:cNvPr id="134" name="Shape 134"/>
        <p:cNvGrpSpPr/>
        <p:nvPr/>
      </p:nvGrpSpPr>
      <p:grpSpPr>
        <a:xfrm>
          <a:off x="0" y="0"/>
          <a:ext cx="0" cy="0"/>
          <a:chOff x="0" y="0"/>
          <a:chExt cx="0" cy="0"/>
        </a:xfrm>
      </p:grpSpPr>
      <p:sp>
        <p:nvSpPr>
          <p:cNvPr id="135" name="Google Shape;135;p19"/>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Narrow"/>
              <a:buNone/>
              <a:defRPr b="1" i="0" sz="80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6" name="Google Shape;136;p19"/>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9pPr>
          </a:lstStyle>
          <a:p/>
        </p:txBody>
      </p:sp>
      <p:sp>
        <p:nvSpPr>
          <p:cNvPr id="137" name="Google Shape;137;p19"/>
          <p:cNvSpPr/>
          <p:nvPr/>
        </p:nvSpPr>
        <p:spPr>
          <a:xfrm>
            <a:off x="5968240" y="6412570"/>
            <a:ext cx="255520" cy="255520"/>
          </a:xfrm>
          <a:prstGeom prst="ellipse">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 name="Google Shape;138;p19"/>
          <p:cNvSpPr/>
          <p:nvPr/>
        </p:nvSpPr>
        <p:spPr>
          <a:xfrm>
            <a:off x="0" y="3759200"/>
            <a:ext cx="215900" cy="30988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19"/>
          <p:cNvSpPr/>
          <p:nvPr/>
        </p:nvSpPr>
        <p:spPr>
          <a:xfrm>
            <a:off x="11976100" y="0"/>
            <a:ext cx="215900" cy="10795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19"/>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graphs">
  <p:cSld name="title + 2 graphs">
    <p:spTree>
      <p:nvGrpSpPr>
        <p:cNvPr id="141" name="Shape 141"/>
        <p:cNvGrpSpPr/>
        <p:nvPr/>
      </p:nvGrpSpPr>
      <p:grpSpPr>
        <a:xfrm>
          <a:off x="0" y="0"/>
          <a:ext cx="0" cy="0"/>
          <a:chOff x="0" y="0"/>
          <a:chExt cx="0" cy="0"/>
        </a:xfrm>
      </p:grpSpPr>
      <p:sp>
        <p:nvSpPr>
          <p:cNvPr id="142" name="Google Shape;142;p20"/>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3" name="Google Shape;143;p2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44" name="Google Shape;144;p20"/>
          <p:cNvSpPr/>
          <p:nvPr>
            <p:ph idx="2" type="chart"/>
          </p:nvPr>
        </p:nvSpPr>
        <p:spPr>
          <a:xfrm>
            <a:off x="838200" y="1778000"/>
            <a:ext cx="5078413" cy="45797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20"/>
          <p:cNvSpPr txBox="1"/>
          <p:nvPr>
            <p:ph idx="1" type="body"/>
          </p:nvPr>
        </p:nvSpPr>
        <p:spPr>
          <a:xfrm>
            <a:off x="838199" y="1254125"/>
            <a:ext cx="5078414" cy="36512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6" name="Google Shape;146;p20"/>
          <p:cNvSpPr/>
          <p:nvPr>
            <p:ph idx="3" type="chart"/>
          </p:nvPr>
        </p:nvSpPr>
        <p:spPr>
          <a:xfrm>
            <a:off x="6240463" y="1739900"/>
            <a:ext cx="5113337" cy="4617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20"/>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20"/>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20"/>
          <p:cNvSpPr txBox="1"/>
          <p:nvPr>
            <p:ph idx="4" type="body"/>
          </p:nvPr>
        </p:nvSpPr>
        <p:spPr>
          <a:xfrm>
            <a:off x="6238875" y="1253869"/>
            <a:ext cx="5113337" cy="365381"/>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Google Shape;150;p20"/>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151" name="Shape 151"/>
        <p:cNvGrpSpPr/>
        <p:nvPr/>
      </p:nvGrpSpPr>
      <p:grpSpPr>
        <a:xfrm>
          <a:off x="0" y="0"/>
          <a:ext cx="0" cy="0"/>
          <a:chOff x="0" y="0"/>
          <a:chExt cx="0" cy="0"/>
        </a:xfrm>
      </p:grpSpPr>
      <p:sp>
        <p:nvSpPr>
          <p:cNvPr id="152" name="Google Shape;152;p2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53" name="Google Shape;153;p21"/>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21"/>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21"/>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56" name="Google Shape;156;p21"/>
          <p:cNvPicPr preferRelativeResize="0"/>
          <p:nvPr/>
        </p:nvPicPr>
        <p:blipFill rotWithShape="1">
          <a:blip r:embed="rId2">
            <a:alphaModFix/>
          </a:blip>
          <a:srcRect b="0" l="0" r="0" t="0"/>
          <a:stretch/>
        </p:blipFill>
        <p:spPr>
          <a:xfrm>
            <a:off x="7938732" y="2870113"/>
            <a:ext cx="896712" cy="1171184"/>
          </a:xfrm>
          <a:prstGeom prst="rect">
            <a:avLst/>
          </a:prstGeom>
          <a:noFill/>
          <a:ln>
            <a:noFill/>
          </a:ln>
        </p:spPr>
      </p:pic>
      <p:pic>
        <p:nvPicPr>
          <p:cNvPr descr="Immagine che contiene cielo notturno&#10;&#10;Descrizione generata automaticamente" id="157" name="Google Shape;157;p21"/>
          <p:cNvPicPr preferRelativeResize="0"/>
          <p:nvPr/>
        </p:nvPicPr>
        <p:blipFill rotWithShape="1">
          <a:blip r:embed="rId3">
            <a:alphaModFix/>
          </a:blip>
          <a:srcRect b="0" l="0" r="0" t="0"/>
          <a:stretch/>
        </p:blipFill>
        <p:spPr>
          <a:xfrm>
            <a:off x="1089834" y="1056043"/>
            <a:ext cx="1009814" cy="1171184"/>
          </a:xfrm>
          <a:prstGeom prst="rect">
            <a:avLst/>
          </a:prstGeom>
          <a:noFill/>
          <a:ln>
            <a:noFill/>
          </a:ln>
        </p:spPr>
      </p:pic>
      <p:pic>
        <p:nvPicPr>
          <p:cNvPr id="158" name="Google Shape;158;p21"/>
          <p:cNvPicPr preferRelativeResize="0"/>
          <p:nvPr/>
        </p:nvPicPr>
        <p:blipFill rotWithShape="1">
          <a:blip r:embed="rId4">
            <a:alphaModFix/>
          </a:blip>
          <a:srcRect b="0" l="0" r="0" t="0"/>
          <a:stretch/>
        </p:blipFill>
        <p:spPr>
          <a:xfrm>
            <a:off x="3033657" y="1056043"/>
            <a:ext cx="1146627" cy="1171184"/>
          </a:xfrm>
          <a:prstGeom prst="rect">
            <a:avLst/>
          </a:prstGeom>
          <a:noFill/>
          <a:ln>
            <a:noFill/>
          </a:ln>
        </p:spPr>
      </p:pic>
      <p:pic>
        <p:nvPicPr>
          <p:cNvPr descr="Immagine che contiene testo, cielo notturno&#10;&#10;Descrizione generata automaticamente" id="159" name="Google Shape;159;p21"/>
          <p:cNvPicPr preferRelativeResize="0"/>
          <p:nvPr/>
        </p:nvPicPr>
        <p:blipFill rotWithShape="1">
          <a:blip r:embed="rId5">
            <a:alphaModFix/>
          </a:blip>
          <a:srcRect b="0" l="0" r="0" t="0"/>
          <a:stretch/>
        </p:blipFill>
        <p:spPr>
          <a:xfrm>
            <a:off x="5613097" y="1049283"/>
            <a:ext cx="965804" cy="1171184"/>
          </a:xfrm>
          <a:prstGeom prst="rect">
            <a:avLst/>
          </a:prstGeom>
          <a:noFill/>
          <a:ln>
            <a:noFill/>
          </a:ln>
        </p:spPr>
      </p:pic>
      <p:pic>
        <p:nvPicPr>
          <p:cNvPr descr="Immagine che contiene elettronico, altoparlante&#10;&#10;Descrizione generata automaticamente" id="160" name="Google Shape;160;p21"/>
          <p:cNvPicPr preferRelativeResize="0"/>
          <p:nvPr/>
        </p:nvPicPr>
        <p:blipFill rotWithShape="1">
          <a:blip r:embed="rId6">
            <a:alphaModFix/>
          </a:blip>
          <a:srcRect b="0" l="0" r="0" t="0"/>
          <a:stretch/>
        </p:blipFill>
        <p:spPr>
          <a:xfrm>
            <a:off x="7885523" y="1012568"/>
            <a:ext cx="969930" cy="1171184"/>
          </a:xfrm>
          <a:prstGeom prst="rect">
            <a:avLst/>
          </a:prstGeom>
          <a:noFill/>
          <a:ln>
            <a:noFill/>
          </a:ln>
        </p:spPr>
      </p:pic>
      <p:pic>
        <p:nvPicPr>
          <p:cNvPr id="161" name="Google Shape;161;p21"/>
          <p:cNvPicPr preferRelativeResize="0"/>
          <p:nvPr/>
        </p:nvPicPr>
        <p:blipFill rotWithShape="1">
          <a:blip r:embed="rId7">
            <a:alphaModFix/>
          </a:blip>
          <a:srcRect b="0" l="0" r="0" t="0"/>
          <a:stretch/>
        </p:blipFill>
        <p:spPr>
          <a:xfrm>
            <a:off x="10147621" y="1012568"/>
            <a:ext cx="847930" cy="1171184"/>
          </a:xfrm>
          <a:prstGeom prst="rect">
            <a:avLst/>
          </a:prstGeom>
          <a:noFill/>
          <a:ln>
            <a:noFill/>
          </a:ln>
        </p:spPr>
      </p:pic>
      <p:pic>
        <p:nvPicPr>
          <p:cNvPr id="162" name="Google Shape;162;p21"/>
          <p:cNvPicPr preferRelativeResize="0"/>
          <p:nvPr/>
        </p:nvPicPr>
        <p:blipFill rotWithShape="1">
          <a:blip r:embed="rId8">
            <a:alphaModFix/>
          </a:blip>
          <a:srcRect b="0" l="0" r="0" t="0"/>
          <a:stretch/>
        </p:blipFill>
        <p:spPr>
          <a:xfrm>
            <a:off x="1070926" y="2966674"/>
            <a:ext cx="1171184" cy="1171184"/>
          </a:xfrm>
          <a:prstGeom prst="rect">
            <a:avLst/>
          </a:prstGeom>
          <a:noFill/>
          <a:ln>
            <a:noFill/>
          </a:ln>
        </p:spPr>
      </p:pic>
      <p:pic>
        <p:nvPicPr>
          <p:cNvPr id="163" name="Google Shape;163;p21"/>
          <p:cNvPicPr preferRelativeResize="0"/>
          <p:nvPr/>
        </p:nvPicPr>
        <p:blipFill rotWithShape="1">
          <a:blip r:embed="rId9">
            <a:alphaModFix/>
          </a:blip>
          <a:srcRect b="0" l="0" r="0" t="0"/>
          <a:stretch/>
        </p:blipFill>
        <p:spPr>
          <a:xfrm>
            <a:off x="3305434" y="2897837"/>
            <a:ext cx="732997" cy="1171184"/>
          </a:xfrm>
          <a:prstGeom prst="rect">
            <a:avLst/>
          </a:prstGeom>
          <a:noFill/>
          <a:ln>
            <a:noFill/>
          </a:ln>
        </p:spPr>
      </p:pic>
      <p:pic>
        <p:nvPicPr>
          <p:cNvPr id="164" name="Google Shape;164;p21"/>
          <p:cNvPicPr preferRelativeResize="0"/>
          <p:nvPr/>
        </p:nvPicPr>
        <p:blipFill rotWithShape="1">
          <a:blip r:embed="rId10">
            <a:alphaModFix/>
          </a:blip>
          <a:srcRect b="0" l="0" r="0" t="0"/>
          <a:stretch/>
        </p:blipFill>
        <p:spPr>
          <a:xfrm>
            <a:off x="5582146" y="2870113"/>
            <a:ext cx="896712" cy="1171184"/>
          </a:xfrm>
          <a:prstGeom prst="rect">
            <a:avLst/>
          </a:prstGeom>
          <a:noFill/>
          <a:ln>
            <a:noFill/>
          </a:ln>
        </p:spPr>
      </p:pic>
      <p:pic>
        <p:nvPicPr>
          <p:cNvPr descr="Immagine che contiene silhouette, cielo notturno&#10;&#10;Descrizione generata automaticamente" id="165" name="Google Shape;165;p21"/>
          <p:cNvPicPr preferRelativeResize="0"/>
          <p:nvPr/>
        </p:nvPicPr>
        <p:blipFill rotWithShape="1">
          <a:blip r:embed="rId11">
            <a:alphaModFix/>
          </a:blip>
          <a:srcRect b="0" l="0" r="0" t="0"/>
          <a:stretch/>
        </p:blipFill>
        <p:spPr>
          <a:xfrm>
            <a:off x="10044310" y="2931392"/>
            <a:ext cx="1054552" cy="1171184"/>
          </a:xfrm>
          <a:prstGeom prst="rect">
            <a:avLst/>
          </a:prstGeom>
          <a:noFill/>
          <a:ln>
            <a:noFill/>
          </a:ln>
        </p:spPr>
      </p:pic>
      <p:pic>
        <p:nvPicPr>
          <p:cNvPr id="166" name="Google Shape;166;p21"/>
          <p:cNvPicPr preferRelativeResize="0"/>
          <p:nvPr/>
        </p:nvPicPr>
        <p:blipFill rotWithShape="1">
          <a:blip r:embed="rId12">
            <a:alphaModFix/>
          </a:blip>
          <a:srcRect b="0" l="0" r="0" t="0"/>
          <a:stretch/>
        </p:blipFill>
        <p:spPr>
          <a:xfrm>
            <a:off x="3065755" y="4739631"/>
            <a:ext cx="1312602" cy="1171184"/>
          </a:xfrm>
          <a:prstGeom prst="rect">
            <a:avLst/>
          </a:prstGeom>
          <a:noFill/>
          <a:ln>
            <a:noFill/>
          </a:ln>
        </p:spPr>
      </p:pic>
      <p:pic>
        <p:nvPicPr>
          <p:cNvPr id="167" name="Google Shape;167;p21"/>
          <p:cNvPicPr preferRelativeResize="0"/>
          <p:nvPr/>
        </p:nvPicPr>
        <p:blipFill rotWithShape="1">
          <a:blip r:embed="rId13">
            <a:alphaModFix/>
          </a:blip>
          <a:srcRect b="0" l="0" r="0" t="0"/>
          <a:stretch/>
        </p:blipFill>
        <p:spPr>
          <a:xfrm>
            <a:off x="5420089" y="4819034"/>
            <a:ext cx="1220826" cy="1171184"/>
          </a:xfrm>
          <a:prstGeom prst="rect">
            <a:avLst/>
          </a:prstGeom>
          <a:noFill/>
          <a:ln>
            <a:noFill/>
          </a:ln>
        </p:spPr>
      </p:pic>
      <p:pic>
        <p:nvPicPr>
          <p:cNvPr id="168" name="Google Shape;168;p21"/>
          <p:cNvPicPr preferRelativeResize="0"/>
          <p:nvPr/>
        </p:nvPicPr>
        <p:blipFill rotWithShape="1">
          <a:blip r:embed="rId14">
            <a:alphaModFix/>
          </a:blip>
          <a:srcRect b="0" l="0" r="0" t="0"/>
          <a:stretch/>
        </p:blipFill>
        <p:spPr>
          <a:xfrm>
            <a:off x="7886252" y="4631401"/>
            <a:ext cx="1001671" cy="117118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type="title">
  <p:cSld name="TITLE">
    <p:bg>
      <p:bgPr>
        <a:solidFill>
          <a:schemeClr val="dk1"/>
        </a:solidFill>
      </p:bgPr>
    </p:bg>
    <p:spTree>
      <p:nvGrpSpPr>
        <p:cNvPr id="17" name="Shape 17"/>
        <p:cNvGrpSpPr/>
        <p:nvPr/>
      </p:nvGrpSpPr>
      <p:grpSpPr>
        <a:xfrm>
          <a:off x="0" y="0"/>
          <a:ext cx="0" cy="0"/>
          <a:chOff x="0" y="0"/>
          <a:chExt cx="0" cy="0"/>
        </a:xfrm>
      </p:grpSpPr>
      <p:sp>
        <p:nvSpPr>
          <p:cNvPr id="18" name="Google Shape;18;p3"/>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Narrow"/>
              <a:buNone/>
              <a:defRPr b="1" i="0" sz="80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3"/>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9pPr>
          </a:lstStyle>
          <a:p/>
        </p:txBody>
      </p:sp>
      <p:sp>
        <p:nvSpPr>
          <p:cNvPr id="20" name="Google Shape;20;p3"/>
          <p:cNvSpPr/>
          <p:nvPr/>
        </p:nvSpPr>
        <p:spPr>
          <a:xfrm>
            <a:off x="5968240" y="6412570"/>
            <a:ext cx="255520" cy="255520"/>
          </a:xfrm>
          <a:prstGeom prst="ellipse">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 name="Google Shape;21;p3"/>
          <p:cNvSpPr/>
          <p:nvPr/>
        </p:nvSpPr>
        <p:spPr>
          <a:xfrm>
            <a:off x="0" y="3759200"/>
            <a:ext cx="215900" cy="30988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3"/>
          <p:cNvSpPr/>
          <p:nvPr/>
        </p:nvSpPr>
        <p:spPr>
          <a:xfrm>
            <a:off x="11976100" y="0"/>
            <a:ext cx="215900" cy="10795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3"/>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 Text right white">
  <p:cSld name="Image left / Text right white">
    <p:spTree>
      <p:nvGrpSpPr>
        <p:cNvPr id="169" name="Shape 169"/>
        <p:cNvGrpSpPr/>
        <p:nvPr/>
      </p:nvGrpSpPr>
      <p:grpSpPr>
        <a:xfrm>
          <a:off x="0" y="0"/>
          <a:ext cx="0" cy="0"/>
          <a:chOff x="0" y="0"/>
          <a:chExt cx="0" cy="0"/>
        </a:xfrm>
      </p:grpSpPr>
      <p:sp>
        <p:nvSpPr>
          <p:cNvPr id="170" name="Google Shape;170;p22"/>
          <p:cNvSpPr txBox="1"/>
          <p:nvPr>
            <p:ph idx="1" type="body"/>
          </p:nvPr>
        </p:nvSpPr>
        <p:spPr>
          <a:xfrm>
            <a:off x="6234364" y="1800002"/>
            <a:ext cx="5472000" cy="4237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p22"/>
          <p:cNvSpPr/>
          <p:nvPr>
            <p:ph idx="2" type="pic"/>
          </p:nvPr>
        </p:nvSpPr>
        <p:spPr>
          <a:xfrm>
            <a:off x="479999" y="1800002"/>
            <a:ext cx="5472000" cy="4237200"/>
          </a:xfrm>
          <a:prstGeom prst="rect">
            <a:avLst/>
          </a:prstGeom>
          <a:solidFill>
            <a:srgbClr val="D8D8D8"/>
          </a:solidFill>
          <a:ln>
            <a:noFill/>
          </a:ln>
        </p:spPr>
      </p:sp>
      <p:sp>
        <p:nvSpPr>
          <p:cNvPr id="172" name="Google Shape;172;p2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Narrow"/>
              <a:buNone/>
              <a:defRPr b="1" i="0" sz="44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3" name="Google Shape;173;p22"/>
          <p:cNvSpPr txBox="1"/>
          <p:nvPr>
            <p:ph idx="3" type="body"/>
          </p:nvPr>
        </p:nvSpPr>
        <p:spPr>
          <a:xfrm>
            <a:off x="480486" y="1188004"/>
            <a:ext cx="8160000" cy="288925"/>
          </a:xfrm>
          <a:prstGeom prst="rect">
            <a:avLst/>
          </a:prstGeom>
          <a:noFill/>
          <a:ln>
            <a:noFill/>
          </a:ln>
        </p:spPr>
        <p:txBody>
          <a:bodyPr anchorCtr="0" anchor="ctr" bIns="45700" lIns="18000"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Quotation white">
  <p:cSld name="2_Quotation white">
    <p:spTree>
      <p:nvGrpSpPr>
        <p:cNvPr id="174" name="Shape 174"/>
        <p:cNvGrpSpPr/>
        <p:nvPr/>
      </p:nvGrpSpPr>
      <p:grpSpPr>
        <a:xfrm>
          <a:off x="0" y="0"/>
          <a:ext cx="0" cy="0"/>
          <a:chOff x="0" y="0"/>
          <a:chExt cx="0" cy="0"/>
        </a:xfrm>
      </p:grpSpPr>
      <p:sp>
        <p:nvSpPr>
          <p:cNvPr id="175" name="Google Shape;175;p23"/>
          <p:cNvSpPr txBox="1"/>
          <p:nvPr>
            <p:ph idx="1" type="body"/>
          </p:nvPr>
        </p:nvSpPr>
        <p:spPr>
          <a:xfrm>
            <a:off x="6234364" y="1800002"/>
            <a:ext cx="5472000" cy="4237200"/>
          </a:xfrm>
          <a:prstGeom prst="rect">
            <a:avLst/>
          </a:prstGeom>
          <a:solidFill>
            <a:srgbClr val="009CDE"/>
          </a:solidFill>
          <a:ln>
            <a:noFill/>
          </a:ln>
        </p:spPr>
        <p:txBody>
          <a:bodyPr anchorCtr="0" anchor="t" bIns="144000" lIns="144000" spcFirstLastPara="1" rIns="144000" wrap="square" tIns="144000">
            <a:noAutofit/>
          </a:bodyPr>
          <a:lstStyle>
            <a:lvl1pPr indent="-317500" lvl="0" marL="457200" marR="0" rtl="0" algn="l">
              <a:lnSpc>
                <a:spcPct val="90000"/>
              </a:lnSpc>
              <a:spcBef>
                <a:spcPts val="1000"/>
              </a:spcBef>
              <a:spcAft>
                <a:spcPts val="0"/>
              </a:spcAft>
              <a:buClr>
                <a:schemeClr val="lt1"/>
              </a:buClr>
              <a:buSzPts val="1400"/>
              <a:buFont typeface="Arial"/>
              <a:buChar char="•"/>
              <a:defRPr b="1" i="0" sz="1400" u="none" cap="none" strike="noStrike">
                <a:solidFill>
                  <a:schemeClr val="lt1"/>
                </a:solidFill>
                <a:latin typeface="Calibri"/>
                <a:ea typeface="Calibri"/>
                <a:cs typeface="Calibri"/>
                <a:sym typeface="Calibri"/>
              </a:defRPr>
            </a:lvl1pPr>
            <a:lvl2pPr indent="-317500" lvl="1" marL="914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3pPr>
            <a:lvl4pPr indent="-317500" lvl="3" marL="1828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23"/>
          <p:cNvSpPr/>
          <p:nvPr>
            <p:ph idx="2" type="pic"/>
          </p:nvPr>
        </p:nvSpPr>
        <p:spPr>
          <a:xfrm>
            <a:off x="479999" y="1800002"/>
            <a:ext cx="5472000" cy="4237200"/>
          </a:xfrm>
          <a:prstGeom prst="rect">
            <a:avLst/>
          </a:prstGeom>
          <a:solidFill>
            <a:srgbClr val="D8D8D8"/>
          </a:solidFill>
          <a:ln>
            <a:noFill/>
          </a:ln>
        </p:spPr>
      </p:sp>
      <p:sp>
        <p:nvSpPr>
          <p:cNvPr id="177" name="Google Shape;177;p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Narrow"/>
              <a:buNone/>
              <a:defRPr b="1" i="0" sz="44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8" name="Google Shape;178;p23"/>
          <p:cNvSpPr txBox="1"/>
          <p:nvPr>
            <p:ph idx="3" type="body"/>
          </p:nvPr>
        </p:nvSpPr>
        <p:spPr>
          <a:xfrm>
            <a:off x="480486" y="1188004"/>
            <a:ext cx="8160000" cy="288925"/>
          </a:xfrm>
          <a:prstGeom prst="rect">
            <a:avLst/>
          </a:prstGeom>
          <a:noFill/>
          <a:ln>
            <a:noFill/>
          </a:ln>
        </p:spPr>
        <p:txBody>
          <a:bodyPr anchorCtr="0" anchor="ctr" bIns="45700" lIns="18000"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aragraph + text">
  <p:cSld name="1_title paragraph + text">
    <p:spTree>
      <p:nvGrpSpPr>
        <p:cNvPr id="26" name="Shape 26"/>
        <p:cNvGrpSpPr/>
        <p:nvPr/>
      </p:nvGrpSpPr>
      <p:grpSpPr>
        <a:xfrm>
          <a:off x="0" y="0"/>
          <a:ext cx="0" cy="0"/>
          <a:chOff x="0" y="0"/>
          <a:chExt cx="0" cy="0"/>
        </a:xfrm>
      </p:grpSpPr>
      <p:sp>
        <p:nvSpPr>
          <p:cNvPr id="27" name="Google Shape;27;p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29" name="Google Shape;29;p5"/>
          <p:cNvSpPr txBox="1"/>
          <p:nvPr>
            <p:ph idx="1" type="body"/>
          </p:nvPr>
        </p:nvSpPr>
        <p:spPr>
          <a:xfrm>
            <a:off x="838199" y="1384300"/>
            <a:ext cx="10514013" cy="49734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5"/>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5"/>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5"/>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Title + text">
  <p:cSld name="1_image + Title + text">
    <p:spTree>
      <p:nvGrpSpPr>
        <p:cNvPr id="33" name="Shape 33"/>
        <p:cNvGrpSpPr/>
        <p:nvPr/>
      </p:nvGrpSpPr>
      <p:grpSpPr>
        <a:xfrm>
          <a:off x="0" y="0"/>
          <a:ext cx="0" cy="0"/>
          <a:chOff x="0" y="0"/>
          <a:chExt cx="0" cy="0"/>
        </a:xfrm>
      </p:grpSpPr>
      <p:sp>
        <p:nvSpPr>
          <p:cNvPr id="34" name="Google Shape;34;p6"/>
          <p:cNvSpPr txBox="1"/>
          <p:nvPr>
            <p:ph idx="1" type="body"/>
          </p:nvPr>
        </p:nvSpPr>
        <p:spPr>
          <a:xfrm>
            <a:off x="839788" y="1400432"/>
            <a:ext cx="5076825" cy="476105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35" name="Google Shape;35;p6"/>
          <p:cNvSpPr/>
          <p:nvPr/>
        </p:nvSpPr>
        <p:spPr>
          <a:xfrm>
            <a:off x="6502400" y="3771900"/>
            <a:ext cx="5689600" cy="3086100"/>
          </a:xfrm>
          <a:prstGeom prst="rect">
            <a:avLst/>
          </a:prstGeom>
          <a:solidFill>
            <a:schemeClr val="dk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37" name="Google Shape;37;p6"/>
          <p:cNvSpPr/>
          <p:nvPr>
            <p:ph idx="2" type="pic"/>
          </p:nvPr>
        </p:nvSpPr>
        <p:spPr>
          <a:xfrm>
            <a:off x="6502400" y="1400432"/>
            <a:ext cx="4849812" cy="4761052"/>
          </a:xfrm>
          <a:prstGeom prst="rect">
            <a:avLst/>
          </a:prstGeom>
          <a:noFill/>
          <a:ln>
            <a:noFill/>
          </a:ln>
        </p:spPr>
      </p:sp>
      <p:sp>
        <p:nvSpPr>
          <p:cNvPr id="38" name="Google Shape;38;p6"/>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6"/>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6"/>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 name="Google Shape;41;p6"/>
          <p:cNvSpPr txBox="1"/>
          <p:nvPr>
            <p:ph idx="3" type="body"/>
          </p:nvPr>
        </p:nvSpPr>
        <p:spPr>
          <a:xfrm>
            <a:off x="839788" y="356992"/>
            <a:ext cx="10512425" cy="72250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2"/>
              </a:buClr>
              <a:buSzPts val="4400"/>
              <a:buFont typeface="Arial"/>
              <a:buNone/>
              <a:defRPr b="1" i="0" sz="4400" u="none" cap="none" strike="noStrike">
                <a:solidFill>
                  <a:schemeClr val="dk2"/>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Image">
    <p:spTree>
      <p:nvGrpSpPr>
        <p:cNvPr id="42" name="Shape 42"/>
        <p:cNvGrpSpPr/>
        <p:nvPr/>
      </p:nvGrpSpPr>
      <p:grpSpPr>
        <a:xfrm>
          <a:off x="0" y="0"/>
          <a:ext cx="0" cy="0"/>
          <a:chOff x="0" y="0"/>
          <a:chExt cx="0" cy="0"/>
        </a:xfrm>
      </p:grpSpPr>
      <p:sp>
        <p:nvSpPr>
          <p:cNvPr id="43" name="Google Shape;43;p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44" name="Google Shape;44;p7"/>
          <p:cNvSpPr/>
          <p:nvPr>
            <p:ph idx="2" type="pic"/>
          </p:nvPr>
        </p:nvSpPr>
        <p:spPr>
          <a:xfrm>
            <a:off x="839788" y="0"/>
            <a:ext cx="10512424" cy="6161484"/>
          </a:xfrm>
          <a:prstGeom prst="rect">
            <a:avLst/>
          </a:prstGeom>
          <a:noFill/>
          <a:ln>
            <a:noFill/>
          </a:ln>
        </p:spPr>
      </p:sp>
      <p:sp>
        <p:nvSpPr>
          <p:cNvPr id="45" name="Google Shape;45;p7"/>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7"/>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7"/>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ragraph + text double coloumn">
  <p:cSld name="title paragraph + text double coloumn">
    <p:spTree>
      <p:nvGrpSpPr>
        <p:cNvPr id="48" name="Shape 48"/>
        <p:cNvGrpSpPr/>
        <p:nvPr/>
      </p:nvGrpSpPr>
      <p:grpSpPr>
        <a:xfrm>
          <a:off x="0" y="0"/>
          <a:ext cx="0" cy="0"/>
          <a:chOff x="0" y="0"/>
          <a:chExt cx="0" cy="0"/>
        </a:xfrm>
      </p:grpSpPr>
      <p:sp>
        <p:nvSpPr>
          <p:cNvPr id="49" name="Google Shape;49;p8"/>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51" name="Google Shape;51;p8"/>
          <p:cNvSpPr txBox="1"/>
          <p:nvPr>
            <p:ph idx="1" type="body"/>
          </p:nvPr>
        </p:nvSpPr>
        <p:spPr>
          <a:xfrm>
            <a:off x="838200" y="1384300"/>
            <a:ext cx="5092602" cy="49734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2" type="body"/>
          </p:nvPr>
        </p:nvSpPr>
        <p:spPr>
          <a:xfrm>
            <a:off x="6261198" y="1384300"/>
            <a:ext cx="5092602" cy="49736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8"/>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8"/>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8"/>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Stories_title + text">
  <p:cSld name="1 Stories_title + text">
    <p:spTree>
      <p:nvGrpSpPr>
        <p:cNvPr id="56" name="Shape 56"/>
        <p:cNvGrpSpPr/>
        <p:nvPr/>
      </p:nvGrpSpPr>
      <p:grpSpPr>
        <a:xfrm>
          <a:off x="0" y="0"/>
          <a:ext cx="0" cy="0"/>
          <a:chOff x="0" y="0"/>
          <a:chExt cx="0" cy="0"/>
        </a:xfrm>
      </p:grpSpPr>
      <p:sp>
        <p:nvSpPr>
          <p:cNvPr id="57" name="Google Shape;57;p9"/>
          <p:cNvSpPr/>
          <p:nvPr/>
        </p:nvSpPr>
        <p:spPr>
          <a:xfrm>
            <a:off x="0" y="-1"/>
            <a:ext cx="5257800" cy="376407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59" name="Google Shape;59;p9"/>
          <p:cNvSpPr txBox="1"/>
          <p:nvPr>
            <p:ph type="title"/>
          </p:nvPr>
        </p:nvSpPr>
        <p:spPr>
          <a:xfrm>
            <a:off x="838200" y="853698"/>
            <a:ext cx="4102100" cy="2734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Narrow"/>
              <a:buNone/>
              <a:defRPr b="1" i="0" sz="44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9"/>
          <p:cNvSpPr txBox="1"/>
          <p:nvPr>
            <p:ph idx="1" type="body"/>
          </p:nvPr>
        </p:nvSpPr>
        <p:spPr>
          <a:xfrm>
            <a:off x="839788" y="4038600"/>
            <a:ext cx="4418012" cy="2184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2"/>
              </a:buClr>
              <a:buSzPts val="2400"/>
              <a:buFont typeface="Arial"/>
              <a:buNone/>
              <a:defRPr b="1" i="0" sz="2400" u="none" cap="none" strike="noStrike">
                <a:solidFill>
                  <a:schemeClr val="dk2"/>
                </a:solidFill>
                <a:latin typeface="Arial Narrow"/>
                <a:ea typeface="Arial Narrow"/>
                <a:cs typeface="Arial Narrow"/>
                <a:sym typeface="Arial Narrow"/>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5422899" y="495300"/>
            <a:ext cx="5929313" cy="57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2"/>
              </a:buClr>
              <a:buSzPts val="1400"/>
              <a:buFont typeface="Arial"/>
              <a:buNone/>
              <a:defRPr b="1" i="0" sz="1400" u="none" cap="none" strike="noStrike">
                <a:solidFill>
                  <a:schemeClr val="lt2"/>
                </a:solidFill>
                <a:latin typeface="Arial"/>
                <a:ea typeface="Arial"/>
                <a:cs typeface="Arial"/>
                <a:sym typeface="Arial"/>
              </a:defRPr>
            </a:lvl1pPr>
            <a:lvl2pPr indent="-228600" lvl="1" marL="9144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9"/>
          <p:cNvSpPr/>
          <p:nvPr/>
        </p:nvSpPr>
        <p:spPr>
          <a:xfrm>
            <a:off x="0" y="3770945"/>
            <a:ext cx="215900" cy="30939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9"/>
          <p:cNvSpPr/>
          <p:nvPr/>
        </p:nvSpPr>
        <p:spPr>
          <a:xfrm>
            <a:off x="11976100" y="0"/>
            <a:ext cx="215900" cy="1079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9"/>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graphs">
  <p:cSld name="title + 1 graphs">
    <p:spTree>
      <p:nvGrpSpPr>
        <p:cNvPr id="66" name="Shape 66"/>
        <p:cNvGrpSpPr/>
        <p:nvPr/>
      </p:nvGrpSpPr>
      <p:grpSpPr>
        <a:xfrm>
          <a:off x="0" y="0"/>
          <a:ext cx="0" cy="0"/>
          <a:chOff x="0" y="0"/>
          <a:chExt cx="0" cy="0"/>
        </a:xfrm>
      </p:grpSpPr>
      <p:sp>
        <p:nvSpPr>
          <p:cNvPr id="67" name="Google Shape;67;p10"/>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10"/>
          <p:cNvSpPr txBox="1"/>
          <p:nvPr>
            <p:ph idx="12" type="sldNum"/>
          </p:nvPr>
        </p:nvSpPr>
        <p:spPr>
          <a:xfrm>
            <a:off x="1" y="6363031"/>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69" name="Google Shape;69;p10"/>
          <p:cNvSpPr/>
          <p:nvPr>
            <p:ph idx="2" type="chart"/>
          </p:nvPr>
        </p:nvSpPr>
        <p:spPr>
          <a:xfrm>
            <a:off x="838200" y="1778000"/>
            <a:ext cx="10515599" cy="45799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 type="body"/>
          </p:nvPr>
        </p:nvSpPr>
        <p:spPr>
          <a:xfrm>
            <a:off x="838199" y="1254125"/>
            <a:ext cx="10515600" cy="36512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0"/>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 name="Google Shape;72;p10"/>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10"/>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ox">
  <p:cSld name="text + box">
    <p:spTree>
      <p:nvGrpSpPr>
        <p:cNvPr id="74" name="Shape 74"/>
        <p:cNvGrpSpPr/>
        <p:nvPr/>
      </p:nvGrpSpPr>
      <p:grpSpPr>
        <a:xfrm>
          <a:off x="0" y="0"/>
          <a:ext cx="0" cy="0"/>
          <a:chOff x="0" y="0"/>
          <a:chExt cx="0" cy="0"/>
        </a:xfrm>
      </p:grpSpPr>
      <p:sp>
        <p:nvSpPr>
          <p:cNvPr id="75" name="Google Shape;75;p11"/>
          <p:cNvSpPr txBox="1"/>
          <p:nvPr>
            <p:ph idx="1" type="body"/>
          </p:nvPr>
        </p:nvSpPr>
        <p:spPr>
          <a:xfrm>
            <a:off x="839788" y="584200"/>
            <a:ext cx="5076825" cy="300073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76" name="Google Shape;76;p11"/>
          <p:cNvSpPr/>
          <p:nvPr/>
        </p:nvSpPr>
        <p:spPr>
          <a:xfrm>
            <a:off x="219206" y="3757807"/>
            <a:ext cx="11972794" cy="310019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 name="Google Shape;77;p1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78" name="Google Shape;78;p11"/>
          <p:cNvSpPr txBox="1"/>
          <p:nvPr>
            <p:ph idx="2" type="body"/>
          </p:nvPr>
        </p:nvSpPr>
        <p:spPr>
          <a:xfrm>
            <a:off x="839788" y="4381500"/>
            <a:ext cx="10507661" cy="1803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1"/>
          <p:cNvSpPr txBox="1"/>
          <p:nvPr>
            <p:ph type="title"/>
          </p:nvPr>
        </p:nvSpPr>
        <p:spPr>
          <a:xfrm>
            <a:off x="839788" y="4038600"/>
            <a:ext cx="10515600" cy="207791"/>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11"/>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11"/>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11"/>
          <p:cNvSpPr txBox="1"/>
          <p:nvPr>
            <p:ph idx="3" type="body"/>
          </p:nvPr>
        </p:nvSpPr>
        <p:spPr>
          <a:xfrm>
            <a:off x="6240463" y="584199"/>
            <a:ext cx="5106987" cy="300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1"/>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5" Type="http://schemas.openxmlformats.org/officeDocument/2006/relationships/slideLayout" Target="../slideLayouts/slideLayout7.xml"/><Relationship Id="rId19" Type="http://schemas.openxmlformats.org/officeDocument/2006/relationships/slideLayout" Target="../slideLayouts/slideLayout21.xml"/><Relationship Id="rId6" Type="http://schemas.openxmlformats.org/officeDocument/2006/relationships/slideLayout" Target="../slideLayouts/slideLayout8.xml"/><Relationship Id="rId18" Type="http://schemas.openxmlformats.org/officeDocument/2006/relationships/slideLayout" Target="../slideLayouts/slideLayout20.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sp>
        <p:nvSpPr>
          <p:cNvPr id="25" name="Google Shape;25;p4"/>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9.pn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who.int/publications/i/item/9789241547239" TargetMode="External"/><Relationship Id="rId4" Type="http://schemas.openxmlformats.org/officeDocument/2006/relationships/image" Target="../media/image34.jpg"/><Relationship Id="rId5" Type="http://schemas.openxmlformats.org/officeDocument/2006/relationships/hyperlink" Target="https://www.who.int/publications/i/item/978924154723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www.who.int/water_sanitation_health/publications/ehs_hc/en/" TargetMode="External"/><Relationship Id="rId4" Type="http://schemas.openxmlformats.org/officeDocument/2006/relationships/image" Target="../media/image39.png"/><Relationship Id="rId5" Type="http://schemas.openxmlformats.org/officeDocument/2006/relationships/image" Target="../media/image46.jp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7.jpg"/><Relationship Id="rId6" Type="http://schemas.openxmlformats.org/officeDocument/2006/relationships/image" Target="../media/image39.png"/><Relationship Id="rId7" Type="http://schemas.openxmlformats.org/officeDocument/2006/relationships/image" Target="../media/image46.jp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7.jpg"/><Relationship Id="rId6" Type="http://schemas.openxmlformats.org/officeDocument/2006/relationships/image" Target="../media/image46.jpg"/><Relationship Id="rId7"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0" Type="http://schemas.openxmlformats.org/officeDocument/2006/relationships/image" Target="../media/image56.jp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9.jpg"/><Relationship Id="rId4" Type="http://schemas.openxmlformats.org/officeDocument/2006/relationships/image" Target="../media/image50.jpg"/><Relationship Id="rId9" Type="http://schemas.openxmlformats.org/officeDocument/2006/relationships/hyperlink" Target="https://www.who.int/publications/i/item/WHO-EVD-WSH-14" TargetMode="External"/><Relationship Id="rId5" Type="http://schemas.openxmlformats.org/officeDocument/2006/relationships/image" Target="../media/image84.jpg"/><Relationship Id="rId6" Type="http://schemas.openxmlformats.org/officeDocument/2006/relationships/image" Target="../media/image54.jpg"/><Relationship Id="rId7" Type="http://schemas.openxmlformats.org/officeDocument/2006/relationships/hyperlink" Target="https://www.who.int/water_sanitation_health/publications/legionella/en/" TargetMode="External"/><Relationship Id="rId8" Type="http://schemas.openxmlformats.org/officeDocument/2006/relationships/hyperlink" Target="https://www.who.int/publications-detail-redirect/WHO-2019-nCoV-IPC-WASH-2020.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5.jpg"/><Relationship Id="rId4" Type="http://schemas.openxmlformats.org/officeDocument/2006/relationships/image" Target="../media/image20.png"/><Relationship Id="rId5"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6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hyperlink" Target="https://www.who.int/publications/i/item/9789241547239" TargetMode="External"/><Relationship Id="rId10" Type="http://schemas.openxmlformats.org/officeDocument/2006/relationships/image" Target="../media/image60.jpg"/><Relationship Id="rId12" Type="http://schemas.openxmlformats.org/officeDocument/2006/relationships/image" Target="../media/image34.jpg"/><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www.who.int/publications/i/item/9789241513944" TargetMode="External"/><Relationship Id="rId4" Type="http://schemas.openxmlformats.org/officeDocument/2006/relationships/image" Target="../media/image77.png"/><Relationship Id="rId9" Type="http://schemas.openxmlformats.org/officeDocument/2006/relationships/hyperlink" Target="https://www.who.int/publications/i/item/9789241516037" TargetMode="External"/><Relationship Id="rId5" Type="http://schemas.openxmlformats.org/officeDocument/2006/relationships/hyperlink" Target="http://apps.who.int/iris/bitstream/handle/10665/258722/9789241512794-eng.pdf?sequence=1" TargetMode="External"/><Relationship Id="rId6" Type="http://schemas.openxmlformats.org/officeDocument/2006/relationships/image" Target="../media/image78.jpg"/><Relationship Id="rId7" Type="http://schemas.openxmlformats.org/officeDocument/2006/relationships/hyperlink" Target="https://www.who.int/publications/i/item/9789241549950" TargetMode="External"/><Relationship Id="rId8" Type="http://schemas.openxmlformats.org/officeDocument/2006/relationships/image" Target="../media/image64.jpg"/></Relationships>
</file>

<file path=ppt/slides/_rels/slide22.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70.png"/><Relationship Id="rId12"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74.png"/><Relationship Id="rId5" Type="http://schemas.openxmlformats.org/officeDocument/2006/relationships/image" Target="../media/image63.png"/><Relationship Id="rId6" Type="http://schemas.openxmlformats.org/officeDocument/2006/relationships/image" Target="../media/image68.png"/><Relationship Id="rId7" Type="http://schemas.openxmlformats.org/officeDocument/2006/relationships/image" Target="../media/image83.png"/><Relationship Id="rId8"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0.jpg"/><Relationship Id="rId4" Type="http://schemas.openxmlformats.org/officeDocument/2006/relationships/image" Target="../media/image39.png"/><Relationship Id="rId5"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2.jp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5.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76.jpg"/><Relationship Id="rId5"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hyperlink" Target="https://www.who.int/tools/international-scheme-to-evaluate-household-water-treatment-technologies" TargetMode="External"/><Relationship Id="rId4" Type="http://schemas.openxmlformats.org/officeDocument/2006/relationships/image" Target="../media/image60.jpg"/><Relationship Id="rId5" Type="http://schemas.openxmlformats.org/officeDocument/2006/relationships/hyperlink" Target="https://www.who.int/tools/international-scheme-to-evaluate-household-water-treatment-technologi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79.jpg"/><Relationship Id="rId4" Type="http://schemas.openxmlformats.org/officeDocument/2006/relationships/image" Target="../media/image39.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9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who.int/water_sanitation_health/emerging/legionella.pdf" TargetMode="External"/><Relationship Id="rId4" Type="http://schemas.openxmlformats.org/officeDocument/2006/relationships/image" Target="../media/image8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5.jpg"/><Relationship Id="rId4" Type="http://schemas.openxmlformats.org/officeDocument/2006/relationships/image" Target="../media/image89.jpg"/><Relationship Id="rId5" Type="http://schemas.openxmlformats.org/officeDocument/2006/relationships/image" Target="../media/image91.jpg"/><Relationship Id="rId6" Type="http://schemas.openxmlformats.org/officeDocument/2006/relationships/image" Target="../media/image8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hyperlink" Target="https://www.who.int/publications/i/item/9789241547239" TargetMode="External"/><Relationship Id="rId4" Type="http://schemas.openxmlformats.org/officeDocument/2006/relationships/hyperlink" Target="https://www.who.int/publications/i/item/9789241513944" TargetMode="External"/><Relationship Id="rId5" Type="http://schemas.openxmlformats.org/officeDocument/2006/relationships/hyperlink" Target="http://www.who.int/water_sanitation_health/publications/2011/tn9_how_much_water_en.pdf" TargetMode="External"/><Relationship Id="rId6" Type="http://schemas.openxmlformats.org/officeDocument/2006/relationships/hyperlink" Target="https://www.who.int/teams/environment-climate-change-and-health/water-sanitation-and-health/environmental-health-in-emergencies/technical-notes-on-wash-in-emergencies" TargetMode="External"/><Relationship Id="rId7" Type="http://schemas.openxmlformats.org/officeDocument/2006/relationships/hyperlink" Target="https://apps.who.int/iris/handle/10665/43233" TargetMode="External"/><Relationship Id="rId8" Type="http://schemas.openxmlformats.org/officeDocument/2006/relationships/hyperlink" Target="https://www.who.int/publications-detail-redirect/WHO-2019-nCoV-IPC-WASH-2020.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https://apps.who.int/iris/handle/10665/258722" TargetMode="External"/><Relationship Id="rId4" Type="http://schemas.openxmlformats.org/officeDocument/2006/relationships/hyperlink" Target="https://www.who.int/teams/environment-climate-change-and-health/water-sanitation-and-health/water-safety-and-quality/water-safety-planning/sanitary-inspection-packages" TargetMode="External"/><Relationship Id="rId9" Type="http://schemas.openxmlformats.org/officeDocument/2006/relationships/hyperlink" Target="https://washinhcf.org/resource/summary-of-all-who-and-related-resources-on-wash-in-hcf/" TargetMode="External"/><Relationship Id="rId5" Type="http://schemas.openxmlformats.org/officeDocument/2006/relationships/hyperlink" Target="https://www.who.int/publications/i/item/9789241516037" TargetMode="External"/><Relationship Id="rId6" Type="http://schemas.openxmlformats.org/officeDocument/2006/relationships/hyperlink" Target="https://apps.who.int/iris/bitstream/handle/10665/43423/9241563184_eng.pdf?sequence=1&amp;isAllowed=y" TargetMode="External"/><Relationship Id="rId7" Type="http://schemas.openxmlformats.org/officeDocument/2006/relationships/hyperlink" Target="https://www.joinforwater.ngo/sites/default/files/library_assets/330_NWP_E9_smart_water.pdf" TargetMode="External"/><Relationship Id="rId8" Type="http://schemas.openxmlformats.org/officeDocument/2006/relationships/hyperlink" Target="https://www.who.int/teams/environment-climate-change-and-health/water-sanitation-and-health/water-safety-and-qualit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hyperlink" Target="https://www.who.int/tools/international-scheme-to-evaluate-household-water-treatment-technologies" TargetMode="External"/><Relationship Id="rId4" Type="http://schemas.openxmlformats.org/officeDocument/2006/relationships/hyperlink" Target="https://www.who.int/tools/international-scheme-to-evaluate-household-water-treatment-technologies" TargetMode="External"/><Relationship Id="rId5" Type="http://schemas.openxmlformats.org/officeDocument/2006/relationships/image" Target="../media/image6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27.jpg"/><Relationship Id="rId5"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0.jpg"/><Relationship Id="rId4" Type="http://schemas.openxmlformats.org/officeDocument/2006/relationships/image" Target="../media/image31.jpg"/><Relationship Id="rId5" Type="http://schemas.openxmlformats.org/officeDocument/2006/relationships/image" Target="../media/image37.jpg"/><Relationship Id="rId6" Type="http://schemas.openxmlformats.org/officeDocument/2006/relationships/image" Target="../media/image9.png"/><Relationship Id="rId7"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9.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hyperlink" Target="http://www.who.int/water_sanitation_health/publications/core-questions-and-indicators-for-monitoring-wash/en/" TargetMode="External"/><Relationship Id="rId5"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3"/>
          <p:cNvPicPr preferRelativeResize="0"/>
          <p:nvPr/>
        </p:nvPicPr>
        <p:blipFill rotWithShape="1">
          <a:blip r:embed="rId3">
            <a:alphaModFix/>
          </a:blip>
          <a:srcRect b="0" l="0" r="0" t="0"/>
          <a:stretch/>
        </p:blipFill>
        <p:spPr>
          <a:xfrm>
            <a:off x="322045" y="3956821"/>
            <a:ext cx="7687727" cy="2657486"/>
          </a:xfrm>
          <a:prstGeom prst="rect">
            <a:avLst/>
          </a:prstGeom>
          <a:noFill/>
          <a:ln>
            <a:noFill/>
          </a:ln>
        </p:spPr>
      </p:pic>
      <p:pic>
        <p:nvPicPr>
          <p:cNvPr id="317" name="Google Shape;317;p33"/>
          <p:cNvPicPr preferRelativeResize="0"/>
          <p:nvPr/>
        </p:nvPicPr>
        <p:blipFill rotWithShape="1">
          <a:blip r:embed="rId4">
            <a:alphaModFix/>
          </a:blip>
          <a:srcRect b="6098" l="0" r="1359" t="0"/>
          <a:stretch/>
        </p:blipFill>
        <p:spPr>
          <a:xfrm>
            <a:off x="184056" y="767217"/>
            <a:ext cx="5309044" cy="3189604"/>
          </a:xfrm>
          <a:prstGeom prst="rect">
            <a:avLst/>
          </a:prstGeom>
          <a:noFill/>
          <a:ln>
            <a:noFill/>
          </a:ln>
        </p:spPr>
      </p:pic>
      <p:pic>
        <p:nvPicPr>
          <p:cNvPr id="318" name="Google Shape;318;p33"/>
          <p:cNvPicPr preferRelativeResize="0"/>
          <p:nvPr/>
        </p:nvPicPr>
        <p:blipFill rotWithShape="1">
          <a:blip r:embed="rId5">
            <a:alphaModFix/>
          </a:blip>
          <a:srcRect b="0" l="0" r="-3287" t="634"/>
          <a:stretch/>
        </p:blipFill>
        <p:spPr>
          <a:xfrm>
            <a:off x="8329062" y="1136945"/>
            <a:ext cx="3678882" cy="4306272"/>
          </a:xfrm>
          <a:prstGeom prst="rect">
            <a:avLst/>
          </a:prstGeom>
          <a:noFill/>
          <a:ln>
            <a:noFill/>
          </a:ln>
        </p:spPr>
      </p:pic>
      <p:sp>
        <p:nvSpPr>
          <p:cNvPr id="319" name="Google Shape;319;p33"/>
          <p:cNvSpPr txBox="1"/>
          <p:nvPr/>
        </p:nvSpPr>
        <p:spPr>
          <a:xfrm>
            <a:off x="6263146" y="1411372"/>
            <a:ext cx="2768601" cy="71437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000"/>
              <a:buFont typeface="Arial"/>
              <a:buNone/>
            </a:pPr>
            <a:r>
              <a:rPr b="1" i="0" lang="fr" sz="2000" u="none" cap="none" strike="noStrike">
                <a:solidFill>
                  <a:schemeClr val="lt1"/>
                </a:solidFill>
                <a:latin typeface="Arial"/>
                <a:ea typeface="Arial"/>
                <a:cs typeface="Arial"/>
                <a:sym typeface="Arial"/>
              </a:rPr>
              <a:t>Puits protégé avec pompe manuelle </a:t>
            </a:r>
            <a:endParaRPr b="0" i="0" sz="1400" u="none" cap="none" strike="noStrike">
              <a:solidFill>
                <a:srgbClr val="000000"/>
              </a:solidFill>
              <a:latin typeface="Arial"/>
              <a:ea typeface="Arial"/>
              <a:cs typeface="Arial"/>
              <a:sym typeface="Arial"/>
            </a:endParaRPr>
          </a:p>
        </p:txBody>
      </p:sp>
      <p:sp>
        <p:nvSpPr>
          <p:cNvPr id="320" name="Google Shape;320;p33"/>
          <p:cNvSpPr txBox="1"/>
          <p:nvPr>
            <p:ph idx="1" type="body"/>
          </p:nvPr>
        </p:nvSpPr>
        <p:spPr>
          <a:xfrm>
            <a:off x="515040" y="3464118"/>
            <a:ext cx="2992248" cy="573299"/>
          </a:xfrm>
          <a:prstGeom prst="rect">
            <a:avLst/>
          </a:prstGeom>
          <a:solidFill>
            <a:schemeClr val="dk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Font typeface="Arial"/>
              <a:buNone/>
            </a:pPr>
            <a:r>
              <a:rPr lang="fr" sz="2000"/>
              <a:t>Récupération de l’eau de pluie </a:t>
            </a:r>
            <a:endParaRPr/>
          </a:p>
        </p:txBody>
      </p:sp>
      <p:sp>
        <p:nvSpPr>
          <p:cNvPr id="321" name="Google Shape;321;p33"/>
          <p:cNvSpPr txBox="1"/>
          <p:nvPr/>
        </p:nvSpPr>
        <p:spPr>
          <a:xfrm>
            <a:off x="7023138" y="4897678"/>
            <a:ext cx="2768601" cy="1710722"/>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000"/>
              <a:buFont typeface="Arial"/>
              <a:buNone/>
            </a:pPr>
            <a:r>
              <a:rPr b="1" i="0" lang="fr" sz="2000" u="none" cap="none" strike="noStrike">
                <a:solidFill>
                  <a:schemeClr val="lt1"/>
                </a:solidFill>
                <a:latin typeface="Arial"/>
                <a:ea typeface="Arial"/>
                <a:cs typeface="Arial"/>
                <a:sym typeface="Arial"/>
              </a:rPr>
              <a:t>Puits de forage alimenté à l’énergie solaire et raccordé à un réseau de canalisations </a:t>
            </a:r>
            <a:endParaRPr b="0" i="0" sz="1400" u="none" cap="none" strike="noStrike">
              <a:solidFill>
                <a:srgbClr val="000000"/>
              </a:solidFill>
              <a:latin typeface="Arial"/>
              <a:ea typeface="Arial"/>
              <a:cs typeface="Arial"/>
              <a:sym typeface="Arial"/>
            </a:endParaRPr>
          </a:p>
        </p:txBody>
      </p:sp>
      <p:sp>
        <p:nvSpPr>
          <p:cNvPr id="322" name="Google Shape;322;p33"/>
          <p:cNvSpPr txBox="1"/>
          <p:nvPr/>
        </p:nvSpPr>
        <p:spPr>
          <a:xfrm>
            <a:off x="322045" y="6694903"/>
            <a:ext cx="9846458" cy="229968"/>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9164D"/>
              </a:buClr>
              <a:buSzPct val="100000"/>
              <a:buFont typeface="Arial"/>
              <a:buNone/>
            </a:pPr>
            <a:r>
              <a:rPr b="0" i="0" lang="fr" sz="1200" u="none" cap="none" strike="noStrike">
                <a:solidFill>
                  <a:srgbClr val="09164D"/>
                </a:solidFill>
                <a:latin typeface="Arial"/>
                <a:ea typeface="Arial"/>
                <a:cs typeface="Arial"/>
                <a:sym typeface="Arial"/>
              </a:rPr>
              <a:t>Source : Eawag, « Compendium of water technologies », Suisse, à paraître.</a:t>
            </a:r>
            <a:endParaRPr b="0" i="0" sz="1200" u="none" cap="none" strike="noStrike">
              <a:solidFill>
                <a:srgbClr val="09164D"/>
              </a:solidFill>
              <a:latin typeface="Arial"/>
              <a:ea typeface="Arial"/>
              <a:cs typeface="Arial"/>
              <a:sym typeface="Arial"/>
            </a:endParaRPr>
          </a:p>
        </p:txBody>
      </p:sp>
      <p:sp>
        <p:nvSpPr>
          <p:cNvPr id="323" name="Google Shape;323;p33"/>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sz="3600"/>
              <a:t>Qu’est-ce qu’un système d’approvisionnement en eau « amélioré » ?</a:t>
            </a:r>
            <a:endParaRPr sz="3600"/>
          </a:p>
        </p:txBody>
      </p:sp>
      <p:sp>
        <p:nvSpPr>
          <p:cNvPr id="324" name="Google Shape;324;p33"/>
          <p:cNvSpPr txBox="1"/>
          <p:nvPr>
            <p:ph idx="12" type="sldNum"/>
          </p:nvPr>
        </p:nvSpPr>
        <p:spPr>
          <a:xfrm>
            <a:off x="1" y="6363031"/>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pSp>
        <p:nvGrpSpPr>
          <p:cNvPr id="325" name="Google Shape;325;p33"/>
          <p:cNvGrpSpPr/>
          <p:nvPr/>
        </p:nvGrpSpPr>
        <p:grpSpPr>
          <a:xfrm>
            <a:off x="11236941" y="5904859"/>
            <a:ext cx="743136" cy="734102"/>
            <a:chOff x="9555224" y="5116370"/>
            <a:chExt cx="1161098" cy="1171184"/>
          </a:xfrm>
        </p:grpSpPr>
        <p:pic>
          <p:nvPicPr>
            <p:cNvPr descr="Shape&#10;&#10;Description automatically generated with low confidence" id="326" name="Google Shape;326;p33"/>
            <p:cNvPicPr preferRelativeResize="0"/>
            <p:nvPr/>
          </p:nvPicPr>
          <p:blipFill rotWithShape="1">
            <a:blip r:embed="rId6">
              <a:alphaModFix/>
            </a:blip>
            <a:srcRect b="0" l="0" r="0" t="0"/>
            <a:stretch/>
          </p:blipFill>
          <p:spPr>
            <a:xfrm>
              <a:off x="9623552" y="5313519"/>
              <a:ext cx="1004243" cy="847983"/>
            </a:xfrm>
            <a:prstGeom prst="rect">
              <a:avLst/>
            </a:prstGeom>
            <a:noFill/>
            <a:ln>
              <a:noFill/>
            </a:ln>
          </p:spPr>
        </p:pic>
        <p:sp>
          <p:nvSpPr>
            <p:cNvPr id="327" name="Google Shape;327;p33"/>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28" name="Google Shape;328;p33"/>
          <p:cNvGrpSpPr/>
          <p:nvPr/>
        </p:nvGrpSpPr>
        <p:grpSpPr>
          <a:xfrm>
            <a:off x="10308534" y="5642649"/>
            <a:ext cx="1362074" cy="1215351"/>
            <a:chOff x="10705811" y="275913"/>
            <a:chExt cx="1689559" cy="1684742"/>
          </a:xfrm>
        </p:grpSpPr>
        <p:pic>
          <p:nvPicPr>
            <p:cNvPr id="329" name="Google Shape;329;p33"/>
            <p:cNvPicPr preferRelativeResize="0"/>
            <p:nvPr/>
          </p:nvPicPr>
          <p:blipFill rotWithShape="1">
            <a:blip r:embed="rId7">
              <a:alphaModFix/>
            </a:blip>
            <a:srcRect b="0" l="0" r="0" t="0"/>
            <a:stretch/>
          </p:blipFill>
          <p:spPr>
            <a:xfrm>
              <a:off x="10727487" y="275913"/>
              <a:ext cx="1030462" cy="1030462"/>
            </a:xfrm>
            <a:prstGeom prst="rect">
              <a:avLst/>
            </a:prstGeom>
            <a:noFill/>
            <a:ln>
              <a:noFill/>
            </a:ln>
          </p:spPr>
        </p:pic>
        <p:sp>
          <p:nvSpPr>
            <p:cNvPr id="330" name="Google Shape;330;p33"/>
            <p:cNvSpPr txBox="1"/>
            <p:nvPr/>
          </p:nvSpPr>
          <p:spPr>
            <a:xfrm>
              <a:off x="10705811" y="1407649"/>
              <a:ext cx="1689559" cy="55300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2 min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4"/>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Quantité minimale d’eau nécessaire au bon fonctionnement d’un établissement de santé</a:t>
            </a:r>
            <a:endParaRPr/>
          </a:p>
        </p:txBody>
      </p:sp>
      <p:sp>
        <p:nvSpPr>
          <p:cNvPr id="337" name="Google Shape;337;p3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aphicFrame>
        <p:nvGraphicFramePr>
          <p:cNvPr id="338" name="Google Shape;338;p34"/>
          <p:cNvGraphicFramePr/>
          <p:nvPr/>
        </p:nvGraphicFramePr>
        <p:xfrm>
          <a:off x="1101167" y="1271640"/>
          <a:ext cx="3000000" cy="3000000"/>
        </p:xfrm>
        <a:graphic>
          <a:graphicData uri="http://schemas.openxmlformats.org/drawingml/2006/table">
            <a:tbl>
              <a:tblPr bandRow="1" firstCol="1" firstRow="1">
                <a:noFill/>
                <a:tableStyleId>{BBE9A174-E78B-40DA-BA03-B4E42B4845A3}</a:tableStyleId>
              </a:tblPr>
              <a:tblGrid>
                <a:gridCol w="5556175"/>
                <a:gridCol w="4295850"/>
              </a:tblGrid>
              <a:tr h="358950">
                <a:tc>
                  <a:txBody>
                    <a:bodyPr/>
                    <a:lstStyle/>
                    <a:p>
                      <a:pPr indent="0" lvl="0" marL="0" marR="0" rtl="0" algn="just">
                        <a:lnSpc>
                          <a:spcPct val="115000"/>
                        </a:lnSpc>
                        <a:spcBef>
                          <a:spcPts val="0"/>
                        </a:spcBef>
                        <a:spcAft>
                          <a:spcPts val="0"/>
                        </a:spcAft>
                        <a:buClr>
                          <a:srgbClr val="000000"/>
                        </a:buClr>
                        <a:buSzPts val="1600"/>
                        <a:buFont typeface="Arial"/>
                        <a:buNone/>
                      </a:pPr>
                      <a:r>
                        <a:t/>
                      </a:r>
                      <a:endParaRPr b="1" sz="1600" u="none" cap="none" strike="noStrike">
                        <a:solidFill>
                          <a:srgbClr val="09164D"/>
                        </a:solidFill>
                        <a:latin typeface="Arial"/>
                        <a:ea typeface="Arial"/>
                        <a:cs typeface="Arial"/>
                        <a:sym typeface="Arial"/>
                      </a:endParaRPr>
                    </a:p>
                  </a:txBody>
                  <a:tcPr marT="0" marB="0" marR="63175" marL="63175"/>
                </a:tc>
                <a:tc>
                  <a:txBody>
                    <a:bodyPr/>
                    <a:lstStyle/>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09164D"/>
                        </a:solidFill>
                        <a:latin typeface="Arial"/>
                        <a:ea typeface="Arial"/>
                        <a:cs typeface="Arial"/>
                        <a:sym typeface="Arial"/>
                      </a:endParaRPr>
                    </a:p>
                  </a:txBody>
                  <a:tcPr marT="0" marB="0" marR="63175" marL="63175"/>
                </a:tc>
              </a:tr>
              <a:tr h="353975">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Patients ambulatoires</a:t>
                      </a:r>
                      <a:endParaRPr sz="1800" u="none" cap="none" strike="noStrike">
                        <a:solidFill>
                          <a:srgbClr val="09164D"/>
                        </a:solidFill>
                        <a:latin typeface="Arial"/>
                        <a:ea typeface="Arial"/>
                        <a:cs typeface="Arial"/>
                        <a:sym typeface="Arial"/>
                      </a:endParaRPr>
                    </a:p>
                  </a:txBody>
                  <a:tcPr marT="0" marB="0" marR="63175" marL="63175">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5 litres/consultation</a:t>
                      </a:r>
                      <a:endParaRPr sz="1800" u="none" cap="none" strike="noStrike">
                        <a:solidFill>
                          <a:srgbClr val="09164D"/>
                        </a:solidFill>
                        <a:latin typeface="Arial"/>
                        <a:ea typeface="Arial"/>
                        <a:cs typeface="Arial"/>
                        <a:sym typeface="Arial"/>
                      </a:endParaRPr>
                    </a:p>
                  </a:txBody>
                  <a:tcPr marT="0" marB="0" marR="63175" marL="63175">
                    <a:lnB cap="flat" cmpd="sng" w="12700">
                      <a:solidFill>
                        <a:schemeClr val="dk1"/>
                      </a:solidFill>
                      <a:prstDash val="solid"/>
                      <a:round/>
                      <a:headEnd len="sm" w="sm" type="none"/>
                      <a:tailEnd len="sm" w="sm" type="none"/>
                    </a:lnB>
                  </a:tcPr>
                </a:tc>
              </a:tr>
              <a:tr h="328925">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Patients hospitalisés </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40-60 litres/patient/jour</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0625">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Salle d’opération ou maternité </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100 litres/intervention</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19400">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Centre d’alimentation complémentaire sèche</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0,5-5 litres/consultation </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1950">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Centre d’alimentation complémentaire humide</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15 litres/consultation </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5375">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Centre d’alimentation thérapeutique pour patients hospitalisés</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30 litres/patient/jour</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34350">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Centre de traitement du choléra</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60 litres/patient/jour</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29375">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Centre d’isolement pour les maladies respiratoires aiguës</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100 litres/patient/jour</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32300">
                <a:tc>
                  <a:txBody>
                    <a:bodyPr/>
                    <a:lstStyle/>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Centre d’isolement pour les fièvres hémorragiques</a:t>
                      </a:r>
                      <a:endParaRPr sz="1800" u="none" cap="none" strike="noStrike">
                        <a:solidFill>
                          <a:srgbClr val="09164D"/>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virales</a:t>
                      </a:r>
                      <a:endParaRPr sz="1800" u="none" cap="none" strike="noStrike">
                        <a:solidFill>
                          <a:srgbClr val="09164D"/>
                        </a:solidFill>
                        <a:latin typeface="Arial"/>
                        <a:ea typeface="Arial"/>
                        <a:cs typeface="Arial"/>
                        <a:sym typeface="Arial"/>
                      </a:endParaRPr>
                    </a:p>
                  </a:txBody>
                  <a:tcPr marT="0" marB="0" marR="63175" marL="63175">
                    <a:lnT cap="flat" cmpd="sng" w="12700">
                      <a:solidFill>
                        <a:schemeClr val="dk1"/>
                      </a:solidFill>
                      <a:prstDash val="solid"/>
                      <a:round/>
                      <a:headEnd len="sm" w="sm" type="none"/>
                      <a:tailEnd len="sm" w="sm" type="none"/>
                    </a:lnT>
                  </a:tcPr>
                </a:tc>
                <a:tc>
                  <a:txBody>
                    <a:bodyPr/>
                    <a:lstStyle/>
                    <a:p>
                      <a:pPr indent="0" lvl="0" marL="0" marR="0" rtl="0" algn="just">
                        <a:lnSpc>
                          <a:spcPct val="115000"/>
                        </a:lnSpc>
                        <a:spcBef>
                          <a:spcPts val="0"/>
                        </a:spcBef>
                        <a:spcAft>
                          <a:spcPts val="0"/>
                        </a:spcAft>
                        <a:buClr>
                          <a:srgbClr val="000000"/>
                        </a:buClr>
                        <a:buSzPts val="1800"/>
                        <a:buFont typeface="Arial"/>
                        <a:buNone/>
                      </a:pPr>
                      <a:r>
                        <a:rPr lang="fr" sz="1800" u="none" cap="none" strike="noStrike">
                          <a:solidFill>
                            <a:srgbClr val="09164D"/>
                          </a:solidFill>
                          <a:latin typeface="Arial"/>
                          <a:ea typeface="Arial"/>
                          <a:cs typeface="Arial"/>
                          <a:sym typeface="Arial"/>
                        </a:rPr>
                        <a:t>300-400 litres/patient/jour</a:t>
                      </a:r>
                      <a:endParaRPr sz="1400" u="none" cap="none" strike="noStrike"/>
                    </a:p>
                  </a:txBody>
                  <a:tcPr marT="0" marB="0" marR="63175" marL="63175">
                    <a:lnT cap="flat" cmpd="sng" w="12700">
                      <a:solidFill>
                        <a:schemeClr val="dk1"/>
                      </a:solidFill>
                      <a:prstDash val="solid"/>
                      <a:round/>
                      <a:headEnd len="sm" w="sm" type="none"/>
                      <a:tailEnd len="sm" w="sm" type="none"/>
                    </a:lnT>
                  </a:tcPr>
                </a:tc>
              </a:tr>
            </a:tbl>
          </a:graphicData>
        </a:graphic>
      </p:graphicFrame>
      <p:pic>
        <p:nvPicPr>
          <p:cNvPr id="339" name="Google Shape;339;p34">
            <a:hlinkClick r:id="rId3"/>
          </p:cNvPr>
          <p:cNvPicPr preferRelativeResize="0"/>
          <p:nvPr/>
        </p:nvPicPr>
        <p:blipFill rotWithShape="1">
          <a:blip r:embed="rId4">
            <a:alphaModFix/>
          </a:blip>
          <a:srcRect b="0" l="0" r="0" t="0"/>
          <a:stretch/>
        </p:blipFill>
        <p:spPr>
          <a:xfrm>
            <a:off x="10007600" y="1093434"/>
            <a:ext cx="1891185" cy="2494856"/>
          </a:xfrm>
          <a:prstGeom prst="rect">
            <a:avLst/>
          </a:prstGeom>
          <a:noFill/>
          <a:ln>
            <a:noFill/>
          </a:ln>
          <a:effectLst>
            <a:outerShdw blurRad="292100" rotWithShape="0" algn="tl" dir="2700000" dist="139700">
              <a:srgbClr val="333333">
                <a:alpha val="64313"/>
              </a:srgbClr>
            </a:outerShdw>
          </a:effectLst>
        </p:spPr>
      </p:pic>
      <p:sp>
        <p:nvSpPr>
          <p:cNvPr id="340" name="Google Shape;340;p34"/>
          <p:cNvSpPr txBox="1"/>
          <p:nvPr/>
        </p:nvSpPr>
        <p:spPr>
          <a:xfrm>
            <a:off x="2693987" y="5436396"/>
            <a:ext cx="7466013"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chemeClr val="dk1"/>
                </a:solidFill>
                <a:latin typeface="Arial"/>
                <a:ea typeface="Arial"/>
                <a:cs typeface="Arial"/>
                <a:sym typeface="Arial"/>
              </a:rPr>
              <a:t>Quantité d’eau « suffisante » –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chemeClr val="dk1"/>
                </a:solidFill>
                <a:latin typeface="Arial"/>
                <a:ea typeface="Arial"/>
                <a:cs typeface="Arial"/>
                <a:sym typeface="Arial"/>
              </a:rPr>
              <a:t>Quantité permettant de répondre aux besoins de l’établissement pendant </a:t>
            </a:r>
            <a:r>
              <a:rPr b="1" i="0" lang="fr" sz="2000" u="none" cap="none" strike="noStrike">
                <a:solidFill>
                  <a:srgbClr val="8D7511"/>
                </a:solidFill>
                <a:latin typeface="Arial"/>
                <a:ea typeface="Arial"/>
                <a:cs typeface="Arial"/>
                <a:sym typeface="Arial"/>
              </a:rPr>
              <a:t>48 heures </a:t>
            </a:r>
            <a:endParaRPr b="0" i="0" sz="1200" u="none" cap="none" strike="noStrike">
              <a:solidFill>
                <a:srgbClr val="000000"/>
              </a:solidFill>
              <a:latin typeface="Arial"/>
              <a:ea typeface="Arial"/>
              <a:cs typeface="Arial"/>
              <a:sym typeface="Arial"/>
            </a:endParaRPr>
          </a:p>
        </p:txBody>
      </p:sp>
      <p:sp>
        <p:nvSpPr>
          <p:cNvPr id="341" name="Google Shape;341;p34"/>
          <p:cNvSpPr txBox="1"/>
          <p:nvPr/>
        </p:nvSpPr>
        <p:spPr>
          <a:xfrm>
            <a:off x="7140472" y="6457671"/>
            <a:ext cx="4659046" cy="327096"/>
          </a:xfrm>
          <a:prstGeom prst="rect">
            <a:avLst/>
          </a:prstGeom>
          <a:noFill/>
          <a:ln>
            <a:noFill/>
          </a:ln>
        </p:spPr>
        <p:txBody>
          <a:bodyPr anchorCtr="0" anchor="t" bIns="0" lIns="18000" spcFirstLastPara="1" rIns="18000" wrap="square" tIns="0">
            <a:normAutofit fontScale="70000" lnSpcReduction="20000"/>
          </a:bodyPr>
          <a:lstStyle/>
          <a:p>
            <a:pPr indent="0" lvl="0" marL="0" marR="0" rtl="0" algn="l">
              <a:lnSpc>
                <a:spcPct val="110000"/>
              </a:lnSpc>
              <a:spcBef>
                <a:spcPts val="0"/>
              </a:spcBef>
              <a:spcAft>
                <a:spcPts val="0"/>
              </a:spcAft>
              <a:buClr>
                <a:schemeClr val="dk1"/>
              </a:buClr>
              <a:buSzPct val="114285"/>
              <a:buFont typeface="Arial"/>
              <a:buNone/>
            </a:pPr>
            <a:r>
              <a:rPr b="0" i="0" lang="fr" sz="1600" u="sng" cap="none" strike="noStrike">
                <a:solidFill>
                  <a:schemeClr val="hlink"/>
                </a:solidFill>
                <a:latin typeface="Arial"/>
                <a:ea typeface="Arial"/>
                <a:cs typeface="Arial"/>
                <a:sym typeface="Arial"/>
                <a:hlinkClick r:id="rId5"/>
              </a:rPr>
              <a:t>https://www.who.int/fr/publications/i/item/essential-environmental-health-standards-in-health-care</a:t>
            </a:r>
            <a:r>
              <a:rPr b="0" i="0" lang="fr" sz="1600" u="none" cap="none" strike="noStrike">
                <a:solidFill>
                  <a:srgbClr val="FF0000"/>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48" name="Google Shape;348;p35"/>
          <p:cNvSpPr txBox="1"/>
          <p:nvPr>
            <p:ph type="title"/>
          </p:nvPr>
        </p:nvSpPr>
        <p:spPr>
          <a:xfrm>
            <a:off x="406401" y="853698"/>
            <a:ext cx="4775198"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Narrow"/>
              <a:buNone/>
            </a:pPr>
            <a:r>
              <a:rPr lang="fr" sz="3600"/>
              <a:t>De quelle quantité d’eau cet établissement a-t-il besoin pour fonctionner pendant </a:t>
            </a:r>
            <a:r>
              <a:rPr lang="fr" sz="3600" u="sng"/>
              <a:t>une semaine</a:t>
            </a:r>
            <a:r>
              <a:rPr lang="fr" sz="3600"/>
              <a:t> ?</a:t>
            </a:r>
            <a:endParaRPr sz="3600"/>
          </a:p>
        </p:txBody>
      </p:sp>
      <p:sp>
        <p:nvSpPr>
          <p:cNvPr id="349" name="Google Shape;349;p35"/>
          <p:cNvSpPr txBox="1"/>
          <p:nvPr>
            <p:ph idx="2" type="body"/>
          </p:nvPr>
        </p:nvSpPr>
        <p:spPr>
          <a:xfrm>
            <a:off x="5437190" y="1253776"/>
            <a:ext cx="5929313" cy="5727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164D"/>
              </a:buClr>
              <a:buSzPts val="2400"/>
              <a:buFont typeface="Arial"/>
              <a:buNone/>
            </a:pPr>
            <a:r>
              <a:rPr lang="fr" sz="1800">
                <a:solidFill>
                  <a:srgbClr val="09164D"/>
                </a:solidFill>
              </a:rPr>
              <a:t>Éléments de contextualisation – Cet établissement de soins de santé primaire :</a:t>
            </a:r>
            <a:endParaRPr sz="1600"/>
          </a:p>
          <a:p>
            <a:pPr indent="-342900" lvl="0" marL="342900" rtl="0" algn="l">
              <a:lnSpc>
                <a:spcPct val="90000"/>
              </a:lnSpc>
              <a:spcBef>
                <a:spcPts val="1000"/>
              </a:spcBef>
              <a:spcAft>
                <a:spcPts val="0"/>
              </a:spcAft>
              <a:buClr>
                <a:srgbClr val="09164D"/>
              </a:buClr>
              <a:buSzPts val="2400"/>
              <a:buFont typeface="Arial"/>
              <a:buChar char="•"/>
            </a:pPr>
            <a:r>
              <a:rPr lang="fr" sz="1800">
                <a:solidFill>
                  <a:srgbClr val="09164D"/>
                </a:solidFill>
              </a:rPr>
              <a:t>Est ouvert </a:t>
            </a:r>
            <a:r>
              <a:rPr b="1" lang="fr" sz="1800">
                <a:solidFill>
                  <a:srgbClr val="09164D"/>
                </a:solidFill>
              </a:rPr>
              <a:t>sept jours</a:t>
            </a:r>
            <a:r>
              <a:rPr lang="fr" sz="1800">
                <a:solidFill>
                  <a:srgbClr val="09164D"/>
                </a:solidFill>
              </a:rPr>
              <a:t> sur sept </a:t>
            </a:r>
            <a:endParaRPr sz="1600"/>
          </a:p>
          <a:p>
            <a:pPr indent="-342900" lvl="0" marL="342900" rtl="0" algn="l">
              <a:lnSpc>
                <a:spcPct val="90000"/>
              </a:lnSpc>
              <a:spcBef>
                <a:spcPts val="1000"/>
              </a:spcBef>
              <a:spcAft>
                <a:spcPts val="0"/>
              </a:spcAft>
              <a:buClr>
                <a:srgbClr val="09164D"/>
              </a:buClr>
              <a:buSzPts val="2400"/>
              <a:buFont typeface="Arial"/>
              <a:buChar char="•"/>
            </a:pPr>
            <a:r>
              <a:rPr lang="fr" sz="1800">
                <a:solidFill>
                  <a:srgbClr val="09164D"/>
                </a:solidFill>
              </a:rPr>
              <a:t>Prend en charge </a:t>
            </a:r>
            <a:r>
              <a:rPr b="1" lang="fr" sz="1800">
                <a:solidFill>
                  <a:srgbClr val="09164D"/>
                </a:solidFill>
              </a:rPr>
              <a:t>10 accouchements</a:t>
            </a:r>
            <a:r>
              <a:rPr lang="fr" sz="1800">
                <a:solidFill>
                  <a:srgbClr val="09164D"/>
                </a:solidFill>
              </a:rPr>
              <a:t> par semaine</a:t>
            </a:r>
            <a:endParaRPr b="1" sz="1800">
              <a:solidFill>
                <a:srgbClr val="09164D"/>
              </a:solidFill>
            </a:endParaRPr>
          </a:p>
          <a:p>
            <a:pPr indent="-342900" lvl="0" marL="342900" rtl="0" algn="l">
              <a:lnSpc>
                <a:spcPct val="90000"/>
              </a:lnSpc>
              <a:spcBef>
                <a:spcPts val="1000"/>
              </a:spcBef>
              <a:spcAft>
                <a:spcPts val="0"/>
              </a:spcAft>
              <a:buClr>
                <a:srgbClr val="09164D"/>
              </a:buClr>
              <a:buSzPts val="2400"/>
              <a:buFont typeface="Arial"/>
              <a:buChar char="•"/>
            </a:pPr>
            <a:r>
              <a:rPr lang="fr" sz="1800">
                <a:solidFill>
                  <a:srgbClr val="09164D"/>
                </a:solidFill>
              </a:rPr>
              <a:t>En moyenne,</a:t>
            </a:r>
            <a:r>
              <a:rPr b="1" lang="fr" sz="1800">
                <a:solidFill>
                  <a:srgbClr val="09164D"/>
                </a:solidFill>
              </a:rPr>
              <a:t> deux femmes</a:t>
            </a:r>
            <a:r>
              <a:rPr lang="fr" sz="1800">
                <a:solidFill>
                  <a:srgbClr val="09164D"/>
                </a:solidFill>
              </a:rPr>
              <a:t> passent la nuit dans l’établissement de santé après leur accouchement et les autres rentrent chez elles après quelques heures</a:t>
            </a:r>
            <a:endParaRPr sz="1600"/>
          </a:p>
          <a:p>
            <a:pPr indent="-342900" lvl="0" marL="342900" rtl="0" algn="l">
              <a:lnSpc>
                <a:spcPct val="90000"/>
              </a:lnSpc>
              <a:spcBef>
                <a:spcPts val="1000"/>
              </a:spcBef>
              <a:spcAft>
                <a:spcPts val="0"/>
              </a:spcAft>
              <a:buClr>
                <a:srgbClr val="09164D"/>
              </a:buClr>
              <a:buSzPts val="2400"/>
              <a:buFont typeface="Arial"/>
              <a:buChar char="•"/>
            </a:pPr>
            <a:r>
              <a:rPr lang="fr" sz="1800">
                <a:solidFill>
                  <a:srgbClr val="09164D"/>
                </a:solidFill>
              </a:rPr>
              <a:t>Traite </a:t>
            </a:r>
            <a:r>
              <a:rPr b="1" lang="fr" sz="1800">
                <a:solidFill>
                  <a:srgbClr val="09164D"/>
                </a:solidFill>
              </a:rPr>
              <a:t>40 patients ambulatoires par semaine</a:t>
            </a:r>
            <a:r>
              <a:rPr lang="fr" sz="1800">
                <a:solidFill>
                  <a:srgbClr val="09164D"/>
                </a:solidFill>
              </a:rPr>
              <a:t> (en moyenne) </a:t>
            </a:r>
            <a:endParaRPr sz="1600"/>
          </a:p>
          <a:p>
            <a:pPr indent="-342900" lvl="0" marL="342900" rtl="0" algn="l">
              <a:lnSpc>
                <a:spcPct val="90000"/>
              </a:lnSpc>
              <a:spcBef>
                <a:spcPts val="1000"/>
              </a:spcBef>
              <a:spcAft>
                <a:spcPts val="0"/>
              </a:spcAft>
              <a:buClr>
                <a:srgbClr val="09164D"/>
              </a:buClr>
              <a:buSzPts val="2400"/>
              <a:buFont typeface="Arial"/>
              <a:buChar char="•"/>
            </a:pPr>
            <a:r>
              <a:rPr lang="fr" sz="1800">
                <a:solidFill>
                  <a:srgbClr val="09164D"/>
                </a:solidFill>
              </a:rPr>
              <a:t>Accueille un centre de vaccination une fois par semaine, qui accueille </a:t>
            </a:r>
            <a:r>
              <a:rPr b="1" lang="fr" sz="1800">
                <a:solidFill>
                  <a:srgbClr val="09164D"/>
                </a:solidFill>
              </a:rPr>
              <a:t>50 enfants </a:t>
            </a:r>
            <a:endParaRPr sz="1600"/>
          </a:p>
          <a:p>
            <a:pPr indent="0" lvl="0" marL="0" rtl="0" algn="l">
              <a:lnSpc>
                <a:spcPct val="90000"/>
              </a:lnSpc>
              <a:spcBef>
                <a:spcPts val="1000"/>
              </a:spcBef>
              <a:spcAft>
                <a:spcPts val="0"/>
              </a:spcAft>
              <a:buClr>
                <a:schemeClr val="dk1"/>
              </a:buClr>
              <a:buSzPts val="2000"/>
              <a:buFont typeface="Arial"/>
              <a:buNone/>
            </a:pPr>
            <a:r>
              <a:t/>
            </a:r>
            <a:endParaRPr sz="1600"/>
          </a:p>
        </p:txBody>
      </p:sp>
      <p:sp>
        <p:nvSpPr>
          <p:cNvPr id="350" name="Google Shape;350;p35"/>
          <p:cNvSpPr txBox="1"/>
          <p:nvPr>
            <p:ph idx="3" type="body"/>
          </p:nvPr>
        </p:nvSpPr>
        <p:spPr>
          <a:xfrm>
            <a:off x="898524" y="356817"/>
            <a:ext cx="4283075" cy="58382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600"/>
              <a:buNone/>
            </a:pPr>
            <a:r>
              <a:rPr lang="fr" sz="2800"/>
              <a:t>QUESTIONNAIRE : </a:t>
            </a:r>
            <a:endParaRPr sz="1100"/>
          </a:p>
        </p:txBody>
      </p:sp>
      <p:sp>
        <p:nvSpPr>
          <p:cNvPr id="351" name="Google Shape;351;p35"/>
          <p:cNvSpPr txBox="1"/>
          <p:nvPr/>
        </p:nvSpPr>
        <p:spPr>
          <a:xfrm>
            <a:off x="2180029" y="6011754"/>
            <a:ext cx="9846458" cy="346013"/>
          </a:xfrm>
          <a:prstGeom prst="rect">
            <a:avLst/>
          </a:prstGeom>
          <a:noFill/>
          <a:ln>
            <a:noFill/>
          </a:ln>
        </p:spPr>
        <p:txBody>
          <a:bodyPr anchorCtr="0" anchor="t" bIns="0" lIns="18000" spcFirstLastPara="1" rIns="18000" wrap="square" tIns="0">
            <a:normAutofit/>
          </a:bodyPr>
          <a:lstStyle/>
          <a:p>
            <a:pPr indent="0" lvl="0" marL="0" marR="0" rtl="0" algn="r">
              <a:lnSpc>
                <a:spcPct val="110000"/>
              </a:lnSpc>
              <a:spcBef>
                <a:spcPts val="0"/>
              </a:spcBef>
              <a:spcAft>
                <a:spcPts val="0"/>
              </a:spcAft>
              <a:buClr>
                <a:srgbClr val="000000"/>
              </a:buClr>
              <a:buSzPts val="1280"/>
              <a:buFont typeface="Arial"/>
              <a:buNone/>
            </a:pPr>
            <a:r>
              <a:rPr b="0" i="1" lang="fr" sz="1600" u="none" cap="none" strike="noStrike">
                <a:solidFill>
                  <a:srgbClr val="FF0000"/>
                </a:solidFill>
                <a:latin typeface="Arial"/>
                <a:ea typeface="Arial"/>
                <a:cs typeface="Arial"/>
                <a:sym typeface="Arial"/>
              </a:rPr>
              <a:t>. </a:t>
            </a:r>
            <a:r>
              <a:rPr b="0" i="0" lang="fr" sz="1600" u="sng" cap="none" strike="noStrike">
                <a:solidFill>
                  <a:schemeClr val="hlink"/>
                </a:solidFill>
                <a:latin typeface="Arial"/>
                <a:ea typeface="Arial"/>
                <a:cs typeface="Arial"/>
                <a:sym typeface="Arial"/>
                <a:hlinkClick r:id="rId3"/>
              </a:rPr>
              <a:t>https://www.who.int/water_sanitation_health/publications/ehs_hc/en/</a:t>
            </a:r>
            <a:endParaRPr b="0" i="0" sz="1600" u="none" cap="none" strike="noStrike">
              <a:solidFill>
                <a:srgbClr val="FF0000"/>
              </a:solidFill>
              <a:latin typeface="Arial"/>
              <a:ea typeface="Arial"/>
              <a:cs typeface="Arial"/>
              <a:sym typeface="Arial"/>
            </a:endParaRPr>
          </a:p>
          <a:p>
            <a:pPr indent="0" lvl="0" marL="0" marR="0" rtl="0" algn="r">
              <a:lnSpc>
                <a:spcPct val="110000"/>
              </a:lnSpc>
              <a:spcBef>
                <a:spcPts val="1765"/>
              </a:spcBef>
              <a:spcAft>
                <a:spcPts val="0"/>
              </a:spcAft>
              <a:buClr>
                <a:srgbClr val="000000"/>
              </a:buClr>
              <a:buSzPts val="1120"/>
              <a:buFont typeface="Calibri"/>
              <a:buNone/>
            </a:pPr>
            <a:r>
              <a:t/>
            </a:r>
            <a:endParaRPr b="0" i="0" sz="1400" u="none" cap="none" strike="noStrike">
              <a:solidFill>
                <a:srgbClr val="000000"/>
              </a:solidFill>
              <a:latin typeface="Arial"/>
              <a:ea typeface="Arial"/>
              <a:cs typeface="Arial"/>
              <a:sym typeface="Arial"/>
            </a:endParaRPr>
          </a:p>
        </p:txBody>
      </p:sp>
      <p:grpSp>
        <p:nvGrpSpPr>
          <p:cNvPr id="352" name="Google Shape;352;p35"/>
          <p:cNvGrpSpPr/>
          <p:nvPr/>
        </p:nvGrpSpPr>
        <p:grpSpPr>
          <a:xfrm>
            <a:off x="10845800" y="112108"/>
            <a:ext cx="1206087" cy="1136132"/>
            <a:chOff x="10475415" y="275913"/>
            <a:chExt cx="1458677" cy="1556719"/>
          </a:xfrm>
        </p:grpSpPr>
        <p:pic>
          <p:nvPicPr>
            <p:cNvPr id="353" name="Google Shape;353;p35"/>
            <p:cNvPicPr preferRelativeResize="0"/>
            <p:nvPr/>
          </p:nvPicPr>
          <p:blipFill rotWithShape="1">
            <a:blip r:embed="rId4">
              <a:alphaModFix/>
            </a:blip>
            <a:srcRect b="0" l="0" r="0" t="0"/>
            <a:stretch/>
          </p:blipFill>
          <p:spPr>
            <a:xfrm>
              <a:off x="10727487" y="275913"/>
              <a:ext cx="1030462" cy="1030462"/>
            </a:xfrm>
            <a:prstGeom prst="rect">
              <a:avLst/>
            </a:prstGeom>
            <a:noFill/>
            <a:ln>
              <a:noFill/>
            </a:ln>
          </p:spPr>
        </p:pic>
        <p:sp>
          <p:nvSpPr>
            <p:cNvPr id="354" name="Google Shape;354;p35"/>
            <p:cNvSpPr txBox="1"/>
            <p:nvPr/>
          </p:nvSpPr>
          <p:spPr>
            <a:xfrm>
              <a:off x="10475415" y="1279626"/>
              <a:ext cx="1458677" cy="553006"/>
            </a:xfrm>
            <a:prstGeom prst="rect">
              <a:avLst/>
            </a:prstGeom>
            <a:noFill/>
            <a:ln>
              <a:noFill/>
            </a:ln>
          </p:spPr>
          <p:txBody>
            <a:bodyPr anchorCtr="0" anchor="t" bIns="50400" lIns="100800" spcFirstLastPara="1" rIns="100800" wrap="square" tIns="50400">
              <a:normAutofit fontScale="85000" lnSpcReduction="20000"/>
            </a:bodyPr>
            <a:lstStyle/>
            <a:p>
              <a:pPr indent="0" lvl="0" marL="0" marR="0" rtl="0" algn="ctr">
                <a:lnSpc>
                  <a:spcPct val="90000"/>
                </a:lnSpc>
                <a:spcBef>
                  <a:spcPts val="0"/>
                </a:spcBef>
                <a:spcAft>
                  <a:spcPts val="0"/>
                </a:spcAft>
                <a:buClr>
                  <a:srgbClr val="002060"/>
                </a:buClr>
                <a:buSzPct val="100000"/>
                <a:buFont typeface="Arial"/>
                <a:buNone/>
              </a:pPr>
              <a:r>
                <a:rPr b="0" i="0" lang="fr" sz="3087" u="none" cap="none" strike="noStrike">
                  <a:solidFill>
                    <a:srgbClr val="002060"/>
                  </a:solidFill>
                  <a:latin typeface="Arial"/>
                  <a:ea typeface="Arial"/>
                  <a:cs typeface="Arial"/>
                  <a:sym typeface="Arial"/>
                </a:rPr>
                <a:t>5 min</a:t>
              </a:r>
              <a:endParaRPr b="0" i="0" sz="1400" u="none" cap="none" strike="noStrike">
                <a:solidFill>
                  <a:srgbClr val="000000"/>
                </a:solidFill>
                <a:latin typeface="Arial"/>
                <a:ea typeface="Arial"/>
                <a:cs typeface="Arial"/>
                <a:sym typeface="Arial"/>
              </a:endParaRPr>
            </a:p>
          </p:txBody>
        </p:sp>
      </p:grpSp>
      <p:grpSp>
        <p:nvGrpSpPr>
          <p:cNvPr id="355" name="Google Shape;355;p35"/>
          <p:cNvGrpSpPr/>
          <p:nvPr/>
        </p:nvGrpSpPr>
        <p:grpSpPr>
          <a:xfrm>
            <a:off x="406400" y="3886464"/>
            <a:ext cx="4559300" cy="4891803"/>
            <a:chOff x="6024518" y="4711241"/>
            <a:chExt cx="3800811" cy="4072380"/>
          </a:xfrm>
        </p:grpSpPr>
        <p:pic>
          <p:nvPicPr>
            <p:cNvPr descr="A dirt road in front of a house&#10;&#10;Description generated with very high confidence" id="356" name="Google Shape;356;p35"/>
            <p:cNvPicPr preferRelativeResize="0"/>
            <p:nvPr/>
          </p:nvPicPr>
          <p:blipFill rotWithShape="1">
            <a:blip r:embed="rId5">
              <a:alphaModFix/>
            </a:blip>
            <a:srcRect b="0" l="0" r="0" t="0"/>
            <a:stretch/>
          </p:blipFill>
          <p:spPr>
            <a:xfrm>
              <a:off x="6024518" y="4711241"/>
              <a:ext cx="3800811" cy="2444705"/>
            </a:xfrm>
            <a:prstGeom prst="rect">
              <a:avLst/>
            </a:prstGeom>
            <a:noFill/>
            <a:ln>
              <a:noFill/>
            </a:ln>
          </p:spPr>
        </p:pic>
        <p:sp>
          <p:nvSpPr>
            <p:cNvPr id="357" name="Google Shape;357;p35"/>
            <p:cNvSpPr txBox="1"/>
            <p:nvPr/>
          </p:nvSpPr>
          <p:spPr>
            <a:xfrm rot="-5400000">
              <a:off x="8272789" y="7323763"/>
              <a:ext cx="2642716"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FFFF"/>
                </a:buClr>
                <a:buSzPts val="1200"/>
                <a:buFont typeface="Arial"/>
                <a:buNone/>
              </a:pPr>
              <a:r>
                <a:rPr b="1" i="0" lang="fr" sz="1200" u="none" cap="none" strike="noStrike">
                  <a:solidFill>
                    <a:srgbClr val="FFFFFF"/>
                  </a:solidFill>
                  <a:latin typeface="Arial"/>
                  <a:ea typeface="Arial"/>
                  <a:cs typeface="Arial"/>
                  <a:sym typeface="Arial"/>
                </a:rPr>
                <a:t>© WaterAid</a:t>
              </a:r>
              <a:endParaRPr b="0" i="0" sz="1400" u="none" cap="none" strike="noStrike">
                <a:solidFill>
                  <a:srgbClr val="000000"/>
                </a:solidFill>
                <a:latin typeface="Arial"/>
                <a:ea typeface="Arial"/>
                <a:cs typeface="Arial"/>
                <a:sym typeface="Arial"/>
              </a:endParaRPr>
            </a:p>
          </p:txBody>
        </p:sp>
      </p:grpSp>
      <p:grpSp>
        <p:nvGrpSpPr>
          <p:cNvPr id="358" name="Google Shape;358;p35"/>
          <p:cNvGrpSpPr/>
          <p:nvPr/>
        </p:nvGrpSpPr>
        <p:grpSpPr>
          <a:xfrm>
            <a:off x="11094857" y="1289146"/>
            <a:ext cx="743136" cy="734102"/>
            <a:chOff x="9555224" y="5116370"/>
            <a:chExt cx="1161098" cy="1171184"/>
          </a:xfrm>
        </p:grpSpPr>
        <p:pic>
          <p:nvPicPr>
            <p:cNvPr descr="Shape&#10;&#10;Description automatically generated with low confidence" id="359" name="Google Shape;359;p35"/>
            <p:cNvPicPr preferRelativeResize="0"/>
            <p:nvPr/>
          </p:nvPicPr>
          <p:blipFill rotWithShape="1">
            <a:blip r:embed="rId6">
              <a:alphaModFix/>
            </a:blip>
            <a:srcRect b="0" l="0" r="0" t="0"/>
            <a:stretch/>
          </p:blipFill>
          <p:spPr>
            <a:xfrm>
              <a:off x="9623552" y="5313519"/>
              <a:ext cx="1004243" cy="847983"/>
            </a:xfrm>
            <a:prstGeom prst="rect">
              <a:avLst/>
            </a:prstGeom>
            <a:noFill/>
            <a:ln>
              <a:noFill/>
            </a:ln>
          </p:spPr>
        </p:pic>
        <p:sp>
          <p:nvSpPr>
            <p:cNvPr id="360" name="Google Shape;360;p35"/>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67" name="Google Shape;367;p36"/>
          <p:cNvSpPr txBox="1"/>
          <p:nvPr>
            <p:ph type="title"/>
          </p:nvPr>
        </p:nvSpPr>
        <p:spPr>
          <a:xfrm>
            <a:off x="838200" y="853698"/>
            <a:ext cx="4102100"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Narrow"/>
              <a:buNone/>
            </a:pPr>
            <a:r>
              <a:rPr lang="fr"/>
              <a:t>Réponse</a:t>
            </a:r>
            <a:endParaRPr/>
          </a:p>
        </p:txBody>
      </p:sp>
      <p:grpSp>
        <p:nvGrpSpPr>
          <p:cNvPr id="368" name="Google Shape;368;p36"/>
          <p:cNvGrpSpPr/>
          <p:nvPr/>
        </p:nvGrpSpPr>
        <p:grpSpPr>
          <a:xfrm>
            <a:off x="406400" y="3886464"/>
            <a:ext cx="4559300" cy="4891803"/>
            <a:chOff x="6024518" y="4711241"/>
            <a:chExt cx="3800811" cy="4072380"/>
          </a:xfrm>
        </p:grpSpPr>
        <p:pic>
          <p:nvPicPr>
            <p:cNvPr descr="A dirt road in front of a house&#10;&#10;Description generated with very high confidence" id="369" name="Google Shape;369;p36"/>
            <p:cNvPicPr preferRelativeResize="0"/>
            <p:nvPr/>
          </p:nvPicPr>
          <p:blipFill rotWithShape="1">
            <a:blip r:embed="rId3">
              <a:alphaModFix/>
            </a:blip>
            <a:srcRect b="0" l="0" r="0" t="0"/>
            <a:stretch/>
          </p:blipFill>
          <p:spPr>
            <a:xfrm>
              <a:off x="6024518" y="4711241"/>
              <a:ext cx="3800811" cy="2444705"/>
            </a:xfrm>
            <a:prstGeom prst="rect">
              <a:avLst/>
            </a:prstGeom>
            <a:noFill/>
            <a:ln>
              <a:noFill/>
            </a:ln>
          </p:spPr>
        </p:pic>
        <p:sp>
          <p:nvSpPr>
            <p:cNvPr id="370" name="Google Shape;370;p36"/>
            <p:cNvSpPr txBox="1"/>
            <p:nvPr/>
          </p:nvSpPr>
          <p:spPr>
            <a:xfrm rot="-5400000">
              <a:off x="8272789" y="7323763"/>
              <a:ext cx="2642716"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FFFF"/>
                </a:buClr>
                <a:buSzPts val="1200"/>
                <a:buFont typeface="Arial"/>
                <a:buNone/>
              </a:pPr>
              <a:r>
                <a:rPr b="1" i="0" lang="fr" sz="1200" u="none" cap="none" strike="noStrike">
                  <a:solidFill>
                    <a:srgbClr val="FFFFFF"/>
                  </a:solidFill>
                  <a:latin typeface="Arial"/>
                  <a:ea typeface="Arial"/>
                  <a:cs typeface="Arial"/>
                  <a:sym typeface="Arial"/>
                </a:rPr>
                <a:t>© WaterAid</a:t>
              </a:r>
              <a:endParaRPr b="0" i="0" sz="1400" u="none" cap="none" strike="noStrike">
                <a:solidFill>
                  <a:srgbClr val="000000"/>
                </a:solidFill>
                <a:latin typeface="Arial"/>
                <a:ea typeface="Arial"/>
                <a:cs typeface="Arial"/>
                <a:sym typeface="Arial"/>
              </a:endParaRPr>
            </a:p>
          </p:txBody>
        </p:sp>
      </p:grpSp>
      <p:sp>
        <p:nvSpPr>
          <p:cNvPr id="371" name="Google Shape;371;p36"/>
          <p:cNvSpPr txBox="1"/>
          <p:nvPr>
            <p:ph idx="2" type="body"/>
          </p:nvPr>
        </p:nvSpPr>
        <p:spPr>
          <a:xfrm>
            <a:off x="5614193" y="1405009"/>
            <a:ext cx="5929313" cy="249415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9164D"/>
              </a:buClr>
              <a:buSzPts val="2400"/>
              <a:buNone/>
            </a:pPr>
            <a:r>
              <a:rPr lang="fr" sz="2400">
                <a:solidFill>
                  <a:srgbClr val="09164D"/>
                </a:solidFill>
              </a:rPr>
              <a:t>10 naissances x 100 litres/naissance = </a:t>
            </a:r>
            <a:r>
              <a:rPr b="1" lang="fr" sz="2400">
                <a:solidFill>
                  <a:srgbClr val="C29F16"/>
                </a:solidFill>
              </a:rPr>
              <a:t>1 000 L</a:t>
            </a:r>
            <a:endParaRPr/>
          </a:p>
          <a:p>
            <a:pPr indent="0" lvl="0" marL="0" rtl="0" algn="ctr">
              <a:lnSpc>
                <a:spcPct val="90000"/>
              </a:lnSpc>
              <a:spcBef>
                <a:spcPts val="1000"/>
              </a:spcBef>
              <a:spcAft>
                <a:spcPts val="0"/>
              </a:spcAft>
              <a:buClr>
                <a:srgbClr val="09164D"/>
              </a:buClr>
              <a:buSzPts val="2400"/>
              <a:buNone/>
            </a:pPr>
            <a:r>
              <a:rPr lang="fr" sz="2400">
                <a:solidFill>
                  <a:srgbClr val="09164D"/>
                </a:solidFill>
              </a:rPr>
              <a:t>2 patientes hospitalisées x 50 litres/patient = </a:t>
            </a:r>
            <a:r>
              <a:rPr b="1" lang="fr" sz="2400">
                <a:solidFill>
                  <a:srgbClr val="C29F16"/>
                </a:solidFill>
              </a:rPr>
              <a:t>100 L</a:t>
            </a:r>
            <a:endParaRPr/>
          </a:p>
          <a:p>
            <a:pPr indent="0" lvl="0" marL="0" rtl="0" algn="ctr">
              <a:lnSpc>
                <a:spcPct val="90000"/>
              </a:lnSpc>
              <a:spcBef>
                <a:spcPts val="1000"/>
              </a:spcBef>
              <a:spcAft>
                <a:spcPts val="0"/>
              </a:spcAft>
              <a:buClr>
                <a:srgbClr val="09164D"/>
              </a:buClr>
              <a:buSzPts val="2400"/>
              <a:buNone/>
            </a:pPr>
            <a:r>
              <a:rPr lang="fr" sz="2400">
                <a:solidFill>
                  <a:srgbClr val="09164D"/>
                </a:solidFill>
              </a:rPr>
              <a:t>40 patients x 5 L/patient = </a:t>
            </a:r>
            <a:r>
              <a:rPr b="1" lang="fr" sz="2400">
                <a:solidFill>
                  <a:srgbClr val="C29F16"/>
                </a:solidFill>
              </a:rPr>
              <a:t>200 L</a:t>
            </a:r>
            <a:endParaRPr/>
          </a:p>
          <a:p>
            <a:pPr indent="0" lvl="0" marL="0" rtl="0" algn="ctr">
              <a:lnSpc>
                <a:spcPct val="90000"/>
              </a:lnSpc>
              <a:spcBef>
                <a:spcPts val="1000"/>
              </a:spcBef>
              <a:spcAft>
                <a:spcPts val="0"/>
              </a:spcAft>
              <a:buClr>
                <a:srgbClr val="09164D"/>
              </a:buClr>
              <a:buSzPts val="2400"/>
              <a:buNone/>
            </a:pPr>
            <a:r>
              <a:rPr lang="fr" sz="2400">
                <a:solidFill>
                  <a:srgbClr val="09164D"/>
                </a:solidFill>
              </a:rPr>
              <a:t>50 enfants x 5 L/patient = </a:t>
            </a:r>
            <a:r>
              <a:rPr b="1" lang="fr" sz="2400">
                <a:solidFill>
                  <a:srgbClr val="C29F16"/>
                </a:solidFill>
              </a:rPr>
              <a:t>250 L</a:t>
            </a:r>
            <a:endParaRPr/>
          </a:p>
          <a:p>
            <a:pPr indent="0" lvl="0" marL="0" rtl="0" algn="ctr">
              <a:lnSpc>
                <a:spcPct val="90000"/>
              </a:lnSpc>
              <a:spcBef>
                <a:spcPts val="1000"/>
              </a:spcBef>
              <a:spcAft>
                <a:spcPts val="0"/>
              </a:spcAft>
              <a:buClr>
                <a:srgbClr val="09164D"/>
              </a:buClr>
              <a:buSzPts val="2400"/>
              <a:buNone/>
            </a:pPr>
            <a:r>
              <a:rPr b="1" lang="fr" sz="2400">
                <a:solidFill>
                  <a:srgbClr val="09164D"/>
                </a:solidFill>
              </a:rPr>
              <a:t>Total hebdomadaire = </a:t>
            </a:r>
            <a:r>
              <a:rPr b="1" lang="fr" sz="2400">
                <a:solidFill>
                  <a:srgbClr val="C29F16"/>
                </a:solidFill>
              </a:rPr>
              <a:t>1 550 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7"/>
          <p:cNvSpPr txBox="1"/>
          <p:nvPr>
            <p:ph idx="1" type="body"/>
          </p:nvPr>
        </p:nvSpPr>
        <p:spPr>
          <a:xfrm>
            <a:off x="317500" y="1168403"/>
            <a:ext cx="8877300" cy="26841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164D"/>
              </a:buClr>
              <a:buSzPts val="2400"/>
              <a:buNone/>
            </a:pPr>
            <a:r>
              <a:rPr lang="fr" sz="2400">
                <a:solidFill>
                  <a:srgbClr val="09164D"/>
                </a:solidFill>
              </a:rPr>
              <a:t>Votre établissement a besoin de </a:t>
            </a:r>
            <a:r>
              <a:rPr b="1" lang="fr" sz="2400">
                <a:solidFill>
                  <a:srgbClr val="C29F16"/>
                </a:solidFill>
              </a:rPr>
              <a:t>1 550 litres d’eau par mois</a:t>
            </a:r>
            <a:r>
              <a:rPr lang="fr" sz="2400">
                <a:solidFill>
                  <a:srgbClr val="09164D"/>
                </a:solidFill>
              </a:rPr>
              <a:t>.</a:t>
            </a:r>
            <a:endParaRPr/>
          </a:p>
          <a:p>
            <a:pPr indent="0" lvl="0" marL="0" rtl="0" algn="l">
              <a:lnSpc>
                <a:spcPct val="90000"/>
              </a:lnSpc>
              <a:spcBef>
                <a:spcPts val="1000"/>
              </a:spcBef>
              <a:spcAft>
                <a:spcPts val="0"/>
              </a:spcAft>
              <a:buClr>
                <a:schemeClr val="dk1"/>
              </a:buClr>
              <a:buSzPts val="2400"/>
              <a:buNone/>
            </a:pPr>
            <a:r>
              <a:t/>
            </a:r>
            <a:endParaRPr b="1" sz="2400">
              <a:solidFill>
                <a:srgbClr val="C29F16"/>
              </a:solidFill>
            </a:endParaRPr>
          </a:p>
          <a:p>
            <a:pPr indent="0" lvl="0" marL="0" rtl="0" algn="l">
              <a:lnSpc>
                <a:spcPct val="90000"/>
              </a:lnSpc>
              <a:spcBef>
                <a:spcPts val="1000"/>
              </a:spcBef>
              <a:spcAft>
                <a:spcPts val="0"/>
              </a:spcAft>
              <a:buClr>
                <a:srgbClr val="09164D"/>
              </a:buClr>
              <a:buSzPts val="2400"/>
              <a:buNone/>
            </a:pPr>
            <a:r>
              <a:rPr lang="fr" sz="2400">
                <a:solidFill>
                  <a:srgbClr val="09164D"/>
                </a:solidFill>
              </a:rPr>
              <a:t>Laquelle de ces solutions de stockage recommanderiez-vous ? </a:t>
            </a:r>
            <a:endParaRPr/>
          </a:p>
          <a:p>
            <a:pPr indent="0" lvl="0" marL="0" rtl="0" algn="l">
              <a:lnSpc>
                <a:spcPct val="90000"/>
              </a:lnSpc>
              <a:spcBef>
                <a:spcPts val="1000"/>
              </a:spcBef>
              <a:spcAft>
                <a:spcPts val="0"/>
              </a:spcAft>
              <a:buClr>
                <a:srgbClr val="09164D"/>
              </a:buClr>
              <a:buSzPts val="2400"/>
              <a:buNone/>
            </a:pPr>
            <a:r>
              <a:rPr lang="fr" sz="2400">
                <a:solidFill>
                  <a:srgbClr val="09164D"/>
                </a:solidFill>
              </a:rPr>
              <a:t>Dans quelle mesure la résilience aux changements climatiques oriente-t-elle votre choix ?</a:t>
            </a:r>
            <a:endParaRPr/>
          </a:p>
          <a:p>
            <a:pPr indent="0" lvl="0" marL="0" rtl="0" algn="l">
              <a:lnSpc>
                <a:spcPct val="90000"/>
              </a:lnSpc>
              <a:spcBef>
                <a:spcPts val="1000"/>
              </a:spcBef>
              <a:spcAft>
                <a:spcPts val="0"/>
              </a:spcAft>
              <a:buClr>
                <a:schemeClr val="dk1"/>
              </a:buClr>
              <a:buSzPts val="2400"/>
              <a:buNone/>
            </a:pPr>
            <a:r>
              <a:t/>
            </a:r>
            <a:endParaRPr sz="2400">
              <a:solidFill>
                <a:srgbClr val="09164D"/>
              </a:solidFill>
            </a:endParaRPr>
          </a:p>
          <a:p>
            <a:pPr indent="0" lvl="0" marL="0" rtl="0" algn="l">
              <a:lnSpc>
                <a:spcPct val="90000"/>
              </a:lnSpc>
              <a:spcBef>
                <a:spcPts val="1000"/>
              </a:spcBef>
              <a:spcAft>
                <a:spcPts val="0"/>
              </a:spcAft>
              <a:buClr>
                <a:schemeClr val="dk1"/>
              </a:buClr>
              <a:buSzPts val="2400"/>
              <a:buNone/>
            </a:pPr>
            <a:r>
              <a:t/>
            </a:r>
            <a:endParaRPr sz="2400"/>
          </a:p>
        </p:txBody>
      </p:sp>
      <p:sp>
        <p:nvSpPr>
          <p:cNvPr id="378" name="Google Shape;378;p3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379" name="Google Shape;379;p37"/>
          <p:cNvPicPr preferRelativeResize="0"/>
          <p:nvPr/>
        </p:nvPicPr>
        <p:blipFill rotWithShape="1">
          <a:blip r:embed="rId3">
            <a:alphaModFix/>
          </a:blip>
          <a:srcRect b="0" l="0" r="0" t="0"/>
          <a:stretch/>
        </p:blipFill>
        <p:spPr>
          <a:xfrm>
            <a:off x="5278355" y="3932454"/>
            <a:ext cx="2122728" cy="2684126"/>
          </a:xfrm>
          <a:prstGeom prst="rect">
            <a:avLst/>
          </a:prstGeom>
          <a:noFill/>
          <a:ln>
            <a:noFill/>
          </a:ln>
          <a:effectLst>
            <a:outerShdw blurRad="292100" rotWithShape="0" algn="tl" dir="2700000" dist="139700">
              <a:srgbClr val="333333">
                <a:alpha val="64313"/>
              </a:srgbClr>
            </a:outerShdw>
          </a:effectLst>
        </p:spPr>
      </p:pic>
      <p:pic>
        <p:nvPicPr>
          <p:cNvPr descr="A tall building&#10;&#10;Description generated with high confidence" id="380" name="Google Shape;380;p37"/>
          <p:cNvPicPr preferRelativeResize="0"/>
          <p:nvPr/>
        </p:nvPicPr>
        <p:blipFill rotWithShape="1">
          <a:blip r:embed="rId4">
            <a:alphaModFix/>
          </a:blip>
          <a:srcRect b="0" l="0" r="0" t="0"/>
          <a:stretch/>
        </p:blipFill>
        <p:spPr>
          <a:xfrm rot="5400000">
            <a:off x="1820133" y="4269988"/>
            <a:ext cx="2700270" cy="2025203"/>
          </a:xfrm>
          <a:prstGeom prst="rect">
            <a:avLst/>
          </a:prstGeom>
          <a:noFill/>
          <a:ln>
            <a:noFill/>
          </a:ln>
          <a:effectLst>
            <a:outerShdw blurRad="292100" rotWithShape="0" algn="tl" dir="2700000" dist="139700">
              <a:srgbClr val="333333">
                <a:alpha val="64313"/>
              </a:srgbClr>
            </a:outerShdw>
          </a:effectLst>
        </p:spPr>
      </p:pic>
      <p:pic>
        <p:nvPicPr>
          <p:cNvPr id="381" name="Google Shape;381;p37"/>
          <p:cNvPicPr preferRelativeResize="0"/>
          <p:nvPr/>
        </p:nvPicPr>
        <p:blipFill rotWithShape="1">
          <a:blip r:embed="rId5">
            <a:alphaModFix/>
          </a:blip>
          <a:srcRect b="0" l="0" r="0" t="0"/>
          <a:stretch/>
        </p:blipFill>
        <p:spPr>
          <a:xfrm>
            <a:off x="8807168" y="4038766"/>
            <a:ext cx="1702833" cy="2684126"/>
          </a:xfrm>
          <a:prstGeom prst="rect">
            <a:avLst/>
          </a:prstGeom>
          <a:noFill/>
          <a:ln>
            <a:noFill/>
          </a:ln>
        </p:spPr>
      </p:pic>
      <p:sp>
        <p:nvSpPr>
          <p:cNvPr id="382" name="Google Shape;382;p37"/>
          <p:cNvSpPr txBox="1"/>
          <p:nvPr/>
        </p:nvSpPr>
        <p:spPr>
          <a:xfrm>
            <a:off x="1062181" y="6232615"/>
            <a:ext cx="1093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Calibri"/>
                <a:ea typeface="Calibri"/>
                <a:cs typeface="Calibri"/>
                <a:sym typeface="Calibri"/>
              </a:rPr>
              <a:t>5 000 L</a:t>
            </a:r>
            <a:endParaRPr b="0" i="0" sz="2000" u="none" cap="none" strike="noStrike">
              <a:solidFill>
                <a:schemeClr val="lt1"/>
              </a:solidFill>
              <a:latin typeface="Calibri"/>
              <a:ea typeface="Calibri"/>
              <a:cs typeface="Calibri"/>
              <a:sym typeface="Calibri"/>
            </a:endParaRPr>
          </a:p>
        </p:txBody>
      </p:sp>
      <p:sp>
        <p:nvSpPr>
          <p:cNvPr id="383" name="Google Shape;383;p37"/>
          <p:cNvSpPr txBox="1"/>
          <p:nvPr/>
        </p:nvSpPr>
        <p:spPr>
          <a:xfrm>
            <a:off x="4392139" y="6292670"/>
            <a:ext cx="29179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Calibri"/>
                <a:ea typeface="Calibri"/>
                <a:cs typeface="Calibri"/>
                <a:sym typeface="Calibri"/>
              </a:rPr>
              <a:t>1 000 L</a:t>
            </a:r>
            <a:endParaRPr b="0" i="0" sz="2000" u="none" cap="none" strike="noStrike">
              <a:solidFill>
                <a:schemeClr val="lt1"/>
              </a:solidFill>
              <a:latin typeface="Calibri"/>
              <a:ea typeface="Calibri"/>
              <a:cs typeface="Calibri"/>
              <a:sym typeface="Calibri"/>
            </a:endParaRPr>
          </a:p>
        </p:txBody>
      </p:sp>
      <p:sp>
        <p:nvSpPr>
          <p:cNvPr id="384" name="Google Shape;384;p37"/>
          <p:cNvSpPr txBox="1"/>
          <p:nvPr/>
        </p:nvSpPr>
        <p:spPr>
          <a:xfrm>
            <a:off x="8029051" y="6291806"/>
            <a:ext cx="13742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Calibri"/>
                <a:ea typeface="Calibri"/>
                <a:cs typeface="Calibri"/>
                <a:sym typeface="Calibri"/>
              </a:rPr>
              <a:t>100 L</a:t>
            </a:r>
            <a:endParaRPr b="0" i="0" sz="2000" u="none" cap="none" strike="noStrike">
              <a:solidFill>
                <a:schemeClr val="lt1"/>
              </a:solidFill>
              <a:latin typeface="Calibri"/>
              <a:ea typeface="Calibri"/>
              <a:cs typeface="Calibri"/>
              <a:sym typeface="Calibri"/>
            </a:endParaRPr>
          </a:p>
        </p:txBody>
      </p:sp>
      <p:sp>
        <p:nvSpPr>
          <p:cNvPr id="385" name="Google Shape;385;p37"/>
          <p:cNvSpPr txBox="1"/>
          <p:nvPr/>
        </p:nvSpPr>
        <p:spPr>
          <a:xfrm>
            <a:off x="756307" y="154592"/>
            <a:ext cx="10355921" cy="79383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9CDE"/>
              </a:buClr>
              <a:buSzPts val="4000"/>
              <a:buFont typeface="Arial Narrow"/>
              <a:buNone/>
            </a:pPr>
            <a:r>
              <a:rPr b="1" i="0" lang="fr" sz="4000" u="none" cap="none" strike="noStrike">
                <a:solidFill>
                  <a:srgbClr val="009CDE"/>
                </a:solidFill>
                <a:latin typeface="Arial Narrow"/>
                <a:ea typeface="Arial Narrow"/>
                <a:cs typeface="Arial Narrow"/>
                <a:sym typeface="Arial Narrow"/>
              </a:rPr>
              <a:t>Stockage de l’eau </a:t>
            </a:r>
            <a:endParaRPr b="0" i="0" sz="1400" u="none" cap="none" strike="noStrike">
              <a:solidFill>
                <a:srgbClr val="000000"/>
              </a:solidFill>
              <a:latin typeface="Arial"/>
              <a:ea typeface="Arial"/>
              <a:cs typeface="Arial"/>
              <a:sym typeface="Arial"/>
            </a:endParaRPr>
          </a:p>
        </p:txBody>
      </p:sp>
      <p:grpSp>
        <p:nvGrpSpPr>
          <p:cNvPr id="386" name="Google Shape;386;p37"/>
          <p:cNvGrpSpPr/>
          <p:nvPr/>
        </p:nvGrpSpPr>
        <p:grpSpPr>
          <a:xfrm>
            <a:off x="10266241" y="142664"/>
            <a:ext cx="1608259" cy="1716355"/>
            <a:chOff x="10475415" y="275913"/>
            <a:chExt cx="1458677" cy="1556719"/>
          </a:xfrm>
        </p:grpSpPr>
        <p:pic>
          <p:nvPicPr>
            <p:cNvPr id="387" name="Google Shape;387;p37"/>
            <p:cNvPicPr preferRelativeResize="0"/>
            <p:nvPr/>
          </p:nvPicPr>
          <p:blipFill rotWithShape="1">
            <a:blip r:embed="rId6">
              <a:alphaModFix/>
            </a:blip>
            <a:srcRect b="0" l="0" r="0" t="0"/>
            <a:stretch/>
          </p:blipFill>
          <p:spPr>
            <a:xfrm>
              <a:off x="10727487" y="275913"/>
              <a:ext cx="1030462" cy="1030462"/>
            </a:xfrm>
            <a:prstGeom prst="rect">
              <a:avLst/>
            </a:prstGeom>
            <a:noFill/>
            <a:ln>
              <a:noFill/>
            </a:ln>
          </p:spPr>
        </p:pic>
        <p:sp>
          <p:nvSpPr>
            <p:cNvPr id="388" name="Google Shape;388;p37"/>
            <p:cNvSpPr txBox="1"/>
            <p:nvPr/>
          </p:nvSpPr>
          <p:spPr>
            <a:xfrm>
              <a:off x="10475415" y="1279626"/>
              <a:ext cx="1458677" cy="553006"/>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3087"/>
                <a:buFont typeface="Arial"/>
                <a:buNone/>
              </a:pPr>
              <a:r>
                <a:rPr b="0" i="0" lang="fr" sz="3087" u="none" cap="none" strike="noStrike">
                  <a:solidFill>
                    <a:srgbClr val="002060"/>
                  </a:solidFill>
                  <a:latin typeface="Arial"/>
                  <a:ea typeface="Arial"/>
                  <a:cs typeface="Arial"/>
                  <a:sym typeface="Arial"/>
                </a:rPr>
                <a:t>2 min</a:t>
              </a:r>
              <a:endParaRPr b="0" i="0" sz="1400" u="none" cap="none" strike="noStrike">
                <a:solidFill>
                  <a:srgbClr val="000000"/>
                </a:solidFill>
                <a:latin typeface="Arial"/>
                <a:ea typeface="Arial"/>
                <a:cs typeface="Arial"/>
                <a:sym typeface="Arial"/>
              </a:endParaRPr>
            </a:p>
          </p:txBody>
        </p:sp>
      </p:grpSp>
      <p:pic>
        <p:nvPicPr>
          <p:cNvPr descr="A dirt road in front of a house&#10;&#10;Description generated with very high confidence" id="389" name="Google Shape;389;p37"/>
          <p:cNvPicPr preferRelativeResize="0"/>
          <p:nvPr/>
        </p:nvPicPr>
        <p:blipFill rotWithShape="1">
          <a:blip r:embed="rId7">
            <a:alphaModFix/>
          </a:blip>
          <a:srcRect b="0" l="0" r="0" t="0"/>
          <a:stretch/>
        </p:blipFill>
        <p:spPr>
          <a:xfrm>
            <a:off x="10471672" y="1982234"/>
            <a:ext cx="1562155" cy="1006175"/>
          </a:xfrm>
          <a:prstGeom prst="rect">
            <a:avLst/>
          </a:prstGeom>
          <a:noFill/>
          <a:ln>
            <a:noFill/>
          </a:ln>
          <a:effectLst>
            <a:outerShdw blurRad="292100" rotWithShape="0" algn="tl" dir="2700000" dist="139700">
              <a:srgbClr val="333333">
                <a:alpha val="64313"/>
              </a:srgbClr>
            </a:outerShdw>
          </a:effectLst>
        </p:spPr>
      </p:pic>
      <p:grpSp>
        <p:nvGrpSpPr>
          <p:cNvPr id="390" name="Google Shape;390;p37"/>
          <p:cNvGrpSpPr/>
          <p:nvPr/>
        </p:nvGrpSpPr>
        <p:grpSpPr>
          <a:xfrm>
            <a:off x="9194799" y="230792"/>
            <a:ext cx="1071441" cy="1097943"/>
            <a:chOff x="9555224" y="5116370"/>
            <a:chExt cx="1161098" cy="1171184"/>
          </a:xfrm>
        </p:grpSpPr>
        <p:pic>
          <p:nvPicPr>
            <p:cNvPr descr="Shape&#10;&#10;Description automatically generated with low confidence" id="391" name="Google Shape;391;p37"/>
            <p:cNvPicPr preferRelativeResize="0"/>
            <p:nvPr/>
          </p:nvPicPr>
          <p:blipFill rotWithShape="1">
            <a:blip r:embed="rId8">
              <a:alphaModFix/>
            </a:blip>
            <a:srcRect b="0" l="0" r="0" t="0"/>
            <a:stretch/>
          </p:blipFill>
          <p:spPr>
            <a:xfrm>
              <a:off x="9623552" y="5313519"/>
              <a:ext cx="1004243" cy="847983"/>
            </a:xfrm>
            <a:prstGeom prst="rect">
              <a:avLst/>
            </a:prstGeom>
            <a:noFill/>
            <a:ln>
              <a:noFill/>
            </a:ln>
          </p:spPr>
        </p:pic>
        <p:sp>
          <p:nvSpPr>
            <p:cNvPr id="392" name="Google Shape;392;p37"/>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8"/>
          <p:cNvSpPr txBox="1"/>
          <p:nvPr>
            <p:ph idx="1" type="body"/>
          </p:nvPr>
        </p:nvSpPr>
        <p:spPr>
          <a:xfrm>
            <a:off x="317500" y="1168403"/>
            <a:ext cx="8877300" cy="26841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fr" sz="2400"/>
              <a:t>L’établissement consomme </a:t>
            </a:r>
            <a:r>
              <a:rPr b="1" lang="fr" sz="2400">
                <a:solidFill>
                  <a:srgbClr val="C29F16"/>
                </a:solidFill>
              </a:rPr>
              <a:t>1 550 litres</a:t>
            </a:r>
            <a:r>
              <a:rPr lang="fr" sz="2400">
                <a:solidFill>
                  <a:srgbClr val="C29F16"/>
                </a:solidFill>
              </a:rPr>
              <a:t> </a:t>
            </a:r>
            <a:r>
              <a:rPr lang="fr" sz="2400"/>
              <a:t>d’eau par semaine.</a:t>
            </a:r>
            <a:endParaRPr/>
          </a:p>
          <a:p>
            <a:pPr indent="0" lvl="0" marL="0" rtl="0" algn="l">
              <a:lnSpc>
                <a:spcPct val="90000"/>
              </a:lnSpc>
              <a:spcBef>
                <a:spcPts val="1000"/>
              </a:spcBef>
              <a:spcAft>
                <a:spcPts val="0"/>
              </a:spcAft>
              <a:buClr>
                <a:schemeClr val="dk1"/>
              </a:buClr>
              <a:buSzPts val="2400"/>
              <a:buNone/>
            </a:pPr>
            <a:r>
              <a:rPr lang="fr" sz="2400"/>
              <a:t>1 550 L/7 jours = 221 L/jour </a:t>
            </a:r>
            <a:endParaRPr/>
          </a:p>
          <a:p>
            <a:pPr indent="0" lvl="0" marL="0" rtl="0" algn="l">
              <a:lnSpc>
                <a:spcPct val="90000"/>
              </a:lnSpc>
              <a:spcBef>
                <a:spcPts val="1000"/>
              </a:spcBef>
              <a:spcAft>
                <a:spcPts val="0"/>
              </a:spcAft>
              <a:buClr>
                <a:schemeClr val="dk1"/>
              </a:buClr>
              <a:buSzPts val="2400"/>
              <a:buNone/>
            </a:pPr>
            <a:r>
              <a:rPr lang="fr" sz="2400"/>
              <a:t>Stockage pour 2 jours = 221 x 2 = 442 L</a:t>
            </a:r>
            <a:endParaRPr/>
          </a:p>
          <a:p>
            <a:pPr indent="0" lvl="0" marL="0" rtl="0" algn="l">
              <a:lnSpc>
                <a:spcPct val="90000"/>
              </a:lnSpc>
              <a:spcBef>
                <a:spcPts val="1000"/>
              </a:spcBef>
              <a:spcAft>
                <a:spcPts val="0"/>
              </a:spcAft>
              <a:buClr>
                <a:schemeClr val="dk1"/>
              </a:buClr>
              <a:buSzPts val="2400"/>
              <a:buNone/>
            </a:pPr>
            <a:r>
              <a:rPr lang="fr" sz="2400"/>
              <a:t>+ 100 L pour un accouchement par jour + 2 jours de réserves supplémentaires (p. ex., 500 L) pour la résilience aux changements climatiques</a:t>
            </a:r>
            <a:endParaRPr/>
          </a:p>
        </p:txBody>
      </p:sp>
      <p:sp>
        <p:nvSpPr>
          <p:cNvPr id="399" name="Google Shape;399;p3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400" name="Google Shape;400;p38"/>
          <p:cNvPicPr preferRelativeResize="0"/>
          <p:nvPr/>
        </p:nvPicPr>
        <p:blipFill rotWithShape="1">
          <a:blip r:embed="rId3">
            <a:alphaModFix/>
          </a:blip>
          <a:srcRect b="0" l="0" r="0" t="0"/>
          <a:stretch/>
        </p:blipFill>
        <p:spPr>
          <a:xfrm>
            <a:off x="5433655" y="3932454"/>
            <a:ext cx="2122728" cy="2684126"/>
          </a:xfrm>
          <a:prstGeom prst="rect">
            <a:avLst/>
          </a:prstGeom>
          <a:noFill/>
          <a:ln>
            <a:noFill/>
          </a:ln>
          <a:effectLst>
            <a:outerShdw blurRad="292100" rotWithShape="0" algn="tl" dir="2700000" dist="139700">
              <a:srgbClr val="333333">
                <a:alpha val="64313"/>
              </a:srgbClr>
            </a:outerShdw>
          </a:effectLst>
        </p:spPr>
      </p:pic>
      <p:pic>
        <p:nvPicPr>
          <p:cNvPr descr="A tall building&#10;&#10;Description generated with high confidence" id="401" name="Google Shape;401;p38"/>
          <p:cNvPicPr preferRelativeResize="0"/>
          <p:nvPr/>
        </p:nvPicPr>
        <p:blipFill rotWithShape="1">
          <a:blip r:embed="rId4">
            <a:alphaModFix/>
          </a:blip>
          <a:srcRect b="0" l="0" r="0" t="0"/>
          <a:stretch/>
        </p:blipFill>
        <p:spPr>
          <a:xfrm rot="5400000">
            <a:off x="1820133" y="4269988"/>
            <a:ext cx="2700270" cy="2025203"/>
          </a:xfrm>
          <a:prstGeom prst="rect">
            <a:avLst/>
          </a:prstGeom>
          <a:noFill/>
          <a:ln>
            <a:noFill/>
          </a:ln>
          <a:effectLst>
            <a:outerShdw blurRad="292100" rotWithShape="0" algn="tl" dir="2700000" dist="139700">
              <a:srgbClr val="333333">
                <a:alpha val="64313"/>
              </a:srgbClr>
            </a:outerShdw>
          </a:effectLst>
        </p:spPr>
      </p:pic>
      <p:pic>
        <p:nvPicPr>
          <p:cNvPr id="402" name="Google Shape;402;p38"/>
          <p:cNvPicPr preferRelativeResize="0"/>
          <p:nvPr/>
        </p:nvPicPr>
        <p:blipFill rotWithShape="1">
          <a:blip r:embed="rId5">
            <a:alphaModFix/>
          </a:blip>
          <a:srcRect b="0" l="0" r="0" t="0"/>
          <a:stretch/>
        </p:blipFill>
        <p:spPr>
          <a:xfrm>
            <a:off x="8807168" y="4038766"/>
            <a:ext cx="1702833" cy="2684126"/>
          </a:xfrm>
          <a:prstGeom prst="rect">
            <a:avLst/>
          </a:prstGeom>
          <a:noFill/>
          <a:ln>
            <a:noFill/>
          </a:ln>
        </p:spPr>
      </p:pic>
      <p:sp>
        <p:nvSpPr>
          <p:cNvPr id="403" name="Google Shape;403;p38"/>
          <p:cNvSpPr txBox="1"/>
          <p:nvPr/>
        </p:nvSpPr>
        <p:spPr>
          <a:xfrm>
            <a:off x="1062181" y="6232615"/>
            <a:ext cx="1093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5 000 L</a:t>
            </a:r>
            <a:endParaRPr b="0" i="0" sz="2000" u="none" cap="none" strike="noStrike">
              <a:solidFill>
                <a:schemeClr val="lt1"/>
              </a:solidFill>
              <a:latin typeface="Arial"/>
              <a:ea typeface="Arial"/>
              <a:cs typeface="Arial"/>
              <a:sym typeface="Arial"/>
            </a:endParaRPr>
          </a:p>
        </p:txBody>
      </p:sp>
      <p:sp>
        <p:nvSpPr>
          <p:cNvPr id="404" name="Google Shape;404;p38"/>
          <p:cNvSpPr txBox="1"/>
          <p:nvPr/>
        </p:nvSpPr>
        <p:spPr>
          <a:xfrm>
            <a:off x="4377015" y="6292670"/>
            <a:ext cx="29179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1 000 L</a:t>
            </a:r>
            <a:endParaRPr b="0" i="0" sz="2000" u="none" cap="none" strike="noStrike">
              <a:solidFill>
                <a:schemeClr val="lt1"/>
              </a:solidFill>
              <a:latin typeface="Arial"/>
              <a:ea typeface="Arial"/>
              <a:cs typeface="Arial"/>
              <a:sym typeface="Arial"/>
            </a:endParaRPr>
          </a:p>
        </p:txBody>
      </p:sp>
      <p:sp>
        <p:nvSpPr>
          <p:cNvPr id="405" name="Google Shape;405;p38"/>
          <p:cNvSpPr txBox="1"/>
          <p:nvPr/>
        </p:nvSpPr>
        <p:spPr>
          <a:xfrm>
            <a:off x="8029051" y="6291806"/>
            <a:ext cx="13742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100 L</a:t>
            </a:r>
            <a:endParaRPr b="0" i="0" sz="2000" u="none" cap="none" strike="noStrike">
              <a:solidFill>
                <a:schemeClr val="lt1"/>
              </a:solidFill>
              <a:latin typeface="Arial"/>
              <a:ea typeface="Arial"/>
              <a:cs typeface="Arial"/>
              <a:sym typeface="Arial"/>
            </a:endParaRPr>
          </a:p>
        </p:txBody>
      </p:sp>
      <p:sp>
        <p:nvSpPr>
          <p:cNvPr id="406" name="Google Shape;406;p38"/>
          <p:cNvSpPr txBox="1"/>
          <p:nvPr/>
        </p:nvSpPr>
        <p:spPr>
          <a:xfrm>
            <a:off x="159649" y="221656"/>
            <a:ext cx="11791051" cy="79383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9CDE"/>
              </a:buClr>
              <a:buSzPts val="4000"/>
              <a:buFont typeface="Arial Narrow"/>
              <a:buNone/>
            </a:pPr>
            <a:r>
              <a:rPr b="1" i="0" lang="fr" sz="4000" u="none" cap="none" strike="noStrike">
                <a:solidFill>
                  <a:srgbClr val="009CDE"/>
                </a:solidFill>
                <a:latin typeface="Arial Narrow"/>
                <a:ea typeface="Arial Narrow"/>
                <a:cs typeface="Arial Narrow"/>
                <a:sym typeface="Arial Narrow"/>
              </a:rPr>
              <a:t>Réponse </a:t>
            </a:r>
            <a:endParaRPr b="0" i="0" sz="1400" u="none" cap="none" strike="noStrike">
              <a:solidFill>
                <a:srgbClr val="000000"/>
              </a:solidFill>
              <a:latin typeface="Arial"/>
              <a:ea typeface="Arial"/>
              <a:cs typeface="Arial"/>
              <a:sym typeface="Arial"/>
            </a:endParaRPr>
          </a:p>
        </p:txBody>
      </p:sp>
      <p:sp>
        <p:nvSpPr>
          <p:cNvPr id="407" name="Google Shape;407;p38"/>
          <p:cNvSpPr txBox="1"/>
          <p:nvPr/>
        </p:nvSpPr>
        <p:spPr>
          <a:xfrm>
            <a:off x="6059013" y="5339372"/>
            <a:ext cx="134207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0" i="0" lang="fr" sz="10000" u="none" cap="none" strike="noStrike">
                <a:solidFill>
                  <a:schemeClr val="lt1"/>
                </a:solidFill>
                <a:latin typeface="Arial"/>
                <a:ea typeface="Arial"/>
                <a:cs typeface="Arial"/>
                <a:sym typeface="Arial"/>
              </a:rPr>
              <a:t>✔</a:t>
            </a:r>
            <a:endParaRPr b="0" i="0" sz="10000" u="none" cap="none" strike="noStrike">
              <a:solidFill>
                <a:schemeClr val="lt1"/>
              </a:solidFill>
              <a:latin typeface="Arial"/>
              <a:ea typeface="Arial"/>
              <a:cs typeface="Arial"/>
              <a:sym typeface="Arial"/>
            </a:endParaRPr>
          </a:p>
        </p:txBody>
      </p:sp>
      <p:pic>
        <p:nvPicPr>
          <p:cNvPr descr="A dirt road in front of a house&#10;&#10;Description generated with very high confidence" id="408" name="Google Shape;408;p38"/>
          <p:cNvPicPr preferRelativeResize="0"/>
          <p:nvPr/>
        </p:nvPicPr>
        <p:blipFill rotWithShape="1">
          <a:blip r:embed="rId6">
            <a:alphaModFix/>
          </a:blip>
          <a:srcRect b="0" l="0" r="0" t="0"/>
          <a:stretch/>
        </p:blipFill>
        <p:spPr>
          <a:xfrm>
            <a:off x="10471672" y="1982234"/>
            <a:ext cx="1562155" cy="1006175"/>
          </a:xfrm>
          <a:prstGeom prst="rect">
            <a:avLst/>
          </a:prstGeom>
          <a:noFill/>
          <a:ln>
            <a:noFill/>
          </a:ln>
          <a:effectLst>
            <a:outerShdw blurRad="292100" rotWithShape="0" algn="tl" dir="2700000" dist="139700">
              <a:srgbClr val="333333">
                <a:alpha val="64313"/>
              </a:srgbClr>
            </a:outerShdw>
          </a:effectLst>
        </p:spPr>
      </p:pic>
      <p:grpSp>
        <p:nvGrpSpPr>
          <p:cNvPr id="409" name="Google Shape;409;p38"/>
          <p:cNvGrpSpPr/>
          <p:nvPr/>
        </p:nvGrpSpPr>
        <p:grpSpPr>
          <a:xfrm>
            <a:off x="10484894" y="269684"/>
            <a:ext cx="1071441" cy="1097943"/>
            <a:chOff x="9555224" y="5116370"/>
            <a:chExt cx="1161098" cy="1171184"/>
          </a:xfrm>
        </p:grpSpPr>
        <p:pic>
          <p:nvPicPr>
            <p:cNvPr descr="Shape&#10;&#10;Description automatically generated with low confidence" id="410" name="Google Shape;410;p38"/>
            <p:cNvPicPr preferRelativeResize="0"/>
            <p:nvPr/>
          </p:nvPicPr>
          <p:blipFill rotWithShape="1">
            <a:blip r:embed="rId7">
              <a:alphaModFix/>
            </a:blip>
            <a:srcRect b="0" l="0" r="0" t="0"/>
            <a:stretch/>
          </p:blipFill>
          <p:spPr>
            <a:xfrm>
              <a:off x="9623552" y="5313519"/>
              <a:ext cx="1004243" cy="847983"/>
            </a:xfrm>
            <a:prstGeom prst="rect">
              <a:avLst/>
            </a:prstGeom>
            <a:noFill/>
            <a:ln>
              <a:noFill/>
            </a:ln>
          </p:spPr>
        </p:pic>
        <p:sp>
          <p:nvSpPr>
            <p:cNvPr id="411" name="Google Shape;411;p38"/>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9"/>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sz="6600"/>
              <a:t>Deuxième partie : Qualité de l’eau</a:t>
            </a:r>
            <a:endParaRPr sz="6600"/>
          </a:p>
        </p:txBody>
      </p:sp>
      <p:sp>
        <p:nvSpPr>
          <p:cNvPr id="418" name="Google Shape;418;p39"/>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A picture containing sky, outdoor, building, house&#10;&#10;Description automatically generated" id="419" name="Google Shape;419;p39"/>
          <p:cNvPicPr preferRelativeResize="0"/>
          <p:nvPr/>
        </p:nvPicPr>
        <p:blipFill rotWithShape="1">
          <a:blip r:embed="rId3">
            <a:alphaModFix/>
          </a:blip>
          <a:srcRect b="0" l="0" r="0" t="0"/>
          <a:stretch/>
        </p:blipFill>
        <p:spPr>
          <a:xfrm>
            <a:off x="6564300" y="2992941"/>
            <a:ext cx="5405825" cy="3728534"/>
          </a:xfrm>
          <a:prstGeom prst="rect">
            <a:avLst/>
          </a:prstGeom>
          <a:noFill/>
          <a:ln>
            <a:noFill/>
          </a:ln>
        </p:spPr>
      </p:pic>
      <p:sp>
        <p:nvSpPr>
          <p:cNvPr id="420" name="Google Shape;420;p39"/>
          <p:cNvSpPr txBox="1"/>
          <p:nvPr/>
        </p:nvSpPr>
        <p:spPr>
          <a:xfrm>
            <a:off x="518288" y="2181225"/>
            <a:ext cx="5929313" cy="21082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Exigences relatives à l’eau de boisson</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Exigences relatives à l’approvisionnement en eau en cas d’épidémie </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Adoption d’une approche fondée sur les risques, avec plan de gestion de la sécurité sanitaire de l’eau et autres documents d’orientation de l’OMS</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Le traitement de l’eau et le plan de l’OMS pour l’évaluation des technologies de traitement </a:t>
            </a:r>
            <a:endParaRPr b="0" i="0" sz="1400" u="none" cap="none" strike="noStrike">
              <a:solidFill>
                <a:srgbClr val="000000"/>
              </a:solidFill>
              <a:latin typeface="Arial"/>
              <a:ea typeface="Arial"/>
              <a:cs typeface="Arial"/>
              <a:sym typeface="Arial"/>
            </a:endParaRPr>
          </a:p>
          <a:p>
            <a:pPr indent="-304800" lvl="0" marL="457200" marR="0" rtl="0" algn="l">
              <a:lnSpc>
                <a:spcPct val="90000"/>
              </a:lnSpc>
              <a:spcBef>
                <a:spcPts val="1000"/>
              </a:spcBef>
              <a:spcAft>
                <a:spcPts val="0"/>
              </a:spcAft>
              <a:buClr>
                <a:schemeClr val="lt1"/>
              </a:buClr>
              <a:buSzPts val="2400"/>
              <a:buFont typeface="Calibri"/>
              <a:buNone/>
            </a:pPr>
            <a:r>
              <a:t/>
            </a:r>
            <a:endParaRPr b="0" i="0" sz="2400" u="none" cap="none" strike="noStrike">
              <a:solidFill>
                <a:schemeClr val="lt1"/>
              </a:solidFill>
              <a:latin typeface="Arial"/>
              <a:ea typeface="Arial"/>
              <a:cs typeface="Arial"/>
              <a:sym typeface="Arial"/>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a:p>
            <a:pPr indent="-304800" lvl="0" marL="457200" marR="0" rtl="0" algn="l">
              <a:lnSpc>
                <a:spcPct val="90000"/>
              </a:lnSpc>
              <a:spcBef>
                <a:spcPts val="1000"/>
              </a:spcBef>
              <a:spcAft>
                <a:spcPts val="0"/>
              </a:spcAft>
              <a:buClr>
                <a:schemeClr val="lt1"/>
              </a:buClr>
              <a:buSzPts val="2400"/>
              <a:buFont typeface="Calibri"/>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0"/>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Groupes microbiens communément associés à la transmission de la diarrhée par l’eau</a:t>
            </a:r>
            <a:endParaRPr/>
          </a:p>
        </p:txBody>
      </p:sp>
      <p:sp>
        <p:nvSpPr>
          <p:cNvPr id="427" name="Google Shape;427;p4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pSp>
        <p:nvGrpSpPr>
          <p:cNvPr id="428" name="Google Shape;428;p40"/>
          <p:cNvGrpSpPr/>
          <p:nvPr/>
        </p:nvGrpSpPr>
        <p:grpSpPr>
          <a:xfrm>
            <a:off x="2997564" y="1729662"/>
            <a:ext cx="6721122" cy="4480747"/>
            <a:chOff x="0" y="0"/>
            <a:chExt cx="6721122" cy="4480747"/>
          </a:xfrm>
        </p:grpSpPr>
        <p:sp>
          <p:nvSpPr>
            <p:cNvPr id="429" name="Google Shape;429;p40"/>
            <p:cNvSpPr/>
            <p:nvPr/>
          </p:nvSpPr>
          <p:spPr>
            <a:xfrm>
              <a:off x="0" y="0"/>
              <a:ext cx="6721122" cy="1400233"/>
            </a:xfrm>
            <a:prstGeom prst="roundRect">
              <a:avLst>
                <a:gd fmla="val 10000" name="adj"/>
              </a:avLst>
            </a:prstGeom>
            <a:solidFill>
              <a:srgbClr val="F6EBB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0"/>
            <p:cNvSpPr txBox="1"/>
            <p:nvPr/>
          </p:nvSpPr>
          <p:spPr>
            <a:xfrm>
              <a:off x="1484247" y="0"/>
              <a:ext cx="5236874" cy="1400233"/>
            </a:xfrm>
            <a:prstGeom prst="rect">
              <a:avLst/>
            </a:prstGeom>
            <a:noFill/>
            <a:ln>
              <a:noFill/>
            </a:ln>
          </p:spPr>
          <p:txBody>
            <a:bodyPr anchorCtr="0" anchor="t"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alibri"/>
                <a:buNone/>
              </a:pPr>
              <a:r>
                <a:rPr b="0" i="0" lang="fr" sz="2700" u="none" cap="none" strike="noStrike">
                  <a:solidFill>
                    <a:schemeClr val="lt1"/>
                  </a:solidFill>
                  <a:latin typeface="Calibri"/>
                  <a:ea typeface="Calibri"/>
                  <a:cs typeface="Calibri"/>
                  <a:sym typeface="Calibri"/>
                </a:rPr>
                <a:t>Bactéries </a:t>
              </a:r>
              <a:endParaRPr b="0" i="0" sz="2700" u="none" cap="none" strike="noStrike">
                <a:solidFill>
                  <a:schemeClr val="lt1"/>
                </a:solidFill>
                <a:latin typeface="Calibri"/>
                <a:ea typeface="Calibri"/>
                <a:cs typeface="Calibri"/>
                <a:sym typeface="Calibri"/>
              </a:endParaRPr>
            </a:p>
            <a:p>
              <a:pPr indent="-228600" lvl="1" marL="228600" marR="0" rtl="0" algn="l">
                <a:lnSpc>
                  <a:spcPct val="90000"/>
                </a:lnSpc>
                <a:spcBef>
                  <a:spcPts val="945"/>
                </a:spcBef>
                <a:spcAft>
                  <a:spcPts val="0"/>
                </a:spcAft>
                <a:buClr>
                  <a:schemeClr val="lt1"/>
                </a:buClr>
                <a:buSzPts val="2100"/>
                <a:buFont typeface="Calibri"/>
                <a:buChar char="•"/>
              </a:pPr>
              <a:r>
                <a:rPr b="0" i="0" lang="fr" sz="2100" u="none" cap="none" strike="noStrike">
                  <a:solidFill>
                    <a:schemeClr val="lt1"/>
                  </a:solidFill>
                  <a:latin typeface="Calibri"/>
                  <a:ea typeface="Calibri"/>
                  <a:cs typeface="Calibri"/>
                  <a:sym typeface="Calibri"/>
                </a:rPr>
                <a:t>P. ex., </a:t>
              </a:r>
              <a:r>
                <a:rPr b="0" i="1" lang="fr" sz="2100" u="none" cap="none" strike="noStrike">
                  <a:solidFill>
                    <a:schemeClr val="lt1"/>
                  </a:solidFill>
                  <a:latin typeface="Calibri"/>
                  <a:ea typeface="Calibri"/>
                  <a:cs typeface="Calibri"/>
                  <a:sym typeface="Calibri"/>
                </a:rPr>
                <a:t>Escherichia coli, Vibrio cholerae</a:t>
              </a:r>
              <a:endParaRPr b="0" i="1" sz="2100" u="none" cap="none" strike="noStrike">
                <a:solidFill>
                  <a:schemeClr val="lt1"/>
                </a:solidFill>
                <a:latin typeface="Calibri"/>
                <a:ea typeface="Calibri"/>
                <a:cs typeface="Calibri"/>
                <a:sym typeface="Calibri"/>
              </a:endParaRPr>
            </a:p>
            <a:p>
              <a:pPr indent="-228600" lvl="1" marL="228600" marR="0" rtl="0" algn="l">
                <a:lnSpc>
                  <a:spcPct val="90000"/>
                </a:lnSpc>
                <a:spcBef>
                  <a:spcPts val="315"/>
                </a:spcBef>
                <a:spcAft>
                  <a:spcPts val="0"/>
                </a:spcAft>
                <a:buClr>
                  <a:schemeClr val="lt1"/>
                </a:buClr>
                <a:buSzPts val="2100"/>
                <a:buFont typeface="Calibri"/>
                <a:buChar char="•"/>
              </a:pPr>
              <a:r>
                <a:rPr b="0" i="0" lang="fr" sz="2100" u="none" cap="none" strike="noStrike">
                  <a:solidFill>
                    <a:schemeClr val="lt1"/>
                  </a:solidFill>
                  <a:latin typeface="Calibri"/>
                  <a:ea typeface="Calibri"/>
                  <a:cs typeface="Calibri"/>
                  <a:sym typeface="Calibri"/>
                </a:rPr>
                <a:t>0,5-2,0 μm de diamètre</a:t>
              </a:r>
              <a:endParaRPr b="0" i="0" sz="2100" u="none" cap="none" strike="noStrike">
                <a:solidFill>
                  <a:schemeClr val="lt1"/>
                </a:solidFill>
                <a:latin typeface="Calibri"/>
                <a:ea typeface="Calibri"/>
                <a:cs typeface="Calibri"/>
                <a:sym typeface="Calibri"/>
              </a:endParaRPr>
            </a:p>
          </p:txBody>
        </p:sp>
        <p:sp>
          <p:nvSpPr>
            <p:cNvPr id="431" name="Google Shape;431;p40"/>
            <p:cNvSpPr/>
            <p:nvPr/>
          </p:nvSpPr>
          <p:spPr>
            <a:xfrm>
              <a:off x="140023" y="122638"/>
              <a:ext cx="1344224" cy="1120187"/>
            </a:xfrm>
            <a:prstGeom prst="roundRect">
              <a:avLst>
                <a:gd fmla="val 10000" name="adj"/>
              </a:avLst>
            </a:prstGeom>
            <a:solidFill>
              <a:srgbClr val="FBF5D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40"/>
            <p:cNvSpPr/>
            <p:nvPr/>
          </p:nvSpPr>
          <p:spPr>
            <a:xfrm>
              <a:off x="0" y="1540257"/>
              <a:ext cx="6721122" cy="1400233"/>
            </a:xfrm>
            <a:prstGeom prst="roundRect">
              <a:avLst>
                <a:gd fmla="val 10000" name="adj"/>
              </a:avLst>
            </a:prstGeom>
            <a:solidFill>
              <a:srgbClr val="F6EBB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0"/>
            <p:cNvSpPr txBox="1"/>
            <p:nvPr/>
          </p:nvSpPr>
          <p:spPr>
            <a:xfrm>
              <a:off x="1484247" y="1540257"/>
              <a:ext cx="5236874" cy="1400233"/>
            </a:xfrm>
            <a:prstGeom prst="rect">
              <a:avLst/>
            </a:prstGeom>
            <a:noFill/>
            <a:ln>
              <a:noFill/>
            </a:ln>
          </p:spPr>
          <p:txBody>
            <a:bodyPr anchorCtr="0" anchor="t"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alibri"/>
                <a:buNone/>
              </a:pPr>
              <a:r>
                <a:rPr b="0" i="0" lang="fr" sz="2700" u="none" cap="none" strike="noStrike">
                  <a:solidFill>
                    <a:schemeClr val="lt1"/>
                  </a:solidFill>
                  <a:latin typeface="Calibri"/>
                  <a:ea typeface="Calibri"/>
                  <a:cs typeface="Calibri"/>
                  <a:sym typeface="Calibri"/>
                </a:rPr>
                <a:t>Virus</a:t>
              </a:r>
              <a:endParaRPr b="0" i="0" sz="2700" u="none" cap="none" strike="noStrike">
                <a:solidFill>
                  <a:schemeClr val="lt1"/>
                </a:solidFill>
                <a:latin typeface="Calibri"/>
                <a:ea typeface="Calibri"/>
                <a:cs typeface="Calibri"/>
                <a:sym typeface="Calibri"/>
              </a:endParaRPr>
            </a:p>
            <a:p>
              <a:pPr indent="-228600" lvl="1" marL="228600" marR="0" rtl="0" algn="l">
                <a:lnSpc>
                  <a:spcPct val="90000"/>
                </a:lnSpc>
                <a:spcBef>
                  <a:spcPts val="945"/>
                </a:spcBef>
                <a:spcAft>
                  <a:spcPts val="0"/>
                </a:spcAft>
                <a:buClr>
                  <a:schemeClr val="lt1"/>
                </a:buClr>
                <a:buSzPts val="2100"/>
                <a:buFont typeface="Calibri"/>
                <a:buChar char="•"/>
              </a:pPr>
              <a:r>
                <a:rPr b="0" i="0" lang="fr" sz="2100" u="none" cap="none" strike="noStrike">
                  <a:solidFill>
                    <a:schemeClr val="lt1"/>
                  </a:solidFill>
                  <a:latin typeface="Calibri"/>
                  <a:ea typeface="Calibri"/>
                  <a:cs typeface="Calibri"/>
                  <a:sym typeface="Calibri"/>
                </a:rPr>
                <a:t>P. ex., hépatite A, poliovirus A</a:t>
              </a:r>
              <a:endParaRPr b="0" i="0" sz="2100" u="none" cap="none" strike="noStrike">
                <a:solidFill>
                  <a:schemeClr val="lt1"/>
                </a:solidFill>
                <a:latin typeface="Calibri"/>
                <a:ea typeface="Calibri"/>
                <a:cs typeface="Calibri"/>
                <a:sym typeface="Calibri"/>
              </a:endParaRPr>
            </a:p>
            <a:p>
              <a:pPr indent="-228600" lvl="1" marL="228600" marR="0" rtl="0" algn="l">
                <a:lnSpc>
                  <a:spcPct val="90000"/>
                </a:lnSpc>
                <a:spcBef>
                  <a:spcPts val="315"/>
                </a:spcBef>
                <a:spcAft>
                  <a:spcPts val="0"/>
                </a:spcAft>
                <a:buClr>
                  <a:schemeClr val="lt1"/>
                </a:buClr>
                <a:buSzPts val="2100"/>
                <a:buFont typeface="Calibri"/>
                <a:buChar char="•"/>
              </a:pPr>
              <a:r>
                <a:rPr b="0" i="0" lang="fr" sz="2100" u="none" cap="none" strike="noStrike">
                  <a:solidFill>
                    <a:schemeClr val="lt1"/>
                  </a:solidFill>
                  <a:latin typeface="Calibri"/>
                  <a:ea typeface="Calibri"/>
                  <a:cs typeface="Calibri"/>
                  <a:sym typeface="Calibri"/>
                </a:rPr>
                <a:t>Les plus petits (0,02-0,3 μm)</a:t>
              </a:r>
              <a:endParaRPr b="0" i="0" sz="2100" u="none" cap="none" strike="noStrike">
                <a:solidFill>
                  <a:schemeClr val="lt1"/>
                </a:solidFill>
                <a:latin typeface="Calibri"/>
                <a:ea typeface="Calibri"/>
                <a:cs typeface="Calibri"/>
                <a:sym typeface="Calibri"/>
              </a:endParaRPr>
            </a:p>
          </p:txBody>
        </p:sp>
        <p:sp>
          <p:nvSpPr>
            <p:cNvPr id="434" name="Google Shape;434;p40"/>
            <p:cNvSpPr/>
            <p:nvPr/>
          </p:nvSpPr>
          <p:spPr>
            <a:xfrm>
              <a:off x="140023" y="1680280"/>
              <a:ext cx="1344224" cy="1120187"/>
            </a:xfrm>
            <a:prstGeom prst="roundRect">
              <a:avLst>
                <a:gd fmla="val 10000" name="adj"/>
              </a:avLst>
            </a:prstGeom>
            <a:solidFill>
              <a:srgbClr val="FBF5D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0"/>
            <p:cNvSpPr/>
            <p:nvPr/>
          </p:nvSpPr>
          <p:spPr>
            <a:xfrm>
              <a:off x="0" y="3080514"/>
              <a:ext cx="6721122" cy="1400233"/>
            </a:xfrm>
            <a:prstGeom prst="roundRect">
              <a:avLst>
                <a:gd fmla="val 10000" name="adj"/>
              </a:avLst>
            </a:prstGeom>
            <a:solidFill>
              <a:srgbClr val="F6EBB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40"/>
            <p:cNvSpPr txBox="1"/>
            <p:nvPr/>
          </p:nvSpPr>
          <p:spPr>
            <a:xfrm>
              <a:off x="1484247" y="3080514"/>
              <a:ext cx="5236874" cy="1400233"/>
            </a:xfrm>
            <a:prstGeom prst="rect">
              <a:avLst/>
            </a:prstGeom>
            <a:noFill/>
            <a:ln>
              <a:noFill/>
            </a:ln>
          </p:spPr>
          <p:txBody>
            <a:bodyPr anchorCtr="0" anchor="t" bIns="102850" lIns="102850" spcFirstLastPara="1" rIns="102850" wrap="square" tIns="102850">
              <a:noAutofit/>
            </a:bodyPr>
            <a:lstStyle/>
            <a:p>
              <a:pPr indent="0" lvl="0" marL="0" marR="0" rtl="0" algn="l">
                <a:lnSpc>
                  <a:spcPct val="90000"/>
                </a:lnSpc>
                <a:spcBef>
                  <a:spcPts val="0"/>
                </a:spcBef>
                <a:spcAft>
                  <a:spcPts val="0"/>
                </a:spcAft>
                <a:buClr>
                  <a:srgbClr val="0E122F"/>
                </a:buClr>
                <a:buSzPts val="2700"/>
                <a:buFont typeface="Calibri"/>
                <a:buNone/>
              </a:pPr>
              <a:r>
                <a:rPr b="0" i="0" lang="fr" sz="2700" u="none" cap="none" strike="noStrike">
                  <a:solidFill>
                    <a:srgbClr val="0E122F"/>
                  </a:solidFill>
                  <a:latin typeface="Calibri"/>
                  <a:ea typeface="Calibri"/>
                  <a:cs typeface="Calibri"/>
                  <a:sym typeface="Calibri"/>
                </a:rPr>
                <a:t>Kystes de protozoaires</a:t>
              </a:r>
              <a:endParaRPr b="0" i="0" sz="2700" u="none" cap="none" strike="noStrike">
                <a:solidFill>
                  <a:srgbClr val="0E122F"/>
                </a:solidFill>
                <a:latin typeface="Calibri"/>
                <a:ea typeface="Calibri"/>
                <a:cs typeface="Calibri"/>
                <a:sym typeface="Calibri"/>
              </a:endParaRPr>
            </a:p>
            <a:p>
              <a:pPr indent="-228600" lvl="1" marL="228600" marR="0" rtl="0" algn="l">
                <a:lnSpc>
                  <a:spcPct val="90000"/>
                </a:lnSpc>
                <a:spcBef>
                  <a:spcPts val="945"/>
                </a:spcBef>
                <a:spcAft>
                  <a:spcPts val="0"/>
                </a:spcAft>
                <a:buClr>
                  <a:srgbClr val="0E122F"/>
                </a:buClr>
                <a:buSzPts val="2100"/>
                <a:buFont typeface="Calibri"/>
                <a:buChar char="•"/>
              </a:pPr>
              <a:r>
                <a:rPr b="0" i="1" lang="fr" sz="2100" u="none" cap="none" strike="noStrike">
                  <a:solidFill>
                    <a:srgbClr val="0E122F"/>
                  </a:solidFill>
                  <a:latin typeface="Calibri"/>
                  <a:ea typeface="Calibri"/>
                  <a:cs typeface="Calibri"/>
                  <a:sym typeface="Calibri"/>
                </a:rPr>
                <a:t>P. ex., Giardia, Cryptosporidium</a:t>
              </a:r>
              <a:endParaRPr b="0" i="1" sz="2100" u="none" cap="none" strike="noStrike">
                <a:solidFill>
                  <a:srgbClr val="0E122F"/>
                </a:solidFill>
                <a:latin typeface="Calibri"/>
                <a:ea typeface="Calibri"/>
                <a:cs typeface="Calibri"/>
                <a:sym typeface="Calibri"/>
              </a:endParaRPr>
            </a:p>
            <a:p>
              <a:pPr indent="-228600" lvl="1" marL="228600" marR="0" rtl="0" algn="l">
                <a:lnSpc>
                  <a:spcPct val="90000"/>
                </a:lnSpc>
                <a:spcBef>
                  <a:spcPts val="315"/>
                </a:spcBef>
                <a:spcAft>
                  <a:spcPts val="0"/>
                </a:spcAft>
                <a:buClr>
                  <a:srgbClr val="0E122F"/>
                </a:buClr>
                <a:buSzPts val="2100"/>
                <a:buFont typeface="Calibri"/>
                <a:buChar char="•"/>
              </a:pPr>
              <a:r>
                <a:rPr b="0" i="0" lang="fr" sz="2100" u="none" cap="none" strike="noStrike">
                  <a:solidFill>
                    <a:srgbClr val="0E122F"/>
                  </a:solidFill>
                  <a:latin typeface="Calibri"/>
                  <a:ea typeface="Calibri"/>
                  <a:cs typeface="Calibri"/>
                  <a:sym typeface="Calibri"/>
                </a:rPr>
                <a:t>Les plus gros (&gt; 2 μm-2 mm)</a:t>
              </a:r>
              <a:endParaRPr b="0" i="0" sz="2100" u="none" cap="none" strike="noStrike">
                <a:solidFill>
                  <a:srgbClr val="0E122F"/>
                </a:solidFill>
                <a:latin typeface="Calibri"/>
                <a:ea typeface="Calibri"/>
                <a:cs typeface="Calibri"/>
                <a:sym typeface="Calibri"/>
              </a:endParaRPr>
            </a:p>
          </p:txBody>
        </p:sp>
        <p:sp>
          <p:nvSpPr>
            <p:cNvPr id="437" name="Google Shape;437;p40"/>
            <p:cNvSpPr/>
            <p:nvPr/>
          </p:nvSpPr>
          <p:spPr>
            <a:xfrm>
              <a:off x="140023" y="3220537"/>
              <a:ext cx="1344224" cy="1120187"/>
            </a:xfrm>
            <a:prstGeom prst="roundRect">
              <a:avLst>
                <a:gd fmla="val 10000" name="adj"/>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 name="Google Shape;438;p40"/>
          <p:cNvGrpSpPr/>
          <p:nvPr/>
        </p:nvGrpSpPr>
        <p:grpSpPr>
          <a:xfrm>
            <a:off x="2997564" y="1737545"/>
            <a:ext cx="6819620" cy="1400233"/>
            <a:chOff x="0" y="1396999"/>
            <a:chExt cx="6185337" cy="1269999"/>
          </a:xfrm>
        </p:grpSpPr>
        <p:sp>
          <p:nvSpPr>
            <p:cNvPr id="439" name="Google Shape;439;p40"/>
            <p:cNvSpPr/>
            <p:nvPr/>
          </p:nvSpPr>
          <p:spPr>
            <a:xfrm>
              <a:off x="0" y="1396999"/>
              <a:ext cx="6096000" cy="1269999"/>
            </a:xfrm>
            <a:prstGeom prst="roundRect">
              <a:avLst>
                <a:gd fmla="val 10000" name="adj"/>
              </a:avLst>
            </a:prstGeom>
            <a:solidFill>
              <a:srgbClr val="F6EBB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40"/>
            <p:cNvSpPr/>
            <p:nvPr/>
          </p:nvSpPr>
          <p:spPr>
            <a:xfrm>
              <a:off x="1435537" y="1396999"/>
              <a:ext cx="4749800" cy="1269999"/>
            </a:xfrm>
            <a:prstGeom prst="rect">
              <a:avLst/>
            </a:prstGeom>
            <a:noFill/>
            <a:ln>
              <a:noFill/>
            </a:ln>
          </p:spPr>
          <p:txBody>
            <a:bodyPr anchorCtr="0" anchor="t" bIns="100800" lIns="100800" spcFirstLastPara="1" rIns="100800" wrap="square" tIns="100800">
              <a:noAutofit/>
            </a:bodyPr>
            <a:lstStyle/>
            <a:p>
              <a:pPr indent="0" lvl="0" marL="0" marR="0" rtl="0" algn="l">
                <a:lnSpc>
                  <a:spcPct val="90000"/>
                </a:lnSpc>
                <a:spcBef>
                  <a:spcPts val="0"/>
                </a:spcBef>
                <a:spcAft>
                  <a:spcPts val="0"/>
                </a:spcAft>
                <a:buClr>
                  <a:srgbClr val="000000"/>
                </a:buClr>
                <a:buSzPts val="2646"/>
                <a:buFont typeface="Arial"/>
                <a:buNone/>
              </a:pPr>
              <a:r>
                <a:rPr b="0" i="0" lang="fr" sz="2646" u="none" cap="none" strike="noStrike">
                  <a:solidFill>
                    <a:srgbClr val="0E122F"/>
                  </a:solidFill>
                  <a:latin typeface="Arial"/>
                  <a:ea typeface="Arial"/>
                  <a:cs typeface="Arial"/>
                  <a:sym typeface="Arial"/>
                </a:rPr>
                <a:t>Virus</a:t>
              </a:r>
              <a:endParaRPr b="0" i="0" sz="2646" u="none" cap="none" strike="noStrike">
                <a:solidFill>
                  <a:srgbClr val="0E122F"/>
                </a:solidFill>
                <a:latin typeface="Arial"/>
                <a:ea typeface="Arial"/>
                <a:cs typeface="Arial"/>
                <a:sym typeface="Arial"/>
              </a:endParaRPr>
            </a:p>
            <a:p>
              <a:pPr indent="-189024" lvl="1" marL="189024" marR="0" rtl="0" algn="l">
                <a:lnSpc>
                  <a:spcPct val="90000"/>
                </a:lnSpc>
                <a:spcBef>
                  <a:spcPts val="926"/>
                </a:spcBef>
                <a:spcAft>
                  <a:spcPts val="0"/>
                </a:spcAft>
                <a:buClr>
                  <a:srgbClr val="0E122F"/>
                </a:buClr>
                <a:buSzPts val="2095"/>
                <a:buFont typeface="Arial"/>
                <a:buChar char="•"/>
              </a:pPr>
              <a:r>
                <a:rPr b="0" i="0" lang="fr" sz="2095" u="none" cap="none" strike="noStrike">
                  <a:solidFill>
                    <a:srgbClr val="0E122F"/>
                  </a:solidFill>
                  <a:latin typeface="Arial"/>
                  <a:ea typeface="Arial"/>
                  <a:cs typeface="Arial"/>
                  <a:sym typeface="Arial"/>
                </a:rPr>
                <a:t>P. ex., hépatite A, poliovirus A</a:t>
              </a:r>
              <a:endParaRPr b="0" i="0" sz="2095" u="none" cap="none" strike="noStrike">
                <a:solidFill>
                  <a:srgbClr val="0E122F"/>
                </a:solidFill>
                <a:latin typeface="Arial"/>
                <a:ea typeface="Arial"/>
                <a:cs typeface="Arial"/>
                <a:sym typeface="Arial"/>
              </a:endParaRPr>
            </a:p>
            <a:p>
              <a:pPr indent="-189024" lvl="1" marL="189024" marR="0" rtl="0" algn="l">
                <a:lnSpc>
                  <a:spcPct val="90000"/>
                </a:lnSpc>
                <a:spcBef>
                  <a:spcPts val="314"/>
                </a:spcBef>
                <a:spcAft>
                  <a:spcPts val="0"/>
                </a:spcAft>
                <a:buClr>
                  <a:srgbClr val="0E122F"/>
                </a:buClr>
                <a:buSzPts val="2095"/>
                <a:buFont typeface="Arial"/>
                <a:buChar char="•"/>
              </a:pPr>
              <a:r>
                <a:rPr b="0" i="0" lang="fr" sz="2095" u="none" cap="none" strike="noStrike">
                  <a:solidFill>
                    <a:srgbClr val="0E122F"/>
                  </a:solidFill>
                  <a:latin typeface="Arial"/>
                  <a:ea typeface="Arial"/>
                  <a:cs typeface="Arial"/>
                  <a:sym typeface="Arial"/>
                </a:rPr>
                <a:t>Les plus petits (0,02-0,3 μm)</a:t>
              </a:r>
              <a:endParaRPr b="0" i="0" sz="2095" u="none" cap="none" strike="noStrike">
                <a:solidFill>
                  <a:srgbClr val="0E122F"/>
                </a:solidFill>
                <a:latin typeface="Arial"/>
                <a:ea typeface="Arial"/>
                <a:cs typeface="Arial"/>
                <a:sym typeface="Arial"/>
              </a:endParaRPr>
            </a:p>
          </p:txBody>
        </p:sp>
      </p:grpSp>
      <p:grpSp>
        <p:nvGrpSpPr>
          <p:cNvPr id="441" name="Google Shape;441;p40"/>
          <p:cNvGrpSpPr/>
          <p:nvPr/>
        </p:nvGrpSpPr>
        <p:grpSpPr>
          <a:xfrm>
            <a:off x="2997564" y="3251952"/>
            <a:ext cx="6721122" cy="1400233"/>
            <a:chOff x="0" y="0"/>
            <a:chExt cx="6096000" cy="1269999"/>
          </a:xfrm>
        </p:grpSpPr>
        <p:sp>
          <p:nvSpPr>
            <p:cNvPr id="442" name="Google Shape;442;p40"/>
            <p:cNvSpPr/>
            <p:nvPr/>
          </p:nvSpPr>
          <p:spPr>
            <a:xfrm>
              <a:off x="0" y="0"/>
              <a:ext cx="6096000" cy="1269999"/>
            </a:xfrm>
            <a:prstGeom prst="roundRect">
              <a:avLst>
                <a:gd fmla="val 10000" name="adj"/>
              </a:avLst>
            </a:prstGeom>
            <a:solidFill>
              <a:srgbClr val="F6EBB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0"/>
            <p:cNvSpPr/>
            <p:nvPr/>
          </p:nvSpPr>
          <p:spPr>
            <a:xfrm>
              <a:off x="1346200" y="0"/>
              <a:ext cx="4749800" cy="1269999"/>
            </a:xfrm>
            <a:prstGeom prst="rect">
              <a:avLst/>
            </a:prstGeom>
            <a:noFill/>
            <a:ln>
              <a:noFill/>
            </a:ln>
          </p:spPr>
          <p:txBody>
            <a:bodyPr anchorCtr="0" anchor="t" bIns="100800" lIns="100800" spcFirstLastPara="1" rIns="100800" wrap="square" tIns="100800">
              <a:noAutofit/>
            </a:bodyPr>
            <a:lstStyle/>
            <a:p>
              <a:pPr indent="0" lvl="0" marL="0" marR="0" rtl="0" algn="l">
                <a:lnSpc>
                  <a:spcPct val="90000"/>
                </a:lnSpc>
                <a:spcBef>
                  <a:spcPts val="0"/>
                </a:spcBef>
                <a:spcAft>
                  <a:spcPts val="0"/>
                </a:spcAft>
                <a:buClr>
                  <a:srgbClr val="000000"/>
                </a:buClr>
                <a:buSzPts val="2646"/>
                <a:buFont typeface="Arial"/>
                <a:buNone/>
              </a:pPr>
              <a:r>
                <a:rPr b="0" i="0" lang="fr" sz="2646" u="none" cap="none" strike="noStrike">
                  <a:solidFill>
                    <a:srgbClr val="0E122F"/>
                  </a:solidFill>
                  <a:latin typeface="Arial"/>
                  <a:ea typeface="Arial"/>
                  <a:cs typeface="Arial"/>
                  <a:sym typeface="Arial"/>
                </a:rPr>
                <a:t>Bactéries </a:t>
              </a:r>
              <a:endParaRPr b="0" i="0" sz="2646" u="none" cap="none" strike="noStrike">
                <a:solidFill>
                  <a:srgbClr val="0E122F"/>
                </a:solidFill>
                <a:latin typeface="Arial"/>
                <a:ea typeface="Arial"/>
                <a:cs typeface="Arial"/>
                <a:sym typeface="Arial"/>
              </a:endParaRPr>
            </a:p>
            <a:p>
              <a:pPr indent="-189024" lvl="1" marL="189024" marR="0" rtl="0" algn="l">
                <a:lnSpc>
                  <a:spcPct val="90000"/>
                </a:lnSpc>
                <a:spcBef>
                  <a:spcPts val="926"/>
                </a:spcBef>
                <a:spcAft>
                  <a:spcPts val="0"/>
                </a:spcAft>
                <a:buClr>
                  <a:srgbClr val="0E122F"/>
                </a:buClr>
                <a:buSzPts val="2095"/>
                <a:buFont typeface="Arial"/>
                <a:buChar char="•"/>
              </a:pPr>
              <a:r>
                <a:rPr b="0" i="0" lang="fr" sz="2095" u="none" cap="none" strike="noStrike">
                  <a:solidFill>
                    <a:srgbClr val="0E122F"/>
                  </a:solidFill>
                  <a:latin typeface="Arial"/>
                  <a:ea typeface="Arial"/>
                  <a:cs typeface="Arial"/>
                  <a:sym typeface="Arial"/>
                </a:rPr>
                <a:t>P. ex., </a:t>
              </a:r>
              <a:r>
                <a:rPr b="0" i="1" lang="fr" sz="2095" u="none" cap="none" strike="noStrike">
                  <a:solidFill>
                    <a:srgbClr val="0E122F"/>
                  </a:solidFill>
                  <a:latin typeface="Arial"/>
                  <a:ea typeface="Arial"/>
                  <a:cs typeface="Arial"/>
                  <a:sym typeface="Arial"/>
                </a:rPr>
                <a:t>Escherichia coli, Vibrio cholerae</a:t>
              </a:r>
              <a:endParaRPr b="0" i="1" sz="2095" u="none" cap="none" strike="noStrike">
                <a:solidFill>
                  <a:srgbClr val="0E122F"/>
                </a:solidFill>
                <a:latin typeface="Arial"/>
                <a:ea typeface="Arial"/>
                <a:cs typeface="Arial"/>
                <a:sym typeface="Arial"/>
              </a:endParaRPr>
            </a:p>
            <a:p>
              <a:pPr indent="-189024" lvl="1" marL="189024" marR="0" rtl="0" algn="l">
                <a:lnSpc>
                  <a:spcPct val="90000"/>
                </a:lnSpc>
                <a:spcBef>
                  <a:spcPts val="314"/>
                </a:spcBef>
                <a:spcAft>
                  <a:spcPts val="0"/>
                </a:spcAft>
                <a:buClr>
                  <a:srgbClr val="0E122F"/>
                </a:buClr>
                <a:buSzPts val="2095"/>
                <a:buFont typeface="Arial"/>
                <a:buChar char="•"/>
              </a:pPr>
              <a:r>
                <a:rPr b="0" i="0" lang="fr" sz="2095" u="none" cap="none" strike="noStrike">
                  <a:solidFill>
                    <a:srgbClr val="0E122F"/>
                  </a:solidFill>
                  <a:latin typeface="Arial"/>
                  <a:ea typeface="Arial"/>
                  <a:cs typeface="Arial"/>
                  <a:sym typeface="Arial"/>
                </a:rPr>
                <a:t>0,5-2,0 μm de diamètre</a:t>
              </a:r>
              <a:endParaRPr b="0" i="0" sz="2095" u="none" cap="none" strike="noStrike">
                <a:solidFill>
                  <a:srgbClr val="0E122F"/>
                </a:solidFill>
                <a:latin typeface="Arial"/>
                <a:ea typeface="Arial"/>
                <a:cs typeface="Arial"/>
                <a:sym typeface="Arial"/>
              </a:endParaRPr>
            </a:p>
          </p:txBody>
        </p:sp>
      </p:grpSp>
      <p:sp>
        <p:nvSpPr>
          <p:cNvPr id="444" name="Google Shape;444;p40"/>
          <p:cNvSpPr/>
          <p:nvPr/>
        </p:nvSpPr>
        <p:spPr>
          <a:xfrm>
            <a:off x="3137587" y="3385744"/>
            <a:ext cx="1344224" cy="1120186"/>
          </a:xfrm>
          <a:prstGeom prst="roundRect">
            <a:avLst>
              <a:gd fmla="val 10000" name="adj"/>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0"/>
          <p:cNvSpPr/>
          <p:nvPr/>
        </p:nvSpPr>
        <p:spPr>
          <a:xfrm>
            <a:off x="3103924" y="1877568"/>
            <a:ext cx="1344224" cy="1120186"/>
          </a:xfrm>
          <a:prstGeom prst="roundRect">
            <a:avLst>
              <a:gd fmla="val 10000"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6" name="Google Shape;446;p40"/>
          <p:cNvPicPr preferRelativeResize="0"/>
          <p:nvPr/>
        </p:nvPicPr>
        <p:blipFill rotWithShape="1">
          <a:blip r:embed="rId6">
            <a:alphaModFix/>
          </a:blip>
          <a:srcRect b="0" l="0" r="0" t="0"/>
          <a:stretch/>
        </p:blipFill>
        <p:spPr>
          <a:xfrm>
            <a:off x="361191" y="1959459"/>
            <a:ext cx="1650275" cy="938227"/>
          </a:xfrm>
          <a:prstGeom prst="roundRect">
            <a:avLst>
              <a:gd fmla="val 16667" name="adj"/>
            </a:avLst>
          </a:prstGeom>
          <a:noFill/>
          <a:ln>
            <a:noFill/>
          </a:ln>
          <a:effectLst>
            <a:outerShdw blurRad="76200" rotWithShape="0" algn="tl" dir="7800000" dist="38100">
              <a:srgbClr val="000000">
                <a:alpha val="40000"/>
              </a:srgbClr>
            </a:outerShdw>
          </a:effectLst>
        </p:spPr>
      </p:pic>
      <p:cxnSp>
        <p:nvCxnSpPr>
          <p:cNvPr id="447" name="Google Shape;447;p40"/>
          <p:cNvCxnSpPr/>
          <p:nvPr/>
        </p:nvCxnSpPr>
        <p:spPr>
          <a:xfrm rot="10800000">
            <a:off x="2388033" y="3608322"/>
            <a:ext cx="651056" cy="573437"/>
          </a:xfrm>
          <a:prstGeom prst="straightConnector1">
            <a:avLst/>
          </a:prstGeom>
          <a:noFill/>
          <a:ln cap="flat" cmpd="sng" w="38100">
            <a:solidFill>
              <a:schemeClr val="accent1"/>
            </a:solidFill>
            <a:prstDash val="solid"/>
            <a:miter lim="800000"/>
            <a:headEnd len="sm" w="sm" type="none"/>
            <a:tailEnd len="med" w="med" type="triangle"/>
          </a:ln>
        </p:spPr>
      </p:cxnSp>
      <p:sp>
        <p:nvSpPr>
          <p:cNvPr id="448" name="Google Shape;448;p40"/>
          <p:cNvSpPr txBox="1"/>
          <p:nvPr/>
        </p:nvSpPr>
        <p:spPr>
          <a:xfrm>
            <a:off x="238218" y="3143341"/>
            <a:ext cx="308182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fr" sz="2800" u="none" cap="none" strike="noStrike">
                <a:solidFill>
                  <a:srgbClr val="09164D"/>
                </a:solidFill>
                <a:latin typeface="Arial"/>
                <a:ea typeface="Arial"/>
                <a:cs typeface="Arial"/>
                <a:sym typeface="Arial"/>
              </a:rPr>
              <a:t>Légionelles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9164D"/>
                </a:solidFill>
                <a:latin typeface="Arial"/>
                <a:ea typeface="Arial"/>
                <a:cs typeface="Arial"/>
                <a:sym typeface="Arial"/>
              </a:rPr>
              <a:t>Dans les établissements de soins de santé, ces bactéries donnent de plus en plus souvent lieu à des épidémies transmises par l’eau. </a:t>
            </a:r>
            <a:endParaRPr b="0" i="0" sz="2000" u="none" cap="none" strike="noStrike">
              <a:solidFill>
                <a:srgbClr val="09164D"/>
              </a:solidFill>
              <a:latin typeface="Arial"/>
              <a:ea typeface="Arial"/>
              <a:cs typeface="Arial"/>
              <a:sym typeface="Arial"/>
            </a:endParaRPr>
          </a:p>
        </p:txBody>
      </p:sp>
      <p:sp>
        <p:nvSpPr>
          <p:cNvPr id="449" name="Google Shape;449;p40"/>
          <p:cNvSpPr/>
          <p:nvPr/>
        </p:nvSpPr>
        <p:spPr>
          <a:xfrm>
            <a:off x="190242" y="6189190"/>
            <a:ext cx="5995851"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 sz="1200" u="sng" cap="none" strike="noStrike">
                <a:solidFill>
                  <a:schemeClr val="hlink"/>
                </a:solidFill>
                <a:latin typeface="Arial"/>
                <a:ea typeface="Arial"/>
                <a:cs typeface="Arial"/>
                <a:sym typeface="Arial"/>
                <a:hlinkClick r:id="rId7"/>
              </a:rPr>
              <a:t>https://www.who.int/water_sanitation_health/publications/legionella/en/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sng" cap="none" strike="noStrike">
                <a:solidFill>
                  <a:schemeClr val="hlink"/>
                </a:solidFill>
                <a:latin typeface="Arial"/>
                <a:ea typeface="Arial"/>
                <a:cs typeface="Arial"/>
                <a:sym typeface="Arial"/>
                <a:hlinkClick r:id="rId8"/>
              </a:rPr>
              <a:t>https://www.who.int/fr/publications/i/item/WHO-2019-nCoV-IPC-WASH-2020.4</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sng" cap="none" strike="noStrike">
                <a:solidFill>
                  <a:schemeClr val="hlink"/>
                </a:solidFill>
                <a:latin typeface="Arial"/>
                <a:ea typeface="Arial"/>
                <a:cs typeface="Arial"/>
                <a:sym typeface="Arial"/>
                <a:hlinkClick r:id="rId9"/>
              </a:rPr>
              <a:t>https://www.who.int/publications/i/item/WHO-EVD-WSH-14</a:t>
            </a:r>
            <a:r>
              <a:rPr b="0" i="0" lang="fr"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50" name="Google Shape;450;p40"/>
          <p:cNvPicPr preferRelativeResize="0"/>
          <p:nvPr/>
        </p:nvPicPr>
        <p:blipFill rotWithShape="1">
          <a:blip r:embed="rId10">
            <a:alphaModFix/>
          </a:blip>
          <a:srcRect b="0" l="0" r="0" t="0"/>
          <a:stretch/>
        </p:blipFill>
        <p:spPr>
          <a:xfrm>
            <a:off x="9970364" y="1580073"/>
            <a:ext cx="2054074" cy="1417681"/>
          </a:xfrm>
          <a:prstGeom prst="rect">
            <a:avLst/>
          </a:prstGeom>
          <a:noFill/>
          <a:ln>
            <a:noFill/>
          </a:ln>
        </p:spPr>
      </p:pic>
      <p:sp>
        <p:nvSpPr>
          <p:cNvPr id="451" name="Google Shape;451;p40"/>
          <p:cNvSpPr txBox="1"/>
          <p:nvPr/>
        </p:nvSpPr>
        <p:spPr>
          <a:xfrm>
            <a:off x="9734948" y="2991247"/>
            <a:ext cx="2639668" cy="3477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9164D"/>
                </a:solidFill>
                <a:latin typeface="Arial"/>
                <a:ea typeface="Arial"/>
                <a:cs typeface="Arial"/>
                <a:sym typeface="Arial"/>
              </a:rPr>
              <a:t>Les virus </a:t>
            </a:r>
            <a:r>
              <a:rPr b="1" i="0" lang="fr" sz="2000" u="none" cap="none" strike="noStrike">
                <a:solidFill>
                  <a:srgbClr val="09164D"/>
                </a:solidFill>
                <a:latin typeface="Arial"/>
                <a:ea typeface="Arial"/>
                <a:cs typeface="Arial"/>
                <a:sym typeface="Arial"/>
              </a:rPr>
              <a:t>SARS-CoV-2</a:t>
            </a:r>
            <a:r>
              <a:rPr b="0" i="0" lang="fr" sz="2000" u="none" cap="none" strike="noStrike">
                <a:solidFill>
                  <a:srgbClr val="09164D"/>
                </a:solidFill>
                <a:latin typeface="Arial"/>
                <a:ea typeface="Arial"/>
                <a:cs typeface="Arial"/>
                <a:sym typeface="Arial"/>
              </a:rPr>
              <a:t> et </a:t>
            </a:r>
            <a:r>
              <a:rPr b="1" i="0" lang="fr" sz="2000" u="none" cap="none" strike="noStrike">
                <a:solidFill>
                  <a:srgbClr val="09164D"/>
                </a:solidFill>
                <a:latin typeface="Arial"/>
                <a:ea typeface="Arial"/>
                <a:cs typeface="Arial"/>
                <a:sym typeface="Arial"/>
              </a:rPr>
              <a:t>Ebola </a:t>
            </a:r>
            <a:r>
              <a:rPr b="0" i="0" lang="fr" sz="2000" u="none" cap="none" strike="noStrike">
                <a:solidFill>
                  <a:srgbClr val="09164D"/>
                </a:solidFill>
                <a:latin typeface="Arial"/>
                <a:ea typeface="Arial"/>
                <a:cs typeface="Arial"/>
                <a:sym typeface="Arial"/>
              </a:rPr>
              <a:t>ne sont pas des agents pathogènes fécaux/oraux.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9164D"/>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9164D"/>
                </a:solidFill>
                <a:latin typeface="Arial"/>
                <a:ea typeface="Arial"/>
                <a:cs typeface="Arial"/>
                <a:sym typeface="Arial"/>
              </a:rPr>
              <a:t>Aucun d’eux n’a été détecté dans les sources d’eau ou les points d’approvisionnement en eau et ces deux virus sont relativement fragiles comparés à des virus fécaux/oraux.</a:t>
            </a:r>
            <a:endParaRPr b="0" i="0" sz="2000" u="none" cap="none" strike="noStrike">
              <a:solidFill>
                <a:srgbClr val="09164D"/>
              </a:solidFill>
              <a:latin typeface="Arial"/>
              <a:ea typeface="Arial"/>
              <a:cs typeface="Arial"/>
              <a:sym typeface="Arial"/>
            </a:endParaRPr>
          </a:p>
        </p:txBody>
      </p:sp>
      <p:cxnSp>
        <p:nvCxnSpPr>
          <p:cNvPr id="452" name="Google Shape;452;p40"/>
          <p:cNvCxnSpPr/>
          <p:nvPr/>
        </p:nvCxnSpPr>
        <p:spPr>
          <a:xfrm>
            <a:off x="9727906" y="2701133"/>
            <a:ext cx="712026" cy="252915"/>
          </a:xfrm>
          <a:prstGeom prst="straightConnector1">
            <a:avLst/>
          </a:prstGeom>
          <a:noFill/>
          <a:ln cap="flat" cmpd="sng" w="38100">
            <a:solidFill>
              <a:schemeClr val="accent1"/>
            </a:solidFill>
            <a:prstDash val="solid"/>
            <a:miter lim="800000"/>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1"/>
          <p:cNvSpPr txBox="1"/>
          <p:nvPr/>
        </p:nvSpPr>
        <p:spPr>
          <a:xfrm>
            <a:off x="254210" y="1013949"/>
            <a:ext cx="6547424" cy="4236977"/>
          </a:xfrm>
          <a:prstGeom prst="rect">
            <a:avLst/>
          </a:prstGeom>
          <a:noFill/>
          <a:ln>
            <a:noFill/>
          </a:ln>
        </p:spPr>
        <p:txBody>
          <a:bodyPr anchorCtr="0" anchor="t" bIns="0" lIns="16325" spcFirstLastPara="1" rIns="16325" wrap="square" tIns="0">
            <a:noAutofit/>
          </a:bodyPr>
          <a:lstStyle/>
          <a:p>
            <a:pPr indent="0" lvl="0" marL="0" marR="0" rtl="0" algn="l">
              <a:lnSpc>
                <a:spcPct val="110000"/>
              </a:lnSpc>
              <a:spcBef>
                <a:spcPts val="0"/>
              </a:spcBef>
              <a:spcAft>
                <a:spcPts val="0"/>
              </a:spcAft>
              <a:buClr>
                <a:schemeClr val="dk1"/>
              </a:buClr>
              <a:buSzPts val="1600"/>
              <a:buFont typeface="Arial"/>
              <a:buNone/>
            </a:pPr>
            <a:r>
              <a:rPr b="1" i="1" lang="fr" sz="1800" u="none" cap="none" strike="noStrike">
                <a:solidFill>
                  <a:srgbClr val="09164D"/>
                </a:solidFill>
                <a:latin typeface="Arial"/>
                <a:ea typeface="Arial"/>
                <a:cs typeface="Arial"/>
                <a:sym typeface="Arial"/>
              </a:rPr>
              <a:t>Chaque service des établissements de santé doit proposer à son personnel, à ses patients (y compris handicapés) et à ses soignants une eau de boisson sûre et disponible à tout moment et en tout lieu.</a:t>
            </a:r>
            <a:endParaRPr b="0" i="0" sz="1200" u="none" cap="none" strike="noStrike">
              <a:solidFill>
                <a:srgbClr val="000000"/>
              </a:solidFill>
              <a:latin typeface="Arial"/>
              <a:ea typeface="Arial"/>
              <a:cs typeface="Arial"/>
              <a:sym typeface="Arial"/>
            </a:endParaRPr>
          </a:p>
          <a:p>
            <a:pPr indent="0" lvl="0" marL="0" marR="0" rtl="0" algn="l">
              <a:lnSpc>
                <a:spcPct val="110000"/>
              </a:lnSpc>
              <a:spcBef>
                <a:spcPts val="1765"/>
              </a:spcBef>
              <a:spcAft>
                <a:spcPts val="0"/>
              </a:spcAft>
              <a:buClr>
                <a:schemeClr val="dk1"/>
              </a:buClr>
              <a:buSzPts val="1600"/>
              <a:buFont typeface="Arial"/>
              <a:buNone/>
            </a:pPr>
            <a:r>
              <a:rPr b="1" i="0" lang="fr" sz="1800" u="none" cap="none" strike="noStrike">
                <a:solidFill>
                  <a:srgbClr val="D4B01A"/>
                </a:solidFill>
                <a:latin typeface="Arial"/>
                <a:ea typeface="Arial"/>
                <a:cs typeface="Arial"/>
                <a:sym typeface="Arial"/>
              </a:rPr>
              <a:t>Sûre : </a:t>
            </a:r>
            <a:endParaRPr b="0" i="0" sz="1800" u="none" cap="none" strike="noStrike">
              <a:solidFill>
                <a:srgbClr val="09164D"/>
              </a:solidFill>
              <a:latin typeface="Arial"/>
              <a:ea typeface="Arial"/>
              <a:cs typeface="Arial"/>
              <a:sym typeface="Arial"/>
            </a:endParaRPr>
          </a:p>
          <a:p>
            <a:pPr indent="-259147" lvl="1" marL="619458" marR="0" rtl="0" algn="l">
              <a:lnSpc>
                <a:spcPct val="110000"/>
              </a:lnSpc>
              <a:spcBef>
                <a:spcPts val="662"/>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Aucune contamination fécale (E. coli :</a:t>
            </a:r>
            <a:r>
              <a:rPr b="0" i="1" lang="fr" sz="1800" u="none" cap="none" strike="noStrike">
                <a:solidFill>
                  <a:srgbClr val="09164D"/>
                </a:solidFill>
                <a:latin typeface="Arial"/>
                <a:ea typeface="Arial"/>
                <a:cs typeface="Arial"/>
                <a:sym typeface="Arial"/>
              </a:rPr>
              <a:t> </a:t>
            </a:r>
            <a:r>
              <a:rPr b="0" i="0" lang="fr" sz="1800" u="none" cap="none" strike="noStrike">
                <a:solidFill>
                  <a:srgbClr val="09164D"/>
                </a:solidFill>
                <a:latin typeface="Arial"/>
                <a:ea typeface="Arial"/>
                <a:cs typeface="Arial"/>
                <a:sym typeface="Arial"/>
              </a:rPr>
              <a:t>0 UFC/100 ml)</a:t>
            </a:r>
            <a:endParaRPr b="0" i="0" sz="1200" u="none" cap="none" strike="noStrike">
              <a:solidFill>
                <a:srgbClr val="000000"/>
              </a:solidFill>
              <a:latin typeface="Arial"/>
              <a:ea typeface="Arial"/>
              <a:cs typeface="Arial"/>
              <a:sym typeface="Arial"/>
            </a:endParaRPr>
          </a:p>
          <a:p>
            <a:pPr indent="-259147" lvl="1" marL="619458" marR="0" rtl="0" algn="l">
              <a:lnSpc>
                <a:spcPct val="110000"/>
              </a:lnSpc>
              <a:spcBef>
                <a:spcPts val="0"/>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Teneur en chlore résiduel adéquate (0,2 mg/L ou 0,5 mg/L en situation d’urgence) ou</a:t>
            </a:r>
            <a:endParaRPr b="0" i="0" sz="1200" u="none" cap="none" strike="noStrike">
              <a:solidFill>
                <a:srgbClr val="000000"/>
              </a:solidFill>
              <a:latin typeface="Arial"/>
              <a:ea typeface="Arial"/>
              <a:cs typeface="Arial"/>
              <a:sym typeface="Arial"/>
            </a:endParaRPr>
          </a:p>
          <a:p>
            <a:pPr indent="-259147" lvl="1" marL="619458" marR="0" rtl="0" algn="l">
              <a:lnSpc>
                <a:spcPct val="110000"/>
              </a:lnSpc>
              <a:spcBef>
                <a:spcPts val="0"/>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Eau non trouble (5 uTN ou moins si possible)</a:t>
            </a:r>
            <a:endParaRPr b="0" i="0" sz="1200" u="none" cap="none" strike="noStrike">
              <a:solidFill>
                <a:srgbClr val="000000"/>
              </a:solidFill>
              <a:latin typeface="Arial"/>
              <a:ea typeface="Arial"/>
              <a:cs typeface="Arial"/>
              <a:sym typeface="Arial"/>
            </a:endParaRPr>
          </a:p>
          <a:p>
            <a:pPr indent="0" lvl="0" marL="0" marR="0" rtl="0" algn="l">
              <a:lnSpc>
                <a:spcPct val="110000"/>
              </a:lnSpc>
              <a:spcBef>
                <a:spcPts val="1103"/>
              </a:spcBef>
              <a:spcAft>
                <a:spcPts val="0"/>
              </a:spcAft>
              <a:buClr>
                <a:schemeClr val="dk1"/>
              </a:buClr>
              <a:buSzPts val="1600"/>
              <a:buFont typeface="Arial"/>
              <a:buNone/>
            </a:pPr>
            <a:r>
              <a:rPr b="1" i="0" lang="fr" sz="1800" u="none" cap="none" strike="noStrike">
                <a:solidFill>
                  <a:srgbClr val="D4B01A"/>
                </a:solidFill>
                <a:latin typeface="Arial"/>
                <a:ea typeface="Arial"/>
                <a:cs typeface="Arial"/>
                <a:sym typeface="Arial"/>
              </a:rPr>
              <a:t>Stockée en toute sécurité : </a:t>
            </a:r>
            <a:endParaRPr b="0" i="0" sz="1200" u="none" cap="none" strike="noStrike">
              <a:solidFill>
                <a:srgbClr val="000000"/>
              </a:solidFill>
              <a:latin typeface="Arial"/>
              <a:ea typeface="Arial"/>
              <a:cs typeface="Arial"/>
              <a:sym typeface="Arial"/>
            </a:endParaRPr>
          </a:p>
          <a:p>
            <a:pPr indent="-259147" lvl="1" marL="619458" marR="0" rtl="0" algn="l">
              <a:lnSpc>
                <a:spcPct val="110000"/>
              </a:lnSpc>
              <a:spcBef>
                <a:spcPts val="662"/>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Seau/réservoir propre, fermé et équipé d’un robinet </a:t>
            </a:r>
            <a:endParaRPr b="0" i="0" sz="1200" u="none" cap="none" strike="noStrike">
              <a:solidFill>
                <a:srgbClr val="000000"/>
              </a:solidFill>
              <a:latin typeface="Arial"/>
              <a:ea typeface="Arial"/>
              <a:cs typeface="Arial"/>
              <a:sym typeface="Arial"/>
            </a:endParaRPr>
          </a:p>
          <a:p>
            <a:pPr indent="-259147" lvl="1" marL="619458" marR="0" rtl="0" algn="l">
              <a:lnSpc>
                <a:spcPct val="110000"/>
              </a:lnSpc>
              <a:spcBef>
                <a:spcPts val="0"/>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Réservoir nettoyé et désinfecté régulièrement </a:t>
            </a:r>
            <a:endParaRPr b="0" i="0" sz="1200" u="none" cap="none" strike="noStrike">
              <a:solidFill>
                <a:srgbClr val="000000"/>
              </a:solidFill>
              <a:latin typeface="Arial"/>
              <a:ea typeface="Arial"/>
              <a:cs typeface="Arial"/>
              <a:sym typeface="Arial"/>
            </a:endParaRPr>
          </a:p>
          <a:p>
            <a:pPr indent="0" lvl="0" marL="0" marR="0" rtl="0" algn="l">
              <a:lnSpc>
                <a:spcPct val="110000"/>
              </a:lnSpc>
              <a:spcBef>
                <a:spcPts val="1103"/>
              </a:spcBef>
              <a:spcAft>
                <a:spcPts val="0"/>
              </a:spcAft>
              <a:buClr>
                <a:schemeClr val="dk1"/>
              </a:buClr>
              <a:buSzPts val="1600"/>
              <a:buFont typeface="Arial"/>
              <a:buNone/>
            </a:pPr>
            <a:r>
              <a:rPr b="1" i="0" lang="fr" sz="1800" u="none" cap="none" strike="noStrike">
                <a:solidFill>
                  <a:srgbClr val="D4B01A"/>
                </a:solidFill>
                <a:latin typeface="Arial"/>
                <a:ea typeface="Arial"/>
                <a:cs typeface="Arial"/>
                <a:sym typeface="Arial"/>
              </a:rPr>
              <a:t>Accessible : </a:t>
            </a:r>
            <a:endParaRPr b="0" i="0" sz="1200" u="none" cap="none" strike="noStrike">
              <a:solidFill>
                <a:srgbClr val="000000"/>
              </a:solidFill>
              <a:latin typeface="Arial"/>
              <a:ea typeface="Arial"/>
              <a:cs typeface="Arial"/>
              <a:sym typeface="Arial"/>
            </a:endParaRPr>
          </a:p>
          <a:p>
            <a:pPr indent="-259147" lvl="1" marL="619458" marR="0" rtl="0" algn="l">
              <a:lnSpc>
                <a:spcPct val="110000"/>
              </a:lnSpc>
              <a:spcBef>
                <a:spcPts val="662"/>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Signalétique claire </a:t>
            </a:r>
            <a:endParaRPr b="0" i="0" sz="1200" u="none" cap="none" strike="noStrike">
              <a:solidFill>
                <a:srgbClr val="000000"/>
              </a:solidFill>
              <a:latin typeface="Arial"/>
              <a:ea typeface="Arial"/>
              <a:cs typeface="Arial"/>
              <a:sym typeface="Arial"/>
            </a:endParaRPr>
          </a:p>
          <a:p>
            <a:pPr indent="-259147" lvl="1" marL="619458" marR="0" rtl="0" algn="l">
              <a:lnSpc>
                <a:spcPct val="110000"/>
              </a:lnSpc>
              <a:spcBef>
                <a:spcPts val="0"/>
              </a:spcBef>
              <a:spcAft>
                <a:spcPts val="0"/>
              </a:spcAft>
              <a:buClr>
                <a:schemeClr val="dk1"/>
              </a:buClr>
              <a:buSzPts val="2000"/>
              <a:buFont typeface="Arial"/>
              <a:buChar char="•"/>
            </a:pPr>
            <a:r>
              <a:rPr b="0" i="0" lang="fr" sz="1800" u="none" cap="none" strike="noStrike">
                <a:solidFill>
                  <a:srgbClr val="09164D"/>
                </a:solidFill>
                <a:latin typeface="Arial"/>
                <a:ea typeface="Arial"/>
                <a:cs typeface="Arial"/>
                <a:sym typeface="Arial"/>
              </a:rPr>
              <a:t>Voie d’accès à la station d’eau potable accessible et dégagée </a:t>
            </a:r>
            <a:endParaRPr b="0" i="0" sz="1200" u="none" cap="none" strike="noStrike">
              <a:solidFill>
                <a:srgbClr val="000000"/>
              </a:solidFill>
              <a:latin typeface="Arial"/>
              <a:ea typeface="Arial"/>
              <a:cs typeface="Arial"/>
              <a:sym typeface="Arial"/>
            </a:endParaRPr>
          </a:p>
          <a:p>
            <a:pPr indent="-259147" lvl="0" marL="259147" marR="0" rtl="0" algn="l">
              <a:lnSpc>
                <a:spcPct val="110000"/>
              </a:lnSpc>
              <a:spcBef>
                <a:spcPts val="0"/>
              </a:spcBef>
              <a:spcAft>
                <a:spcPts val="0"/>
              </a:spcAft>
              <a:buClr>
                <a:schemeClr val="dk1"/>
              </a:buClr>
              <a:buSzPts val="1600"/>
              <a:buFont typeface="Calibri"/>
              <a:buNone/>
            </a:pPr>
            <a:r>
              <a:t/>
            </a:r>
            <a:endParaRPr b="0" i="0" sz="1800" u="none" cap="none" strike="noStrike">
              <a:solidFill>
                <a:srgbClr val="09164D"/>
              </a:solidFill>
              <a:latin typeface="Arial"/>
              <a:ea typeface="Arial"/>
              <a:cs typeface="Arial"/>
              <a:sym typeface="Arial"/>
            </a:endParaRPr>
          </a:p>
          <a:p>
            <a:pPr indent="-259147" lvl="0" marL="259147" marR="0" rtl="0" algn="l">
              <a:lnSpc>
                <a:spcPct val="110000"/>
              </a:lnSpc>
              <a:spcBef>
                <a:spcPts val="0"/>
              </a:spcBef>
              <a:spcAft>
                <a:spcPts val="0"/>
              </a:spcAft>
              <a:buClr>
                <a:schemeClr val="dk1"/>
              </a:buClr>
              <a:buSzPts val="1600"/>
              <a:buFont typeface="Calibri"/>
              <a:buNone/>
            </a:pPr>
            <a:r>
              <a:t/>
            </a:r>
            <a:endParaRPr b="0" i="0" sz="1800" u="none" cap="none" strike="noStrike">
              <a:solidFill>
                <a:srgbClr val="09164D"/>
              </a:solidFill>
              <a:latin typeface="Arial"/>
              <a:ea typeface="Arial"/>
              <a:cs typeface="Arial"/>
              <a:sym typeface="Arial"/>
            </a:endParaRPr>
          </a:p>
          <a:p>
            <a:pPr indent="0" lvl="0" marL="0" marR="0" rtl="0" algn="l">
              <a:lnSpc>
                <a:spcPct val="110000"/>
              </a:lnSpc>
              <a:spcBef>
                <a:spcPts val="1103"/>
              </a:spcBef>
              <a:spcAft>
                <a:spcPts val="0"/>
              </a:spcAft>
              <a:buClr>
                <a:schemeClr val="dk1"/>
              </a:buClr>
              <a:buSzPts val="1920"/>
              <a:buFont typeface="Calibri"/>
              <a:buNone/>
            </a:pPr>
            <a:r>
              <a:t/>
            </a:r>
            <a:endParaRPr b="0" i="0" sz="2000" u="none" cap="none" strike="noStrike">
              <a:solidFill>
                <a:srgbClr val="09164D"/>
              </a:solidFill>
              <a:latin typeface="Arial"/>
              <a:ea typeface="Arial"/>
              <a:cs typeface="Arial"/>
              <a:sym typeface="Arial"/>
            </a:endParaRPr>
          </a:p>
        </p:txBody>
      </p:sp>
      <p:pic>
        <p:nvPicPr>
          <p:cNvPr id="461" name="Google Shape;461;p41"/>
          <p:cNvPicPr preferRelativeResize="0"/>
          <p:nvPr/>
        </p:nvPicPr>
        <p:blipFill rotWithShape="1">
          <a:blip r:embed="rId3">
            <a:alphaModFix/>
          </a:blip>
          <a:srcRect b="0" l="0" r="0" t="0"/>
          <a:stretch/>
        </p:blipFill>
        <p:spPr>
          <a:xfrm rot="5400000">
            <a:off x="8306881" y="878307"/>
            <a:ext cx="4122664" cy="2602662"/>
          </a:xfrm>
          <a:prstGeom prst="rect">
            <a:avLst/>
          </a:prstGeom>
          <a:noFill/>
          <a:ln>
            <a:noFill/>
          </a:ln>
        </p:spPr>
      </p:pic>
      <p:sp>
        <p:nvSpPr>
          <p:cNvPr id="462" name="Google Shape;462;p41"/>
          <p:cNvSpPr txBox="1"/>
          <p:nvPr>
            <p:ph idx="3" type="body"/>
          </p:nvPr>
        </p:nvSpPr>
        <p:spPr>
          <a:xfrm>
            <a:off x="625476" y="150009"/>
            <a:ext cx="10512425" cy="72250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None/>
            </a:pPr>
            <a:r>
              <a:rPr lang="fr">
                <a:solidFill>
                  <a:schemeClr val="dk2"/>
                </a:solidFill>
              </a:rPr>
              <a:t>L’eau de boisson</a:t>
            </a:r>
            <a:endParaRPr/>
          </a:p>
        </p:txBody>
      </p:sp>
      <p:sp>
        <p:nvSpPr>
          <p:cNvPr id="463" name="Google Shape;463;p41"/>
          <p:cNvSpPr txBox="1"/>
          <p:nvPr/>
        </p:nvSpPr>
        <p:spPr>
          <a:xfrm>
            <a:off x="9398465" y="3560673"/>
            <a:ext cx="2442121" cy="5388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51"/>
              <a:buFont typeface="Arial"/>
              <a:buNone/>
            </a:pPr>
            <a:r>
              <a:rPr b="0" i="1" lang="fr" sz="1451" u="none" cap="none" strike="noStrike">
                <a:solidFill>
                  <a:schemeClr val="lt1"/>
                </a:solidFill>
                <a:latin typeface="Calibri"/>
                <a:ea typeface="Calibri"/>
                <a:cs typeface="Calibri"/>
                <a:sym typeface="Calibri"/>
              </a:rPr>
              <a:t>Une station d’eau potable à Thimphou au Bhoutan.</a:t>
            </a:r>
            <a:endParaRPr b="0" i="0" sz="1400" u="none" cap="none" strike="noStrike">
              <a:solidFill>
                <a:srgbClr val="000000"/>
              </a:solidFill>
              <a:latin typeface="Arial"/>
              <a:ea typeface="Arial"/>
              <a:cs typeface="Arial"/>
              <a:sym typeface="Arial"/>
            </a:endParaRPr>
          </a:p>
        </p:txBody>
      </p:sp>
      <p:sp>
        <p:nvSpPr>
          <p:cNvPr id="464" name="Google Shape;464;p41"/>
          <p:cNvSpPr/>
          <p:nvPr/>
        </p:nvSpPr>
        <p:spPr>
          <a:xfrm>
            <a:off x="6910734" y="4660816"/>
            <a:ext cx="5062420" cy="2046586"/>
          </a:xfrm>
          <a:custGeom>
            <a:rect b="b" l="l" r="r" t="t"/>
            <a:pathLst>
              <a:path extrusionOk="0" h="2046586" w="5062420">
                <a:moveTo>
                  <a:pt x="0" y="0"/>
                </a:moveTo>
                <a:cubicBezTo>
                  <a:pt x="192676" y="-36683"/>
                  <a:pt x="373395" y="-5872"/>
                  <a:pt x="734051" y="0"/>
                </a:cubicBezTo>
                <a:cubicBezTo>
                  <a:pt x="1094707" y="5872"/>
                  <a:pt x="1149849" y="14141"/>
                  <a:pt x="1468102" y="0"/>
                </a:cubicBezTo>
                <a:cubicBezTo>
                  <a:pt x="1786355" y="-14141"/>
                  <a:pt x="1916082" y="24471"/>
                  <a:pt x="2202153" y="0"/>
                </a:cubicBezTo>
                <a:cubicBezTo>
                  <a:pt x="2488224" y="-24471"/>
                  <a:pt x="2598226" y="27441"/>
                  <a:pt x="2936204" y="0"/>
                </a:cubicBezTo>
                <a:cubicBezTo>
                  <a:pt x="3274182" y="-27441"/>
                  <a:pt x="3250458" y="19932"/>
                  <a:pt x="3417133" y="0"/>
                </a:cubicBezTo>
                <a:cubicBezTo>
                  <a:pt x="3583808" y="-19932"/>
                  <a:pt x="3724774" y="-16531"/>
                  <a:pt x="3948688" y="0"/>
                </a:cubicBezTo>
                <a:cubicBezTo>
                  <a:pt x="4172603" y="16531"/>
                  <a:pt x="4813437" y="9997"/>
                  <a:pt x="5062420" y="0"/>
                </a:cubicBezTo>
                <a:cubicBezTo>
                  <a:pt x="5082506" y="338593"/>
                  <a:pt x="5048092" y="551821"/>
                  <a:pt x="5062420" y="702661"/>
                </a:cubicBezTo>
                <a:cubicBezTo>
                  <a:pt x="5076748" y="853501"/>
                  <a:pt x="5073588" y="1114121"/>
                  <a:pt x="5062420" y="1323459"/>
                </a:cubicBezTo>
                <a:cubicBezTo>
                  <a:pt x="5051252" y="1532797"/>
                  <a:pt x="5091750" y="1846392"/>
                  <a:pt x="5062420" y="2046586"/>
                </a:cubicBezTo>
                <a:cubicBezTo>
                  <a:pt x="4832637" y="2062525"/>
                  <a:pt x="4666501" y="2063889"/>
                  <a:pt x="4378993" y="2046586"/>
                </a:cubicBezTo>
                <a:cubicBezTo>
                  <a:pt x="4091485" y="2029283"/>
                  <a:pt x="3889989" y="2022439"/>
                  <a:pt x="3695567" y="2046586"/>
                </a:cubicBezTo>
                <a:cubicBezTo>
                  <a:pt x="3501145" y="2070733"/>
                  <a:pt x="3295292" y="2049905"/>
                  <a:pt x="3113388" y="2046586"/>
                </a:cubicBezTo>
                <a:cubicBezTo>
                  <a:pt x="2931484" y="2043267"/>
                  <a:pt x="2718666" y="2022815"/>
                  <a:pt x="2379337" y="2046586"/>
                </a:cubicBezTo>
                <a:cubicBezTo>
                  <a:pt x="2040008" y="2070357"/>
                  <a:pt x="1983776" y="2016542"/>
                  <a:pt x="1746535" y="2046586"/>
                </a:cubicBezTo>
                <a:cubicBezTo>
                  <a:pt x="1509294" y="2076630"/>
                  <a:pt x="1326087" y="2032107"/>
                  <a:pt x="1214981" y="2046586"/>
                </a:cubicBezTo>
                <a:cubicBezTo>
                  <a:pt x="1103875" y="2061065"/>
                  <a:pt x="295950" y="1996793"/>
                  <a:pt x="0" y="2046586"/>
                </a:cubicBezTo>
                <a:cubicBezTo>
                  <a:pt x="-27809" y="1739689"/>
                  <a:pt x="-9373" y="1549395"/>
                  <a:pt x="0" y="1323459"/>
                </a:cubicBezTo>
                <a:cubicBezTo>
                  <a:pt x="9373" y="1097523"/>
                  <a:pt x="-4470" y="907043"/>
                  <a:pt x="0" y="702661"/>
                </a:cubicBezTo>
                <a:cubicBezTo>
                  <a:pt x="4470" y="498279"/>
                  <a:pt x="11238" y="196419"/>
                  <a:pt x="0" y="0"/>
                </a:cubicBezTo>
                <a:close/>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chemeClr val="lt1"/>
                </a:solidFill>
                <a:latin typeface="Arial"/>
                <a:ea typeface="Arial"/>
                <a:cs typeface="Arial"/>
                <a:sym typeface="Arial"/>
              </a:rPr>
              <a:t>Que faire en cas d’urgence/de phénomène climatique ?</a:t>
            </a:r>
            <a:endParaRPr b="0" i="0" sz="1100" u="none" cap="none" strike="noStrike">
              <a:solidFill>
                <a:srgbClr val="000000"/>
              </a:solidFill>
              <a:latin typeface="Arial"/>
              <a:ea typeface="Arial"/>
              <a:cs typeface="Arial"/>
              <a:sym typeface="Arial"/>
            </a:endParaRPr>
          </a:p>
          <a:p>
            <a:pPr indent="-310976" lvl="0" marL="310976" marR="0" rtl="0" algn="l">
              <a:lnSpc>
                <a:spcPct val="100000"/>
              </a:lnSpc>
              <a:spcBef>
                <a:spcPts val="0"/>
              </a:spcBef>
              <a:spcAft>
                <a:spcPts val="0"/>
              </a:spcAft>
              <a:buClr>
                <a:schemeClr val="lt1"/>
              </a:buClr>
              <a:buSzPts val="1814"/>
              <a:buFont typeface="Arial"/>
              <a:buChar char="•"/>
            </a:pPr>
            <a:r>
              <a:rPr b="0" i="0" lang="fr" sz="1600" u="none" cap="none" strike="noStrike">
                <a:solidFill>
                  <a:schemeClr val="lt1"/>
                </a:solidFill>
                <a:latin typeface="Arial"/>
                <a:ea typeface="Arial"/>
                <a:cs typeface="Arial"/>
                <a:sym typeface="Arial"/>
              </a:rPr>
              <a:t>Demander au personnel de remplir et de traiter les stations d’eau potable plus régulièrement (pour faire face à l’augmentation du nombre de patients)</a:t>
            </a:r>
            <a:endParaRPr b="0" i="0" sz="1100" u="none" cap="none" strike="noStrike">
              <a:solidFill>
                <a:srgbClr val="000000"/>
              </a:solidFill>
              <a:latin typeface="Arial"/>
              <a:ea typeface="Arial"/>
              <a:cs typeface="Arial"/>
              <a:sym typeface="Arial"/>
            </a:endParaRPr>
          </a:p>
          <a:p>
            <a:pPr indent="-310976" lvl="0" marL="310976" marR="0" rtl="0" algn="l">
              <a:lnSpc>
                <a:spcPct val="100000"/>
              </a:lnSpc>
              <a:spcBef>
                <a:spcPts val="0"/>
              </a:spcBef>
              <a:spcAft>
                <a:spcPts val="0"/>
              </a:spcAft>
              <a:buClr>
                <a:schemeClr val="lt1"/>
              </a:buClr>
              <a:buSzPts val="1814"/>
              <a:buFont typeface="Arial"/>
              <a:buChar char="•"/>
            </a:pPr>
            <a:r>
              <a:rPr b="0" i="0" lang="fr" sz="1600" u="none" cap="none" strike="noStrike">
                <a:solidFill>
                  <a:schemeClr val="lt1"/>
                </a:solidFill>
                <a:latin typeface="Arial"/>
                <a:ea typeface="Arial"/>
                <a:cs typeface="Arial"/>
                <a:sym typeface="Arial"/>
              </a:rPr>
              <a:t>Acheter une plus grande quantité d’eau</a:t>
            </a:r>
            <a:endParaRPr b="0" i="0" sz="1100" u="none" cap="none" strike="noStrike">
              <a:solidFill>
                <a:srgbClr val="000000"/>
              </a:solidFill>
              <a:latin typeface="Arial"/>
              <a:ea typeface="Arial"/>
              <a:cs typeface="Arial"/>
              <a:sym typeface="Arial"/>
            </a:endParaRPr>
          </a:p>
          <a:p>
            <a:pPr indent="-310976" lvl="0" marL="310976" marR="0" rtl="0" algn="l">
              <a:lnSpc>
                <a:spcPct val="100000"/>
              </a:lnSpc>
              <a:spcBef>
                <a:spcPts val="0"/>
              </a:spcBef>
              <a:spcAft>
                <a:spcPts val="0"/>
              </a:spcAft>
              <a:buClr>
                <a:schemeClr val="lt1"/>
              </a:buClr>
              <a:buSzPts val="1814"/>
              <a:buFont typeface="Arial"/>
              <a:buChar char="•"/>
            </a:pPr>
            <a:r>
              <a:rPr b="0" i="0" lang="fr" sz="1600" u="none" cap="none" strike="noStrike">
                <a:solidFill>
                  <a:schemeClr val="lt1"/>
                </a:solidFill>
                <a:latin typeface="Arial"/>
                <a:ea typeface="Arial"/>
                <a:cs typeface="Arial"/>
                <a:sym typeface="Arial"/>
              </a:rPr>
              <a:t>Traiter l’eau courante (filtrage + désinfection)</a:t>
            </a:r>
            <a:endParaRPr b="0" i="0" sz="1100" u="none" cap="none" strike="noStrike">
              <a:solidFill>
                <a:srgbClr val="000000"/>
              </a:solidFill>
              <a:latin typeface="Arial"/>
              <a:ea typeface="Arial"/>
              <a:cs typeface="Arial"/>
              <a:sym typeface="Arial"/>
            </a:endParaRPr>
          </a:p>
        </p:txBody>
      </p:sp>
      <p:pic>
        <p:nvPicPr>
          <p:cNvPr id="465" name="Google Shape;465;p41"/>
          <p:cNvPicPr preferRelativeResize="0"/>
          <p:nvPr/>
        </p:nvPicPr>
        <p:blipFill rotWithShape="1">
          <a:blip r:embed="rId4">
            <a:alphaModFix/>
          </a:blip>
          <a:srcRect b="0" l="0" r="0" t="0"/>
          <a:stretch/>
        </p:blipFill>
        <p:spPr>
          <a:xfrm>
            <a:off x="7960912" y="1737189"/>
            <a:ext cx="866344" cy="884898"/>
          </a:xfrm>
          <a:prstGeom prst="rect">
            <a:avLst/>
          </a:prstGeom>
          <a:noFill/>
          <a:ln>
            <a:noFill/>
          </a:ln>
        </p:spPr>
      </p:pic>
      <p:pic>
        <p:nvPicPr>
          <p:cNvPr id="466" name="Google Shape;466;p41"/>
          <p:cNvPicPr preferRelativeResize="0"/>
          <p:nvPr/>
        </p:nvPicPr>
        <p:blipFill rotWithShape="1">
          <a:blip r:embed="rId5">
            <a:alphaModFix/>
          </a:blip>
          <a:srcRect b="0" l="0" r="0" t="0"/>
          <a:stretch/>
        </p:blipFill>
        <p:spPr>
          <a:xfrm>
            <a:off x="7960912" y="2807880"/>
            <a:ext cx="866344" cy="866344"/>
          </a:xfrm>
          <a:prstGeom prst="rect">
            <a:avLst/>
          </a:prstGeom>
          <a:noFill/>
          <a:ln>
            <a:noFill/>
          </a:ln>
        </p:spPr>
      </p:pic>
      <p:sp>
        <p:nvSpPr>
          <p:cNvPr id="467" name="Google Shape;467;p4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2"/>
          <p:cNvSpPr txBox="1"/>
          <p:nvPr>
            <p:ph idx="1" type="body"/>
          </p:nvPr>
        </p:nvSpPr>
        <p:spPr>
          <a:xfrm>
            <a:off x="88135" y="1280715"/>
            <a:ext cx="6566053" cy="557728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9164D"/>
              </a:buClr>
              <a:buSzPts val="2400"/>
              <a:buFont typeface="Arial"/>
              <a:buChar char="•"/>
            </a:pPr>
            <a:r>
              <a:rPr lang="fr">
                <a:solidFill>
                  <a:srgbClr val="09164D"/>
                </a:solidFill>
              </a:rPr>
              <a:t>Le virus de la COVID-19 </a:t>
            </a:r>
            <a:r>
              <a:rPr b="1" lang="fr">
                <a:solidFill>
                  <a:srgbClr val="09164D"/>
                </a:solidFill>
              </a:rPr>
              <a:t>n’a pas été détecté</a:t>
            </a:r>
            <a:r>
              <a:rPr lang="fr">
                <a:solidFill>
                  <a:srgbClr val="09164D"/>
                </a:solidFill>
              </a:rPr>
              <a:t> dans les points d’approvisionnement en eau de boisson. </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Les autres coronavirus n’ont pas été détectés dans les eaux de surface ou les sources souterraines.</a:t>
            </a:r>
            <a:endParaRPr b="1">
              <a:solidFill>
                <a:srgbClr val="09164D"/>
              </a:solidFill>
            </a:endParaRPr>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Le virus SARS-CoV-2 est plus vulnérable au </a:t>
            </a:r>
            <a:r>
              <a:rPr b="1" lang="fr">
                <a:solidFill>
                  <a:srgbClr val="09164D"/>
                </a:solidFill>
              </a:rPr>
              <a:t>chlore </a:t>
            </a:r>
            <a:r>
              <a:rPr lang="fr">
                <a:solidFill>
                  <a:srgbClr val="09164D"/>
                </a:solidFill>
              </a:rPr>
              <a:t>que d’autres virus. </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Garantir une </a:t>
            </a:r>
            <a:r>
              <a:rPr b="1" lang="fr">
                <a:solidFill>
                  <a:srgbClr val="09164D"/>
                </a:solidFill>
              </a:rPr>
              <a:t>concentration résiduelle</a:t>
            </a:r>
            <a:r>
              <a:rPr lang="fr">
                <a:solidFill>
                  <a:srgbClr val="09164D"/>
                </a:solidFill>
              </a:rPr>
              <a:t> de chlore libre de ≥ 0,5 mg/L après avoir laissé agir au moins 30 minutes à un pH inférieur à 8.</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Maintenir cette concentration résiduelle </a:t>
            </a:r>
            <a:r>
              <a:rPr b="1" lang="fr">
                <a:solidFill>
                  <a:srgbClr val="09164D"/>
                </a:solidFill>
              </a:rPr>
              <a:t>tout au long de la chaîne de distribution</a:t>
            </a:r>
            <a:r>
              <a:rPr lang="fr">
                <a:solidFill>
                  <a:srgbClr val="09164D"/>
                </a:solidFill>
              </a:rPr>
              <a:t> en la vérifiant régulièrement et, le cas échéant, en procédant aux ajustements nécessaires. </a:t>
            </a:r>
            <a:endParaRPr sz="1800"/>
          </a:p>
          <a:p>
            <a:pPr indent="-190500" lvl="0" marL="342900" rtl="0" algn="l">
              <a:lnSpc>
                <a:spcPct val="90000"/>
              </a:lnSpc>
              <a:spcBef>
                <a:spcPts val="1000"/>
              </a:spcBef>
              <a:spcAft>
                <a:spcPts val="0"/>
              </a:spcAft>
              <a:buClr>
                <a:schemeClr val="dk1"/>
              </a:buClr>
              <a:buSzPts val="2400"/>
              <a:buFont typeface="Arial"/>
              <a:buNone/>
            </a:pPr>
            <a:r>
              <a:t/>
            </a:r>
            <a:endParaRPr>
              <a:solidFill>
                <a:srgbClr val="09164D"/>
              </a:solidFill>
            </a:endParaRPr>
          </a:p>
        </p:txBody>
      </p:sp>
      <p:sp>
        <p:nvSpPr>
          <p:cNvPr id="476" name="Google Shape;476;p42"/>
          <p:cNvSpPr txBox="1"/>
          <p:nvPr>
            <p:ph type="title"/>
          </p:nvPr>
        </p:nvSpPr>
        <p:spPr>
          <a:xfrm>
            <a:off x="88134" y="266078"/>
            <a:ext cx="9281333" cy="7191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4400"/>
              <a:buFont typeface="Arial Narrow"/>
              <a:buNone/>
            </a:pPr>
            <a:r>
              <a:rPr b="1" i="0" lang="fr" sz="4400" u="none" cap="none" strike="noStrike">
                <a:solidFill>
                  <a:schemeClr val="dk2"/>
                </a:solidFill>
                <a:latin typeface="Arial Narrow"/>
                <a:ea typeface="Arial Narrow"/>
                <a:cs typeface="Arial Narrow"/>
                <a:sym typeface="Arial Narrow"/>
              </a:rPr>
              <a:t>Eau de boisson et virus SARS-CoV-2 </a:t>
            </a:r>
            <a:endParaRPr b="0" i="0" sz="1400" u="none" cap="none" strike="noStrike">
              <a:solidFill>
                <a:srgbClr val="000000"/>
              </a:solidFill>
              <a:latin typeface="Arial"/>
              <a:ea typeface="Arial"/>
              <a:cs typeface="Arial"/>
              <a:sym typeface="Arial"/>
            </a:endParaRPr>
          </a:p>
        </p:txBody>
      </p:sp>
      <p:pic>
        <p:nvPicPr>
          <p:cNvPr descr="A person wearing a mask&#10;&#10;Description automatically generated with low confidence" id="477" name="Google Shape;477;p42"/>
          <p:cNvPicPr preferRelativeResize="0"/>
          <p:nvPr/>
        </p:nvPicPr>
        <p:blipFill rotWithShape="1">
          <a:blip r:embed="rId3">
            <a:alphaModFix/>
          </a:blip>
          <a:srcRect b="0" l="0" r="0" t="0"/>
          <a:stretch/>
        </p:blipFill>
        <p:spPr>
          <a:xfrm>
            <a:off x="7377185" y="1014636"/>
            <a:ext cx="4302388" cy="5577286"/>
          </a:xfrm>
          <a:prstGeom prst="rect">
            <a:avLst/>
          </a:prstGeom>
          <a:noFill/>
          <a:ln>
            <a:noFill/>
          </a:ln>
        </p:spPr>
      </p:pic>
      <p:sp>
        <p:nvSpPr>
          <p:cNvPr id="478" name="Google Shape;478;p4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479" name="Google Shape;479;p42"/>
          <p:cNvSpPr txBox="1"/>
          <p:nvPr/>
        </p:nvSpPr>
        <p:spPr>
          <a:xfrm>
            <a:off x="7377185" y="5231270"/>
            <a:ext cx="47703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lt1"/>
                </a:solidFill>
                <a:latin typeface="Arial"/>
                <a:ea typeface="Arial"/>
                <a:cs typeface="Arial"/>
                <a:sym typeface="Arial"/>
              </a:rPr>
              <a:t>🡪</a:t>
            </a:r>
            <a:r>
              <a:rPr b="1" i="0" lang="fr" sz="2400" u="none" cap="none" strike="noStrike">
                <a:solidFill>
                  <a:schemeClr val="lt1"/>
                </a:solidFill>
                <a:latin typeface="Arial"/>
                <a:ea typeface="Arial"/>
                <a:cs typeface="Arial"/>
                <a:sym typeface="Arial"/>
              </a:rPr>
              <a:t> Le risque de contamination du système d’approvisionnement en eau par un coronavirus est faible.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txBox="1"/>
          <p:nvPr>
            <p:ph type="ctrTitle"/>
          </p:nvPr>
        </p:nvSpPr>
        <p:spPr>
          <a:xfrm>
            <a:off x="838200" y="12244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8000"/>
              <a:buFont typeface="Arial Narrow"/>
              <a:buNone/>
            </a:pPr>
            <a:r>
              <a:rPr lang="fr" sz="8000">
                <a:solidFill>
                  <a:srgbClr val="FFFFFF"/>
                </a:solidFill>
              </a:rPr>
              <a:t>La gestion de l’approvisionnement en eau salubre</a:t>
            </a:r>
            <a:endParaRPr/>
          </a:p>
        </p:txBody>
      </p:sp>
      <p:sp>
        <p:nvSpPr>
          <p:cNvPr id="189" name="Google Shape;189;p25"/>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3200"/>
              <a:buNone/>
            </a:pPr>
            <a:r>
              <a:rPr lang="fr" sz="3200"/>
              <a:t>WASH FIT – Module technique</a:t>
            </a:r>
            <a:endParaRPr/>
          </a:p>
        </p:txBody>
      </p:sp>
      <p:sp>
        <p:nvSpPr>
          <p:cNvPr id="190" name="Google Shape;190;p25"/>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191" name="Google Shape;191;p25"/>
          <p:cNvSpPr txBox="1"/>
          <p:nvPr/>
        </p:nvSpPr>
        <p:spPr>
          <a:xfrm>
            <a:off x="838200" y="5376103"/>
            <a:ext cx="10515600" cy="175946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2400"/>
              <a:buFont typeface="Arial"/>
              <a:buNone/>
            </a:pPr>
            <a:r>
              <a:rPr b="1" i="0" lang="fr" sz="2400" u="none" cap="none" strike="noStrike">
                <a:solidFill>
                  <a:schemeClr val="lt2"/>
                </a:solidFill>
                <a:latin typeface="Arial"/>
                <a:ea typeface="Arial"/>
                <a:cs typeface="Arial"/>
                <a:sym typeface="Arial"/>
              </a:rPr>
              <a:t>Ajouter la date et le lieu</a:t>
            </a:r>
            <a:endParaRPr b="1" i="0" sz="2400" u="none" cap="none" strike="noStrik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3"/>
          <p:cNvSpPr txBox="1"/>
          <p:nvPr>
            <p:ph idx="1" type="body"/>
          </p:nvPr>
        </p:nvSpPr>
        <p:spPr>
          <a:xfrm>
            <a:off x="750888" y="1212849"/>
            <a:ext cx="5076825" cy="2124439"/>
          </a:xfrm>
          <a:prstGeom prst="rect">
            <a:avLst/>
          </a:prstGeom>
          <a:noFill/>
          <a:ln>
            <a:noFill/>
          </a:ln>
        </p:spPr>
        <p:txBody>
          <a:bodyPr anchorCtr="0" anchor="t" bIns="45700" lIns="91425" spcFirstLastPara="1" rIns="91425" wrap="square" tIns="45700">
            <a:normAutofit lnSpcReduction="10000"/>
          </a:bodyPr>
          <a:lstStyle/>
          <a:p>
            <a:pPr indent="-285709" lvl="0" marL="285709" rtl="0" algn="l">
              <a:lnSpc>
                <a:spcPct val="90000"/>
              </a:lnSpc>
              <a:spcBef>
                <a:spcPts val="0"/>
              </a:spcBef>
              <a:spcAft>
                <a:spcPts val="0"/>
              </a:spcAft>
              <a:buClr>
                <a:srgbClr val="09164D"/>
              </a:buClr>
              <a:buSzPts val="2177"/>
              <a:buNone/>
            </a:pPr>
            <a:r>
              <a:rPr b="1" lang="fr">
                <a:solidFill>
                  <a:srgbClr val="09164D"/>
                </a:solidFill>
              </a:rPr>
              <a:t>Disponibilité et quantité : </a:t>
            </a:r>
            <a:endParaRPr sz="1800"/>
          </a:p>
          <a:p>
            <a:pPr indent="-285709" lvl="0" marL="285709" rtl="0" algn="l">
              <a:lnSpc>
                <a:spcPct val="90000"/>
              </a:lnSpc>
              <a:spcBef>
                <a:spcPts val="0"/>
              </a:spcBef>
              <a:spcAft>
                <a:spcPts val="0"/>
              </a:spcAft>
              <a:buClr>
                <a:srgbClr val="09164D"/>
              </a:buClr>
              <a:buSzPts val="2177"/>
              <a:buNone/>
            </a:pPr>
            <a:r>
              <a:rPr lang="fr">
                <a:solidFill>
                  <a:srgbClr val="09164D"/>
                </a:solidFill>
              </a:rPr>
              <a:t>La quantité d’eau disponible doit permettre, au minimum, de répondre aux besoins en matière d’hygiène des mains, de nettoyage et de boisson. </a:t>
            </a:r>
            <a:endParaRPr sz="1800"/>
          </a:p>
          <a:p>
            <a:pPr indent="-285709" lvl="0" marL="285709" rtl="0" algn="l">
              <a:lnSpc>
                <a:spcPct val="90000"/>
              </a:lnSpc>
              <a:spcBef>
                <a:spcPts val="0"/>
              </a:spcBef>
              <a:spcAft>
                <a:spcPts val="0"/>
              </a:spcAft>
              <a:buClr>
                <a:srgbClr val="09164D"/>
              </a:buClr>
              <a:buSzPts val="2177"/>
              <a:buNone/>
            </a:pPr>
            <a:r>
              <a:rPr lang="fr">
                <a:solidFill>
                  <a:srgbClr val="09164D"/>
                </a:solidFill>
              </a:rPr>
              <a:t>En l’absence d’eau courante, installer des stations de lavage des mains élémentaires. </a:t>
            </a:r>
            <a:endParaRPr sz="1800"/>
          </a:p>
          <a:p>
            <a:pPr indent="-285709" lvl="0" marL="285709" rtl="0" algn="l">
              <a:lnSpc>
                <a:spcPct val="90000"/>
              </a:lnSpc>
              <a:spcBef>
                <a:spcPts val="0"/>
              </a:spcBef>
              <a:spcAft>
                <a:spcPts val="0"/>
              </a:spcAft>
              <a:buClr>
                <a:schemeClr val="dk1"/>
              </a:buClr>
              <a:buSzPts val="2177"/>
              <a:buNone/>
            </a:pPr>
            <a:r>
              <a:t/>
            </a:r>
            <a:endParaRPr>
              <a:solidFill>
                <a:srgbClr val="09164D"/>
              </a:solidFill>
            </a:endParaRPr>
          </a:p>
        </p:txBody>
      </p:sp>
      <p:sp>
        <p:nvSpPr>
          <p:cNvPr id="488" name="Google Shape;488;p43"/>
          <p:cNvSpPr txBox="1"/>
          <p:nvPr>
            <p:ph idx="2" type="body"/>
          </p:nvPr>
        </p:nvSpPr>
        <p:spPr>
          <a:xfrm>
            <a:off x="839788" y="4381500"/>
            <a:ext cx="10507661" cy="24765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115000"/>
              </a:lnSpc>
              <a:spcBef>
                <a:spcPts val="0"/>
              </a:spcBef>
              <a:spcAft>
                <a:spcPts val="0"/>
              </a:spcAft>
              <a:buClr>
                <a:schemeClr val="lt1"/>
              </a:buClr>
              <a:buSzPct val="121621"/>
              <a:buFont typeface="Calibri"/>
              <a:buNone/>
            </a:pPr>
            <a:r>
              <a:rPr b="0" lang="fr" sz="1600">
                <a:solidFill>
                  <a:schemeClr val="lt1"/>
                </a:solidFill>
                <a:latin typeface="Arial"/>
                <a:ea typeface="Arial"/>
                <a:cs typeface="Arial"/>
                <a:sym typeface="Arial"/>
              </a:rPr>
              <a:t>Ce point n’est pas suffisamment documenté. Un lavage des mains nécessitant l’ouverture d’un robinet pendant 20 à 40 secondes correspondrait à une consommation d’environ 2,5 à 5 litres d’eau (pour un flux de 7,5 litres par minute). </a:t>
            </a:r>
            <a:endParaRPr sz="1100"/>
          </a:p>
          <a:p>
            <a:pPr indent="0" lvl="0" marL="0" marR="0" rtl="0" algn="l">
              <a:lnSpc>
                <a:spcPct val="115000"/>
              </a:lnSpc>
              <a:spcBef>
                <a:spcPts val="1000"/>
              </a:spcBef>
              <a:spcAft>
                <a:spcPts val="0"/>
              </a:spcAft>
              <a:buClr>
                <a:schemeClr val="lt1"/>
              </a:buClr>
              <a:buSzPct val="121621"/>
              <a:buFont typeface="Calibri"/>
              <a:buNone/>
            </a:pPr>
            <a:r>
              <a:rPr b="0" lang="fr" sz="1600">
                <a:solidFill>
                  <a:schemeClr val="lt1"/>
                </a:solidFill>
                <a:latin typeface="Arial"/>
                <a:ea typeface="Arial"/>
                <a:cs typeface="Arial"/>
                <a:sym typeface="Arial"/>
              </a:rPr>
              <a:t>Pour se laver correctement les mains, il est essentiel de les frotter, ce qui peut être fait robinet fermé (pour économiser l’eau).</a:t>
            </a:r>
            <a:endParaRPr sz="1100"/>
          </a:p>
          <a:p>
            <a:pPr indent="0" lvl="0" marL="0" marR="0" rtl="0" algn="l">
              <a:lnSpc>
                <a:spcPct val="115000"/>
              </a:lnSpc>
              <a:spcBef>
                <a:spcPts val="1000"/>
              </a:spcBef>
              <a:spcAft>
                <a:spcPts val="0"/>
              </a:spcAft>
              <a:buClr>
                <a:schemeClr val="lt1"/>
              </a:buClr>
              <a:buSzPct val="121621"/>
              <a:buFont typeface="Calibri"/>
              <a:buNone/>
            </a:pPr>
            <a:r>
              <a:rPr b="0" lang="fr" sz="1600">
                <a:solidFill>
                  <a:schemeClr val="lt1"/>
                </a:solidFill>
                <a:latin typeface="Arial"/>
                <a:ea typeface="Arial"/>
                <a:cs typeface="Arial"/>
                <a:sym typeface="Arial"/>
              </a:rPr>
              <a:t>Dans les environnements à faibles ressources, il a été démontré qu’une consommation de 0,5 à 2 litres d’eau par lavage permettait de réduire les risques de contamination fécale des mains. CHAQUE établissement doit poursuivre un objectif de réduction de sa consommation en eau, tout en respectant les recommandations relatives à l’hygiène des mains.</a:t>
            </a:r>
            <a:endParaRPr sz="1100"/>
          </a:p>
          <a:p>
            <a:pPr indent="0" lvl="0" marL="0" rtl="0" algn="l">
              <a:lnSpc>
                <a:spcPct val="90000"/>
              </a:lnSpc>
              <a:spcBef>
                <a:spcPts val="2000"/>
              </a:spcBef>
              <a:spcAft>
                <a:spcPts val="0"/>
              </a:spcAft>
              <a:buClr>
                <a:schemeClr val="lt1"/>
              </a:buClr>
              <a:buSzPct val="121621"/>
              <a:buFont typeface="Arial"/>
              <a:buNone/>
            </a:pPr>
            <a:r>
              <a:t/>
            </a:r>
            <a:endParaRPr sz="1600"/>
          </a:p>
        </p:txBody>
      </p:sp>
      <p:sp>
        <p:nvSpPr>
          <p:cNvPr id="489" name="Google Shape;489;p43"/>
          <p:cNvSpPr txBox="1"/>
          <p:nvPr>
            <p:ph type="title"/>
          </p:nvPr>
        </p:nvSpPr>
        <p:spPr>
          <a:xfrm>
            <a:off x="839788" y="3795386"/>
            <a:ext cx="10515600" cy="586114"/>
          </a:xfrm>
          <a:prstGeom prst="rect">
            <a:avLst/>
          </a:prstGeom>
          <a:solidFill>
            <a:schemeClr val="dk2"/>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000"/>
              <a:buFont typeface="Arial"/>
              <a:buNone/>
            </a:pPr>
            <a:r>
              <a:rPr lang="fr" sz="1800" u="none" strike="noStrike">
                <a:latin typeface="Arial"/>
                <a:ea typeface="Arial"/>
                <a:cs typeface="Arial"/>
                <a:sym typeface="Arial"/>
              </a:rPr>
              <a:t>Quel est le volume d’eau nécessaire pour répondre aux besoins en matière d’hygiène des mains dans les environnements aux ressources limitées ?</a:t>
            </a:r>
            <a:endParaRPr sz="1800">
              <a:solidFill>
                <a:schemeClr val="dk2"/>
              </a:solidFill>
            </a:endParaRPr>
          </a:p>
        </p:txBody>
      </p:sp>
      <p:sp>
        <p:nvSpPr>
          <p:cNvPr id="490" name="Google Shape;490;p43"/>
          <p:cNvSpPr txBox="1"/>
          <p:nvPr>
            <p:ph idx="3" type="body"/>
          </p:nvPr>
        </p:nvSpPr>
        <p:spPr>
          <a:xfrm>
            <a:off x="6248401" y="1052331"/>
            <a:ext cx="5106987" cy="2124438"/>
          </a:xfrm>
          <a:prstGeom prst="rect">
            <a:avLst/>
          </a:prstGeom>
          <a:noFill/>
          <a:ln>
            <a:noFill/>
          </a:ln>
        </p:spPr>
        <p:txBody>
          <a:bodyPr anchorCtr="0" anchor="t" bIns="45700" lIns="91425" spcFirstLastPara="1" rIns="91425" wrap="square" tIns="45700">
            <a:noAutofit/>
          </a:bodyPr>
          <a:lstStyle/>
          <a:p>
            <a:pPr indent="-285709" lvl="0" marL="285709" rtl="0" algn="l">
              <a:lnSpc>
                <a:spcPct val="90000"/>
              </a:lnSpc>
              <a:spcBef>
                <a:spcPts val="0"/>
              </a:spcBef>
              <a:spcAft>
                <a:spcPts val="0"/>
              </a:spcAft>
              <a:buClr>
                <a:srgbClr val="09164D"/>
              </a:buClr>
              <a:buSzPts val="2000"/>
              <a:buNone/>
            </a:pPr>
            <a:r>
              <a:rPr b="1" lang="fr" sz="1800">
                <a:solidFill>
                  <a:srgbClr val="09164D"/>
                </a:solidFill>
              </a:rPr>
              <a:t>Qualité :</a:t>
            </a:r>
            <a:r>
              <a:rPr lang="fr" sz="1800">
                <a:solidFill>
                  <a:srgbClr val="09164D"/>
                </a:solidFill>
              </a:rPr>
              <a:t> L’eau de boisson doit provenir d’une source améliorée ; l’eau doit être traitée et présenter un niveau adéquat de chlore résiduel.</a:t>
            </a:r>
            <a:endParaRPr sz="1800"/>
          </a:p>
          <a:p>
            <a:pPr indent="-285709" lvl="0" marL="285709" rtl="0" algn="l">
              <a:lnSpc>
                <a:spcPct val="90000"/>
              </a:lnSpc>
              <a:spcBef>
                <a:spcPts val="0"/>
              </a:spcBef>
              <a:spcAft>
                <a:spcPts val="0"/>
              </a:spcAft>
              <a:buClr>
                <a:schemeClr val="dk1"/>
              </a:buClr>
              <a:buSzPts val="2000"/>
              <a:buNone/>
            </a:pPr>
            <a:r>
              <a:t/>
            </a:r>
            <a:endParaRPr sz="1800">
              <a:solidFill>
                <a:srgbClr val="09164D"/>
              </a:solidFill>
            </a:endParaRPr>
          </a:p>
          <a:p>
            <a:pPr indent="-285709" lvl="0" marL="285709" rtl="0" algn="l">
              <a:lnSpc>
                <a:spcPct val="90000"/>
              </a:lnSpc>
              <a:spcBef>
                <a:spcPts val="0"/>
              </a:spcBef>
              <a:spcAft>
                <a:spcPts val="0"/>
              </a:spcAft>
              <a:buClr>
                <a:srgbClr val="09164D"/>
              </a:buClr>
              <a:buSzPts val="2000"/>
              <a:buNone/>
            </a:pPr>
            <a:r>
              <a:rPr b="1" lang="fr" sz="1800">
                <a:solidFill>
                  <a:srgbClr val="09164D"/>
                </a:solidFill>
              </a:rPr>
              <a:t>Préparation :</a:t>
            </a:r>
            <a:r>
              <a:rPr lang="fr" sz="1800">
                <a:solidFill>
                  <a:srgbClr val="09164D"/>
                </a:solidFill>
              </a:rPr>
              <a:t> Mettre en place des plans d’urgence pour l’achat d’une eau sûre en quantité suffisante en cas d’épidémie.</a:t>
            </a:r>
            <a:endParaRPr sz="1800"/>
          </a:p>
          <a:p>
            <a:pPr indent="0" lvl="0" marL="0" rtl="0" algn="l">
              <a:lnSpc>
                <a:spcPct val="90000"/>
              </a:lnSpc>
              <a:spcBef>
                <a:spcPts val="1000"/>
              </a:spcBef>
              <a:spcAft>
                <a:spcPts val="0"/>
              </a:spcAft>
              <a:buClr>
                <a:schemeClr val="dk1"/>
              </a:buClr>
              <a:buSzPts val="2000"/>
              <a:buNone/>
            </a:pPr>
            <a:r>
              <a:t/>
            </a:r>
            <a:endParaRPr sz="1800"/>
          </a:p>
        </p:txBody>
      </p:sp>
      <p:sp>
        <p:nvSpPr>
          <p:cNvPr id="491" name="Google Shape;491;p4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cxnSp>
        <p:nvCxnSpPr>
          <p:cNvPr id="496" name="Google Shape;496;p44"/>
          <p:cNvCxnSpPr>
            <a:endCxn id="497" idx="1"/>
          </p:cNvCxnSpPr>
          <p:nvPr/>
        </p:nvCxnSpPr>
        <p:spPr>
          <a:xfrm>
            <a:off x="4761302" y="3554128"/>
            <a:ext cx="3253200" cy="2178600"/>
          </a:xfrm>
          <a:prstGeom prst="straightConnector1">
            <a:avLst/>
          </a:prstGeom>
          <a:noFill/>
          <a:ln cap="flat" cmpd="sng" w="76200">
            <a:solidFill>
              <a:schemeClr val="accent1"/>
            </a:solidFill>
            <a:prstDash val="solid"/>
            <a:miter lim="800000"/>
            <a:headEnd len="sm" w="sm" type="none"/>
            <a:tailEnd len="med" w="med" type="triangle"/>
          </a:ln>
        </p:spPr>
      </p:cxnSp>
      <p:sp>
        <p:nvSpPr>
          <p:cNvPr id="498" name="Google Shape;498;p44"/>
          <p:cNvSpPr txBox="1"/>
          <p:nvPr>
            <p:ph type="title"/>
          </p:nvPr>
        </p:nvSpPr>
        <p:spPr>
          <a:xfrm>
            <a:off x="430442" y="17573"/>
            <a:ext cx="10993438" cy="72072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9CDE"/>
              </a:buClr>
              <a:buSzPts val="3600"/>
              <a:buFont typeface="Arial Narrow"/>
              <a:buNone/>
            </a:pPr>
            <a:r>
              <a:rPr b="1" i="0" lang="fr" sz="3600" u="none" cap="none" strike="noStrike">
                <a:solidFill>
                  <a:srgbClr val="009CDE"/>
                </a:solidFill>
                <a:latin typeface="Arial Narrow"/>
                <a:ea typeface="Arial Narrow"/>
                <a:cs typeface="Arial Narrow"/>
                <a:sym typeface="Arial Narrow"/>
              </a:rPr>
              <a:t>Approche fondée sur les risques pour garantir la qualité de l’eau – </a:t>
            </a:r>
            <a:br>
              <a:rPr b="1" i="0" lang="fr" sz="3600" u="none" cap="none" strike="noStrike">
                <a:solidFill>
                  <a:srgbClr val="009CDE"/>
                </a:solidFill>
                <a:latin typeface="Arial Narrow"/>
                <a:ea typeface="Arial Narrow"/>
                <a:cs typeface="Arial Narrow"/>
                <a:sym typeface="Arial Narrow"/>
              </a:rPr>
            </a:br>
            <a:r>
              <a:rPr b="1" i="0" lang="fr" sz="3600" u="none" cap="none" strike="noStrike">
                <a:solidFill>
                  <a:srgbClr val="009CDE"/>
                </a:solidFill>
                <a:latin typeface="Arial Narrow"/>
                <a:ea typeface="Arial Narrow"/>
                <a:cs typeface="Arial Narrow"/>
                <a:sym typeface="Arial Narrow"/>
              </a:rPr>
              <a:t>Recommandations de l’OMS</a:t>
            </a:r>
            <a:endParaRPr b="0" i="0" sz="1400" u="none" cap="none" strike="noStrike">
              <a:solidFill>
                <a:srgbClr val="000000"/>
              </a:solidFill>
              <a:latin typeface="Arial"/>
              <a:ea typeface="Arial"/>
              <a:cs typeface="Arial"/>
              <a:sym typeface="Arial"/>
            </a:endParaRPr>
          </a:p>
        </p:txBody>
      </p:sp>
      <p:pic>
        <p:nvPicPr>
          <p:cNvPr id="499" name="Google Shape;499;p44">
            <a:hlinkClick r:id="rId3"/>
          </p:cNvPr>
          <p:cNvPicPr preferRelativeResize="0"/>
          <p:nvPr/>
        </p:nvPicPr>
        <p:blipFill rotWithShape="1">
          <a:blip r:embed="rId4">
            <a:alphaModFix/>
          </a:blip>
          <a:srcRect b="0" l="0" r="0" t="0"/>
          <a:stretch/>
        </p:blipFill>
        <p:spPr>
          <a:xfrm>
            <a:off x="7590908" y="3172514"/>
            <a:ext cx="1216508" cy="1814115"/>
          </a:xfrm>
          <a:prstGeom prst="rect">
            <a:avLst/>
          </a:prstGeom>
          <a:noFill/>
          <a:ln>
            <a:noFill/>
          </a:ln>
          <a:effectLst>
            <a:outerShdw blurRad="292100" rotWithShape="0" algn="tl" dir="2700000" dist="139700">
              <a:srgbClr val="333333">
                <a:alpha val="64313"/>
              </a:srgbClr>
            </a:outerShdw>
          </a:effectLst>
        </p:spPr>
      </p:pic>
      <p:pic>
        <p:nvPicPr>
          <p:cNvPr id="500" name="Google Shape;500;p44">
            <a:hlinkClick r:id="rId5"/>
          </p:cNvPr>
          <p:cNvPicPr preferRelativeResize="0"/>
          <p:nvPr/>
        </p:nvPicPr>
        <p:blipFill rotWithShape="1">
          <a:blip r:embed="rId6">
            <a:alphaModFix/>
          </a:blip>
          <a:srcRect b="0" l="0" r="0" t="0"/>
          <a:stretch/>
        </p:blipFill>
        <p:spPr>
          <a:xfrm>
            <a:off x="7550482" y="1498239"/>
            <a:ext cx="1216508" cy="1582888"/>
          </a:xfrm>
          <a:prstGeom prst="rect">
            <a:avLst/>
          </a:prstGeom>
          <a:noFill/>
          <a:ln>
            <a:noFill/>
          </a:ln>
          <a:effectLst>
            <a:outerShdw blurRad="292100" rotWithShape="0" algn="tl" dir="2700000" dist="139700">
              <a:srgbClr val="333333">
                <a:alpha val="64313"/>
              </a:srgbClr>
            </a:outerShdw>
          </a:effectLst>
        </p:spPr>
      </p:pic>
      <p:pic>
        <p:nvPicPr>
          <p:cNvPr descr="https://www.who.int/water_sanitation_health/publications/cover-gdwq-4-ed-with-1st-add-150px.jpg" id="501" name="Google Shape;501;p44">
            <a:hlinkClick r:id="rId7"/>
          </p:cNvPr>
          <p:cNvPicPr preferRelativeResize="0"/>
          <p:nvPr/>
        </p:nvPicPr>
        <p:blipFill rotWithShape="1">
          <a:blip r:embed="rId8">
            <a:alphaModFix/>
          </a:blip>
          <a:srcRect b="0" l="0" r="0" t="0"/>
          <a:stretch/>
        </p:blipFill>
        <p:spPr>
          <a:xfrm>
            <a:off x="2742931" y="1506702"/>
            <a:ext cx="1748707" cy="2623061"/>
          </a:xfrm>
          <a:prstGeom prst="rect">
            <a:avLst/>
          </a:prstGeom>
          <a:noFill/>
          <a:ln>
            <a:noFill/>
          </a:ln>
          <a:effectLst>
            <a:outerShdw blurRad="292100" rotWithShape="0" algn="tl" dir="2700000" dist="139700">
              <a:srgbClr val="333333">
                <a:alpha val="64313"/>
              </a:srgbClr>
            </a:outerShdw>
          </a:effectLst>
        </p:spPr>
      </p:pic>
      <p:pic>
        <p:nvPicPr>
          <p:cNvPr descr="Publication cover" id="502" name="Google Shape;502;p44">
            <a:hlinkClick r:id="rId9"/>
          </p:cNvPr>
          <p:cNvPicPr preferRelativeResize="0"/>
          <p:nvPr/>
        </p:nvPicPr>
        <p:blipFill rotWithShape="1">
          <a:blip r:embed="rId10">
            <a:alphaModFix/>
          </a:blip>
          <a:srcRect b="0" l="0" r="0" t="0"/>
          <a:stretch/>
        </p:blipFill>
        <p:spPr>
          <a:xfrm>
            <a:off x="5927161" y="3378215"/>
            <a:ext cx="1403923" cy="1965491"/>
          </a:xfrm>
          <a:prstGeom prst="rect">
            <a:avLst/>
          </a:prstGeom>
          <a:noFill/>
          <a:ln>
            <a:noFill/>
          </a:ln>
          <a:effectLst>
            <a:outerShdw blurRad="292100" rotWithShape="0" algn="tl" dir="2700000" dist="139700">
              <a:srgbClr val="333333">
                <a:alpha val="64313"/>
              </a:srgbClr>
            </a:outerShdw>
          </a:effectLst>
        </p:spPr>
      </p:pic>
      <p:sp>
        <p:nvSpPr>
          <p:cNvPr id="503" name="Google Shape;503;p44"/>
          <p:cNvSpPr txBox="1"/>
          <p:nvPr/>
        </p:nvSpPr>
        <p:spPr>
          <a:xfrm rot="-5400000">
            <a:off x="1244042" y="2253962"/>
            <a:ext cx="2514256" cy="4273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77"/>
              <a:buFont typeface="Arial"/>
              <a:buNone/>
            </a:pPr>
            <a:r>
              <a:rPr b="0" i="0" lang="fr" sz="2177" u="none" cap="none" strike="noStrike">
                <a:solidFill>
                  <a:srgbClr val="09164D"/>
                </a:solidFill>
                <a:latin typeface="Arial"/>
                <a:ea typeface="Arial"/>
                <a:cs typeface="Arial"/>
                <a:sym typeface="Arial"/>
              </a:rPr>
              <a:t>Directives</a:t>
            </a:r>
            <a:endParaRPr b="0" i="0" sz="1400" u="none" cap="none" strike="noStrike">
              <a:solidFill>
                <a:srgbClr val="000000"/>
              </a:solidFill>
              <a:latin typeface="Arial"/>
              <a:ea typeface="Arial"/>
              <a:cs typeface="Arial"/>
              <a:sym typeface="Arial"/>
            </a:endParaRPr>
          </a:p>
        </p:txBody>
      </p:sp>
      <p:sp>
        <p:nvSpPr>
          <p:cNvPr id="504" name="Google Shape;504;p44"/>
          <p:cNvSpPr txBox="1"/>
          <p:nvPr/>
        </p:nvSpPr>
        <p:spPr>
          <a:xfrm>
            <a:off x="8946955" y="1332197"/>
            <a:ext cx="2701219" cy="143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77"/>
              <a:buFont typeface="Arial"/>
              <a:buNone/>
            </a:pPr>
            <a:r>
              <a:t/>
            </a:r>
            <a:endParaRPr b="0" i="0" sz="2177"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77"/>
              <a:buFont typeface="Arial"/>
              <a:buNone/>
            </a:pPr>
            <a:r>
              <a:rPr b="0" i="0" lang="fr" sz="2177" u="none" cap="none" strike="noStrike">
                <a:solidFill>
                  <a:schemeClr val="dk1"/>
                </a:solidFill>
                <a:latin typeface="Arial"/>
                <a:ea typeface="Arial"/>
                <a:cs typeface="Arial"/>
                <a:sym typeface="Arial"/>
              </a:rPr>
              <a:t>Planification de la sécurité sanitaire de l’eau et climat</a:t>
            </a:r>
            <a:endParaRPr b="0" i="0" sz="1400" u="none" cap="none" strike="noStrike">
              <a:solidFill>
                <a:srgbClr val="000000"/>
              </a:solidFill>
              <a:latin typeface="Arial"/>
              <a:ea typeface="Arial"/>
              <a:cs typeface="Arial"/>
              <a:sym typeface="Arial"/>
            </a:endParaRPr>
          </a:p>
        </p:txBody>
      </p:sp>
      <p:sp>
        <p:nvSpPr>
          <p:cNvPr id="505" name="Google Shape;505;p44"/>
          <p:cNvSpPr txBox="1"/>
          <p:nvPr/>
        </p:nvSpPr>
        <p:spPr>
          <a:xfrm>
            <a:off x="9065571" y="3217407"/>
            <a:ext cx="2576705" cy="76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77"/>
              <a:buFont typeface="Arial"/>
              <a:buNone/>
            </a:pPr>
            <a:r>
              <a:t/>
            </a:r>
            <a:endParaRPr b="0" i="0" sz="2177"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77"/>
              <a:buFont typeface="Arial"/>
              <a:buNone/>
            </a:pPr>
            <a:r>
              <a:rPr b="0" i="0" lang="fr" sz="2177" u="none" cap="none" strike="noStrike">
                <a:solidFill>
                  <a:schemeClr val="dk1"/>
                </a:solidFill>
                <a:latin typeface="Arial"/>
                <a:ea typeface="Arial"/>
                <a:cs typeface="Arial"/>
                <a:sym typeface="Arial"/>
              </a:rPr>
              <a:t>Réglementations</a:t>
            </a:r>
            <a:endParaRPr b="0" i="0" sz="1400" u="none" cap="none" strike="noStrike">
              <a:solidFill>
                <a:srgbClr val="000000"/>
              </a:solidFill>
              <a:latin typeface="Arial"/>
              <a:ea typeface="Arial"/>
              <a:cs typeface="Arial"/>
              <a:sym typeface="Arial"/>
            </a:endParaRPr>
          </a:p>
        </p:txBody>
      </p:sp>
      <p:pic>
        <p:nvPicPr>
          <p:cNvPr id="497" name="Google Shape;497;p44">
            <a:hlinkClick r:id="rId11"/>
          </p:cNvPr>
          <p:cNvPicPr preferRelativeResize="0"/>
          <p:nvPr/>
        </p:nvPicPr>
        <p:blipFill rotWithShape="1">
          <a:blip r:embed="rId12">
            <a:alphaModFix/>
          </a:blip>
          <a:srcRect b="0" l="0" r="0" t="0"/>
          <a:stretch/>
        </p:blipFill>
        <p:spPr>
          <a:xfrm>
            <a:off x="8014502" y="4825670"/>
            <a:ext cx="1375161" cy="1814115"/>
          </a:xfrm>
          <a:prstGeom prst="rect">
            <a:avLst/>
          </a:prstGeom>
          <a:noFill/>
          <a:ln>
            <a:noFill/>
          </a:ln>
          <a:effectLst>
            <a:outerShdw blurRad="292100" rotWithShape="0" algn="tl" dir="2700000" dist="139700">
              <a:srgbClr val="333333">
                <a:alpha val="64313"/>
              </a:srgbClr>
            </a:outerShdw>
          </a:effectLst>
        </p:spPr>
      </p:pic>
      <p:sp>
        <p:nvSpPr>
          <p:cNvPr id="506" name="Google Shape;506;p44"/>
          <p:cNvSpPr txBox="1"/>
          <p:nvPr/>
        </p:nvSpPr>
        <p:spPr>
          <a:xfrm>
            <a:off x="9533895" y="4745843"/>
            <a:ext cx="2519263" cy="10974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77"/>
              <a:buFont typeface="Arial"/>
              <a:buNone/>
            </a:pPr>
            <a:r>
              <a:t/>
            </a:r>
            <a:endParaRPr b="0" i="0" sz="2177"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77"/>
              <a:buFont typeface="Arial"/>
              <a:buNone/>
            </a:pPr>
            <a:r>
              <a:rPr b="0" i="0" lang="fr" sz="2177" u="none" cap="none" strike="noStrike">
                <a:solidFill>
                  <a:schemeClr val="dk1"/>
                </a:solidFill>
                <a:latin typeface="Arial"/>
                <a:ea typeface="Arial"/>
                <a:cs typeface="Arial"/>
                <a:sym typeface="Arial"/>
              </a:rPr>
              <a:t>Établissements de santé</a:t>
            </a:r>
            <a:endParaRPr b="0" i="0" sz="1400" u="none" cap="none" strike="noStrike">
              <a:solidFill>
                <a:srgbClr val="000000"/>
              </a:solidFill>
              <a:latin typeface="Arial"/>
              <a:ea typeface="Arial"/>
              <a:cs typeface="Arial"/>
              <a:sym typeface="Arial"/>
            </a:endParaRPr>
          </a:p>
        </p:txBody>
      </p:sp>
      <p:sp>
        <p:nvSpPr>
          <p:cNvPr id="507" name="Google Shape;507;p44"/>
          <p:cNvSpPr txBox="1"/>
          <p:nvPr/>
        </p:nvSpPr>
        <p:spPr>
          <a:xfrm>
            <a:off x="4878273" y="5448922"/>
            <a:ext cx="3111647" cy="10973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77"/>
              <a:buFont typeface="Arial"/>
              <a:buNone/>
            </a:pPr>
            <a:r>
              <a:rPr b="0" i="0" lang="fr" sz="2177" u="none" cap="none" strike="noStrike">
                <a:solidFill>
                  <a:schemeClr val="dk1"/>
                </a:solidFill>
                <a:latin typeface="Arial"/>
                <a:ea typeface="Arial"/>
                <a:cs typeface="Arial"/>
                <a:sym typeface="Arial"/>
              </a:rPr>
              <a:t>Performances en matière de traitement de l’eau</a:t>
            </a:r>
            <a:endParaRPr b="0" i="0" sz="1400" u="none" cap="none" strike="noStrike">
              <a:solidFill>
                <a:srgbClr val="000000"/>
              </a:solidFill>
              <a:latin typeface="Arial"/>
              <a:ea typeface="Arial"/>
              <a:cs typeface="Arial"/>
              <a:sym typeface="Arial"/>
            </a:endParaRPr>
          </a:p>
        </p:txBody>
      </p:sp>
      <p:sp>
        <p:nvSpPr>
          <p:cNvPr id="508" name="Google Shape;508;p44"/>
          <p:cNvSpPr txBox="1"/>
          <p:nvPr/>
        </p:nvSpPr>
        <p:spPr>
          <a:xfrm>
            <a:off x="588287" y="4277832"/>
            <a:ext cx="3866392" cy="234218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39"/>
              <a:buFont typeface="Arial"/>
              <a:buNone/>
            </a:pPr>
            <a:r>
              <a:rPr b="1" i="0" lang="fr" sz="2539" u="none" cap="none" strike="noStrike">
                <a:solidFill>
                  <a:schemeClr val="lt1"/>
                </a:solidFill>
                <a:latin typeface="Arial"/>
                <a:ea typeface="Arial"/>
                <a:cs typeface="Arial"/>
                <a:sym typeface="Arial"/>
              </a:rPr>
              <a:t>Principes de l’approche fondée sur les risques</a:t>
            </a:r>
            <a:endParaRPr b="0" i="0" sz="1400" u="none" cap="none" strike="noStrike">
              <a:solidFill>
                <a:srgbClr val="000000"/>
              </a:solidFill>
              <a:latin typeface="Arial"/>
              <a:ea typeface="Arial"/>
              <a:cs typeface="Arial"/>
              <a:sym typeface="Arial"/>
            </a:endParaRPr>
          </a:p>
          <a:p>
            <a:pPr indent="-414635" lvl="0" marL="414635" marR="0" rtl="0" algn="l">
              <a:lnSpc>
                <a:spcPct val="100000"/>
              </a:lnSpc>
              <a:spcBef>
                <a:spcPts val="0"/>
              </a:spcBef>
              <a:spcAft>
                <a:spcPts val="0"/>
              </a:spcAft>
              <a:buClr>
                <a:schemeClr val="lt1"/>
              </a:buClr>
              <a:buSzPts val="2177"/>
              <a:buFont typeface="Calibri"/>
              <a:buAutoNum type="arabicPeriod"/>
            </a:pPr>
            <a:r>
              <a:rPr b="0" i="0" lang="fr" sz="2177" u="none" cap="none" strike="noStrike">
                <a:solidFill>
                  <a:schemeClr val="lt1"/>
                </a:solidFill>
                <a:latin typeface="Arial"/>
                <a:ea typeface="Arial"/>
                <a:cs typeface="Arial"/>
                <a:sym typeface="Arial"/>
              </a:rPr>
              <a:t>Cibles axées sur la santé</a:t>
            </a:r>
            <a:endParaRPr b="0" i="0" sz="1400" u="none" cap="none" strike="noStrike">
              <a:solidFill>
                <a:srgbClr val="000000"/>
              </a:solidFill>
              <a:latin typeface="Arial"/>
              <a:ea typeface="Arial"/>
              <a:cs typeface="Arial"/>
              <a:sym typeface="Arial"/>
            </a:endParaRPr>
          </a:p>
          <a:p>
            <a:pPr indent="-414635" lvl="0" marL="414635" marR="0" rtl="0" algn="l">
              <a:lnSpc>
                <a:spcPct val="100000"/>
              </a:lnSpc>
              <a:spcBef>
                <a:spcPts val="544"/>
              </a:spcBef>
              <a:spcAft>
                <a:spcPts val="0"/>
              </a:spcAft>
              <a:buClr>
                <a:schemeClr val="lt1"/>
              </a:buClr>
              <a:buSzPts val="2177"/>
              <a:buFont typeface="Calibri"/>
              <a:buAutoNum type="arabicPeriod"/>
            </a:pPr>
            <a:r>
              <a:rPr b="0" i="0" lang="fr" sz="2177" u="none" cap="none" strike="noStrike">
                <a:solidFill>
                  <a:schemeClr val="lt1"/>
                </a:solidFill>
                <a:latin typeface="Arial"/>
                <a:ea typeface="Arial"/>
                <a:cs typeface="Arial"/>
                <a:sym typeface="Arial"/>
              </a:rPr>
              <a:t>Évaluation et gestion des risques</a:t>
            </a:r>
            <a:endParaRPr b="0" i="0" sz="1400" u="none" cap="none" strike="noStrike">
              <a:solidFill>
                <a:srgbClr val="000000"/>
              </a:solidFill>
              <a:latin typeface="Arial"/>
              <a:ea typeface="Arial"/>
              <a:cs typeface="Arial"/>
              <a:sym typeface="Arial"/>
            </a:endParaRPr>
          </a:p>
          <a:p>
            <a:pPr indent="-414635" lvl="0" marL="414635" marR="0" rtl="0" algn="l">
              <a:lnSpc>
                <a:spcPct val="100000"/>
              </a:lnSpc>
              <a:spcBef>
                <a:spcPts val="544"/>
              </a:spcBef>
              <a:spcAft>
                <a:spcPts val="0"/>
              </a:spcAft>
              <a:buClr>
                <a:schemeClr val="lt1"/>
              </a:buClr>
              <a:buSzPts val="2177"/>
              <a:buFont typeface="Calibri"/>
              <a:buAutoNum type="arabicPeriod"/>
            </a:pPr>
            <a:r>
              <a:rPr b="0" i="0" lang="fr" sz="2177" u="none" cap="none" strike="noStrike">
                <a:solidFill>
                  <a:schemeClr val="lt1"/>
                </a:solidFill>
                <a:latin typeface="Arial"/>
                <a:ea typeface="Arial"/>
                <a:cs typeface="Arial"/>
                <a:sym typeface="Arial"/>
              </a:rPr>
              <a:t>Surveillance</a:t>
            </a:r>
            <a:endParaRPr b="0" i="0" sz="1400" u="none" cap="none" strike="noStrike">
              <a:solidFill>
                <a:srgbClr val="000000"/>
              </a:solidFill>
              <a:latin typeface="Arial"/>
              <a:ea typeface="Arial"/>
              <a:cs typeface="Arial"/>
              <a:sym typeface="Arial"/>
            </a:endParaRPr>
          </a:p>
        </p:txBody>
      </p:sp>
      <p:cxnSp>
        <p:nvCxnSpPr>
          <p:cNvPr id="509" name="Google Shape;509;p44"/>
          <p:cNvCxnSpPr/>
          <p:nvPr/>
        </p:nvCxnSpPr>
        <p:spPr>
          <a:xfrm flipH="1" rot="10800000">
            <a:off x="5193099" y="1356036"/>
            <a:ext cx="2306800" cy="210619"/>
          </a:xfrm>
          <a:prstGeom prst="straightConnector1">
            <a:avLst/>
          </a:prstGeom>
          <a:noFill/>
          <a:ln cap="flat" cmpd="sng" w="76200">
            <a:solidFill>
              <a:schemeClr val="accent1"/>
            </a:solidFill>
            <a:prstDash val="solid"/>
            <a:miter lim="800000"/>
            <a:headEnd len="sm" w="sm" type="none"/>
            <a:tailEnd len="med" w="med" type="triangle"/>
          </a:ln>
        </p:spPr>
      </p:cxnSp>
      <p:cxnSp>
        <p:nvCxnSpPr>
          <p:cNvPr id="510" name="Google Shape;510;p44"/>
          <p:cNvCxnSpPr/>
          <p:nvPr/>
        </p:nvCxnSpPr>
        <p:spPr>
          <a:xfrm>
            <a:off x="5309166" y="2850131"/>
            <a:ext cx="2380989" cy="325647"/>
          </a:xfrm>
          <a:prstGeom prst="straightConnector1">
            <a:avLst/>
          </a:prstGeom>
          <a:noFill/>
          <a:ln cap="flat" cmpd="sng" w="76200">
            <a:solidFill>
              <a:schemeClr val="accent1"/>
            </a:solidFill>
            <a:prstDash val="solid"/>
            <a:miter lim="800000"/>
            <a:headEnd len="sm" w="sm" type="none"/>
            <a:tailEnd len="med" w="med" type="triangle"/>
          </a:ln>
        </p:spPr>
      </p:cxnSp>
      <p:sp>
        <p:nvSpPr>
          <p:cNvPr id="511" name="Google Shape;511;p4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5"/>
          <p:cNvSpPr txBox="1"/>
          <p:nvPr>
            <p:ph type="title"/>
          </p:nvPr>
        </p:nvSpPr>
        <p:spPr>
          <a:xfrm>
            <a:off x="1900744" y="247926"/>
            <a:ext cx="8159750" cy="71913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4400"/>
              <a:buFont typeface="Arial Narrow"/>
              <a:buNone/>
            </a:pPr>
            <a:r>
              <a:rPr b="1" i="0" lang="fr" sz="4400" u="none" cap="none" strike="noStrike">
                <a:solidFill>
                  <a:schemeClr val="dk2"/>
                </a:solidFill>
                <a:latin typeface="Arial Narrow"/>
                <a:ea typeface="Arial Narrow"/>
                <a:cs typeface="Arial Narrow"/>
                <a:sym typeface="Arial Narrow"/>
              </a:rPr>
              <a:t>Qu’est-ce qu’un plan de gestion de la sécurité sanitaire de l’eau ?</a:t>
            </a:r>
            <a:endParaRPr b="0" i="0" sz="1400" u="none" cap="none" strike="noStrike">
              <a:solidFill>
                <a:srgbClr val="000000"/>
              </a:solidFill>
              <a:latin typeface="Arial"/>
              <a:ea typeface="Arial"/>
              <a:cs typeface="Arial"/>
              <a:sym typeface="Arial"/>
            </a:endParaRPr>
          </a:p>
        </p:txBody>
      </p:sp>
      <p:grpSp>
        <p:nvGrpSpPr>
          <p:cNvPr id="520" name="Google Shape;520;p45"/>
          <p:cNvGrpSpPr/>
          <p:nvPr/>
        </p:nvGrpSpPr>
        <p:grpSpPr>
          <a:xfrm>
            <a:off x="514293" y="1703838"/>
            <a:ext cx="6838918" cy="4647777"/>
            <a:chOff x="572534" y="719366"/>
            <a:chExt cx="8224709" cy="5419268"/>
          </a:xfrm>
        </p:grpSpPr>
        <p:grpSp>
          <p:nvGrpSpPr>
            <p:cNvPr id="521" name="Google Shape;521;p45"/>
            <p:cNvGrpSpPr/>
            <p:nvPr/>
          </p:nvGrpSpPr>
          <p:grpSpPr>
            <a:xfrm>
              <a:off x="572534" y="719366"/>
              <a:ext cx="4620561" cy="5419268"/>
              <a:chOff x="2228" y="1295056"/>
              <a:chExt cx="4620561" cy="5419268"/>
            </a:xfrm>
          </p:grpSpPr>
          <p:cxnSp>
            <p:nvCxnSpPr>
              <p:cNvPr id="522" name="Google Shape;522;p45"/>
              <p:cNvCxnSpPr/>
              <p:nvPr/>
            </p:nvCxnSpPr>
            <p:spPr>
              <a:xfrm>
                <a:off x="1198999" y="5058626"/>
                <a:ext cx="708705" cy="314590"/>
              </a:xfrm>
              <a:prstGeom prst="straightConnector1">
                <a:avLst/>
              </a:prstGeom>
              <a:noFill/>
              <a:ln cap="flat" cmpd="sng" w="38100">
                <a:solidFill>
                  <a:srgbClr val="008DD1"/>
                </a:solidFill>
                <a:prstDash val="solid"/>
                <a:miter lim="800000"/>
                <a:headEnd len="sm" w="sm" type="none"/>
                <a:tailEnd len="sm" w="sm" type="none"/>
              </a:ln>
            </p:spPr>
          </p:cxnSp>
          <p:cxnSp>
            <p:nvCxnSpPr>
              <p:cNvPr id="523" name="Google Shape;523;p45"/>
              <p:cNvCxnSpPr/>
              <p:nvPr/>
            </p:nvCxnSpPr>
            <p:spPr>
              <a:xfrm>
                <a:off x="916286" y="2348880"/>
                <a:ext cx="127322" cy="288032"/>
              </a:xfrm>
              <a:prstGeom prst="straightConnector1">
                <a:avLst/>
              </a:prstGeom>
              <a:noFill/>
              <a:ln cap="flat" cmpd="sng" w="38100">
                <a:solidFill>
                  <a:srgbClr val="008DD1"/>
                </a:solidFill>
                <a:prstDash val="solid"/>
                <a:miter lim="800000"/>
                <a:headEnd len="sm" w="sm" type="none"/>
                <a:tailEnd len="sm" w="sm" type="none"/>
              </a:ln>
            </p:spPr>
          </p:cxnSp>
          <p:cxnSp>
            <p:nvCxnSpPr>
              <p:cNvPr id="524" name="Google Shape;524;p45"/>
              <p:cNvCxnSpPr/>
              <p:nvPr/>
            </p:nvCxnSpPr>
            <p:spPr>
              <a:xfrm flipH="1">
                <a:off x="648325" y="3573016"/>
                <a:ext cx="331622" cy="495178"/>
              </a:xfrm>
              <a:prstGeom prst="straightConnector1">
                <a:avLst/>
              </a:prstGeom>
              <a:noFill/>
              <a:ln cap="flat" cmpd="sng" w="38100">
                <a:solidFill>
                  <a:srgbClr val="008DD1"/>
                </a:solidFill>
                <a:prstDash val="solid"/>
                <a:miter lim="800000"/>
                <a:headEnd len="sm" w="sm" type="none"/>
                <a:tailEnd len="sm" w="sm" type="none"/>
              </a:ln>
            </p:spPr>
          </p:cxnSp>
          <p:cxnSp>
            <p:nvCxnSpPr>
              <p:cNvPr id="525" name="Google Shape;525;p45"/>
              <p:cNvCxnSpPr/>
              <p:nvPr/>
            </p:nvCxnSpPr>
            <p:spPr>
              <a:xfrm flipH="1">
                <a:off x="306156" y="5058626"/>
                <a:ext cx="342170" cy="602622"/>
              </a:xfrm>
              <a:prstGeom prst="straightConnector1">
                <a:avLst/>
              </a:prstGeom>
              <a:noFill/>
              <a:ln cap="flat" cmpd="sng" w="38100">
                <a:solidFill>
                  <a:srgbClr val="008DD1"/>
                </a:solidFill>
                <a:prstDash val="solid"/>
                <a:miter lim="800000"/>
                <a:headEnd len="sm" w="sm" type="none"/>
                <a:tailEnd len="sm" w="sm" type="none"/>
              </a:ln>
            </p:spPr>
          </p:cxnSp>
          <p:cxnSp>
            <p:nvCxnSpPr>
              <p:cNvPr id="526" name="Google Shape;526;p45"/>
              <p:cNvCxnSpPr/>
              <p:nvPr/>
            </p:nvCxnSpPr>
            <p:spPr>
              <a:xfrm flipH="1" rot="10800000">
                <a:off x="1234991" y="5877273"/>
                <a:ext cx="672312" cy="297051"/>
              </a:xfrm>
              <a:prstGeom prst="straightConnector1">
                <a:avLst/>
              </a:prstGeom>
              <a:noFill/>
              <a:ln cap="flat" cmpd="sng" w="38100">
                <a:solidFill>
                  <a:srgbClr val="008DD1"/>
                </a:solidFill>
                <a:prstDash val="solid"/>
                <a:miter lim="800000"/>
                <a:headEnd len="sm" w="sm" type="none"/>
                <a:tailEnd len="sm" w="sm" type="none"/>
              </a:ln>
            </p:spPr>
          </p:cxnSp>
          <p:cxnSp>
            <p:nvCxnSpPr>
              <p:cNvPr id="527" name="Google Shape;527;p45"/>
              <p:cNvCxnSpPr/>
              <p:nvPr/>
            </p:nvCxnSpPr>
            <p:spPr>
              <a:xfrm>
                <a:off x="2847866" y="5888248"/>
                <a:ext cx="716022" cy="10977"/>
              </a:xfrm>
              <a:prstGeom prst="straightConnector1">
                <a:avLst/>
              </a:prstGeom>
              <a:noFill/>
              <a:ln cap="flat" cmpd="sng" w="38100">
                <a:solidFill>
                  <a:srgbClr val="008DD1"/>
                </a:solidFill>
                <a:prstDash val="solid"/>
                <a:miter lim="800000"/>
                <a:headEnd len="sm" w="sm" type="none"/>
                <a:tailEnd len="sm" w="sm" type="none"/>
              </a:ln>
            </p:spPr>
          </p:cxnSp>
          <p:pic>
            <p:nvPicPr>
              <p:cNvPr descr="C:\Users\Darryl\Documents\Darryl's Docs\Work\WHO\WHO SEARO Advocacy\WSP icons\No words\WSP-Icon-1-Catchment no words.png" id="528" name="Google Shape;528;p45"/>
              <p:cNvPicPr preferRelativeResize="0"/>
              <p:nvPr/>
            </p:nvPicPr>
            <p:blipFill rotWithShape="1">
              <a:blip r:embed="rId3">
                <a:alphaModFix/>
              </a:blip>
              <a:srcRect b="0" l="0" r="0" t="0"/>
              <a:stretch/>
            </p:blipFill>
            <p:spPr>
              <a:xfrm>
                <a:off x="35496" y="1295056"/>
                <a:ext cx="1225658" cy="1080000"/>
              </a:xfrm>
              <a:prstGeom prst="rect">
                <a:avLst/>
              </a:prstGeom>
              <a:noFill/>
              <a:ln>
                <a:noFill/>
              </a:ln>
            </p:spPr>
          </p:pic>
          <p:pic>
            <p:nvPicPr>
              <p:cNvPr descr="C:\Users\Darryl\Documents\Darryl's Docs\Work\WHO\WHO SEARO Advocacy\WSP icons\No words\WSP-Icon-2-Treatment no words.png" id="529" name="Google Shape;529;p45"/>
              <p:cNvPicPr preferRelativeResize="0"/>
              <p:nvPr/>
            </p:nvPicPr>
            <p:blipFill rotWithShape="1">
              <a:blip r:embed="rId4">
                <a:alphaModFix/>
              </a:blip>
              <a:srcRect b="0" l="0" r="0" t="0"/>
              <a:stretch/>
            </p:blipFill>
            <p:spPr>
              <a:xfrm>
                <a:off x="683568" y="2569547"/>
                <a:ext cx="1221639" cy="1080000"/>
              </a:xfrm>
              <a:prstGeom prst="rect">
                <a:avLst/>
              </a:prstGeom>
              <a:noFill/>
              <a:ln>
                <a:noFill/>
              </a:ln>
            </p:spPr>
          </p:pic>
          <p:pic>
            <p:nvPicPr>
              <p:cNvPr descr="C:\Users\Darryl\Documents\Darryl's Docs\Work\WHO\WHO SEARO Advocacy\WSP icons\No words\WSP-Icon-3-Distribution Tank No words.png" id="530" name="Google Shape;530;p45"/>
              <p:cNvPicPr preferRelativeResize="0"/>
              <p:nvPr/>
            </p:nvPicPr>
            <p:blipFill rotWithShape="1">
              <a:blip r:embed="rId5">
                <a:alphaModFix/>
              </a:blip>
              <a:srcRect b="0" l="0" r="0" t="0"/>
              <a:stretch/>
            </p:blipFill>
            <p:spPr>
              <a:xfrm>
                <a:off x="306156" y="4021096"/>
                <a:ext cx="1220260" cy="1080000"/>
              </a:xfrm>
              <a:prstGeom prst="rect">
                <a:avLst/>
              </a:prstGeom>
              <a:noFill/>
              <a:ln>
                <a:noFill/>
              </a:ln>
            </p:spPr>
          </p:pic>
          <p:pic>
            <p:nvPicPr>
              <p:cNvPr descr="C:\Users\Darryl\Documents\Darryl's Docs\Work\WHO\WHO SEARO Advocacy\WSP icons\No words\WSP-Icon-3-Distribution-tanker no words.png" id="531" name="Google Shape;531;p45"/>
              <p:cNvPicPr preferRelativeResize="0"/>
              <p:nvPr/>
            </p:nvPicPr>
            <p:blipFill rotWithShape="1">
              <a:blip r:embed="rId6">
                <a:alphaModFix/>
              </a:blip>
              <a:srcRect b="0" l="0" r="0" t="0"/>
              <a:stretch/>
            </p:blipFill>
            <p:spPr>
              <a:xfrm>
                <a:off x="2228" y="5634324"/>
                <a:ext cx="1232763" cy="1080000"/>
              </a:xfrm>
              <a:prstGeom prst="rect">
                <a:avLst/>
              </a:prstGeom>
              <a:noFill/>
              <a:ln>
                <a:noFill/>
              </a:ln>
            </p:spPr>
          </p:pic>
          <p:pic>
            <p:nvPicPr>
              <p:cNvPr descr="C:\Users\Darryl\Documents\Darryl's Docs\Work\WHO\WHO SEARO Advocacy\WSP icons\No words\WSP-Icon-4-Household no words.png" id="532" name="Google Shape;532;p45"/>
              <p:cNvPicPr preferRelativeResize="0"/>
              <p:nvPr/>
            </p:nvPicPr>
            <p:blipFill rotWithShape="1">
              <a:blip r:embed="rId7">
                <a:alphaModFix/>
              </a:blip>
              <a:srcRect b="0" l="0" r="0" t="0"/>
              <a:stretch/>
            </p:blipFill>
            <p:spPr>
              <a:xfrm>
                <a:off x="1905207" y="5101096"/>
                <a:ext cx="942659" cy="1080000"/>
              </a:xfrm>
              <a:prstGeom prst="rect">
                <a:avLst/>
              </a:prstGeom>
              <a:noFill/>
              <a:ln>
                <a:noFill/>
              </a:ln>
            </p:spPr>
          </p:pic>
          <p:pic>
            <p:nvPicPr>
              <p:cNvPr descr="C:\Users\Darryl\Documents\Darryl's Docs\Work\WHO\WHO SEARO Advocacy\WSP icons\No words\WSP-Icon-5-Safe-Use no words.png" id="533" name="Google Shape;533;p45"/>
              <p:cNvPicPr preferRelativeResize="0"/>
              <p:nvPr/>
            </p:nvPicPr>
            <p:blipFill rotWithShape="1">
              <a:blip r:embed="rId8">
                <a:alphaModFix/>
              </a:blip>
              <a:srcRect b="0" l="0" r="0" t="0"/>
              <a:stretch/>
            </p:blipFill>
            <p:spPr>
              <a:xfrm>
                <a:off x="3491880" y="5500160"/>
                <a:ext cx="1130909" cy="1080000"/>
              </a:xfrm>
              <a:prstGeom prst="rect">
                <a:avLst/>
              </a:prstGeom>
              <a:noFill/>
              <a:ln>
                <a:noFill/>
              </a:ln>
            </p:spPr>
          </p:pic>
        </p:grpSp>
        <p:pic>
          <p:nvPicPr>
            <p:cNvPr id="534" name="Google Shape;534;p45"/>
            <p:cNvPicPr preferRelativeResize="0"/>
            <p:nvPr/>
          </p:nvPicPr>
          <p:blipFill rotWithShape="1">
            <a:blip r:embed="rId9">
              <a:alphaModFix/>
            </a:blip>
            <a:srcRect b="0" l="0" r="0" t="0"/>
            <a:stretch/>
          </p:blipFill>
          <p:spPr>
            <a:xfrm rot="3431190">
              <a:off x="1605000" y="2386371"/>
              <a:ext cx="4274188" cy="889552"/>
            </a:xfrm>
            <a:prstGeom prst="rect">
              <a:avLst/>
            </a:prstGeom>
            <a:noFill/>
            <a:ln>
              <a:noFill/>
            </a:ln>
          </p:spPr>
        </p:pic>
        <p:pic>
          <p:nvPicPr>
            <p:cNvPr id="535" name="Google Shape;535;p45"/>
            <p:cNvPicPr preferRelativeResize="0"/>
            <p:nvPr/>
          </p:nvPicPr>
          <p:blipFill rotWithShape="1">
            <a:blip r:embed="rId10">
              <a:alphaModFix/>
            </a:blip>
            <a:srcRect b="0" l="0" r="0" t="0"/>
            <a:stretch/>
          </p:blipFill>
          <p:spPr>
            <a:xfrm>
              <a:off x="5495795" y="5272565"/>
              <a:ext cx="3301448" cy="652138"/>
            </a:xfrm>
            <a:prstGeom prst="rect">
              <a:avLst/>
            </a:prstGeom>
            <a:noFill/>
            <a:ln>
              <a:noFill/>
            </a:ln>
          </p:spPr>
        </p:pic>
      </p:grpSp>
      <p:sp>
        <p:nvSpPr>
          <p:cNvPr id="536" name="Google Shape;536;p45"/>
          <p:cNvSpPr/>
          <p:nvPr/>
        </p:nvSpPr>
        <p:spPr>
          <a:xfrm>
            <a:off x="4690931" y="1597991"/>
            <a:ext cx="5369563" cy="533989"/>
          </a:xfrm>
          <a:prstGeom prst="roundRect">
            <a:avLst>
              <a:gd fmla="val 10785"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PLAN DE GESTION DE LA SÉCURITÉ SANITAIRE DE L’EAU</a:t>
            </a:r>
            <a:endParaRPr b="0" i="0" sz="1400" u="none" cap="none" strike="noStrike">
              <a:solidFill>
                <a:srgbClr val="000000"/>
              </a:solidFill>
              <a:latin typeface="Arial"/>
              <a:ea typeface="Arial"/>
              <a:cs typeface="Arial"/>
              <a:sym typeface="Arial"/>
            </a:endParaRPr>
          </a:p>
        </p:txBody>
      </p:sp>
      <p:sp>
        <p:nvSpPr>
          <p:cNvPr id="537" name="Google Shape;537;p45"/>
          <p:cNvSpPr/>
          <p:nvPr/>
        </p:nvSpPr>
        <p:spPr>
          <a:xfrm>
            <a:off x="4942245" y="2186224"/>
            <a:ext cx="4790477" cy="2677656"/>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rgbClr val="3040AA"/>
                </a:solidFill>
                <a:latin typeface="Arial"/>
                <a:ea typeface="Arial"/>
                <a:cs typeface="Arial"/>
                <a:sym typeface="Arial"/>
              </a:rPr>
              <a:t>Une approche complète de l’évaluation et de la gestion des risques prenant en compte chaque étape de la chaîne d’approvisionnement en eau, du bassin versant au consommateur.</a:t>
            </a:r>
            <a:endParaRPr b="0" i="0" sz="2400" u="none" cap="none" strike="noStrike">
              <a:solidFill>
                <a:srgbClr val="3040AA"/>
              </a:solidFill>
              <a:latin typeface="Arial"/>
              <a:ea typeface="Arial"/>
              <a:cs typeface="Arial"/>
              <a:sym typeface="Arial"/>
            </a:endParaRPr>
          </a:p>
        </p:txBody>
      </p:sp>
      <p:pic>
        <p:nvPicPr>
          <p:cNvPr id="538" name="Google Shape;538;p45"/>
          <p:cNvPicPr preferRelativeResize="0"/>
          <p:nvPr/>
        </p:nvPicPr>
        <p:blipFill rotWithShape="1">
          <a:blip r:embed="rId11">
            <a:alphaModFix/>
          </a:blip>
          <a:srcRect b="0" l="0" r="0" t="0"/>
          <a:stretch/>
        </p:blipFill>
        <p:spPr>
          <a:xfrm>
            <a:off x="10139438" y="3693608"/>
            <a:ext cx="1827736" cy="2542942"/>
          </a:xfrm>
          <a:prstGeom prst="rect">
            <a:avLst/>
          </a:prstGeom>
          <a:noFill/>
          <a:ln cap="flat" cmpd="sng" w="9525">
            <a:solidFill>
              <a:srgbClr val="C29F16"/>
            </a:solidFill>
            <a:prstDash val="solid"/>
            <a:round/>
            <a:headEnd len="sm" w="sm" type="none"/>
            <a:tailEnd len="sm" w="sm" type="none"/>
          </a:ln>
        </p:spPr>
      </p:pic>
      <p:pic>
        <p:nvPicPr>
          <p:cNvPr id="539" name="Google Shape;539;p45"/>
          <p:cNvPicPr preferRelativeResize="0"/>
          <p:nvPr/>
        </p:nvPicPr>
        <p:blipFill rotWithShape="1">
          <a:blip r:embed="rId12">
            <a:alphaModFix/>
          </a:blip>
          <a:srcRect b="0" l="0" r="0" t="0"/>
          <a:stretch/>
        </p:blipFill>
        <p:spPr>
          <a:xfrm>
            <a:off x="10148746" y="481353"/>
            <a:ext cx="1720746" cy="2585621"/>
          </a:xfrm>
          <a:prstGeom prst="rect">
            <a:avLst/>
          </a:prstGeom>
          <a:solidFill>
            <a:schemeClr val="lt1"/>
          </a:solidFill>
          <a:ln cap="flat" cmpd="sng" w="9525">
            <a:solidFill>
              <a:schemeClr val="dk1"/>
            </a:solidFill>
            <a:prstDash val="solid"/>
            <a:round/>
            <a:headEnd len="sm" w="sm" type="none"/>
            <a:tailEnd len="sm" w="sm" type="none"/>
          </a:ln>
          <a:effectLst>
            <a:reflection blurRad="0" dir="5400000" dist="50800" endA="0" endPos="15000" kx="0" rotWithShape="0" algn="bl" stA="50000" stPos="0" sy="-100000" ky="0"/>
          </a:effectLst>
        </p:spPr>
      </p:pic>
      <p:sp>
        <p:nvSpPr>
          <p:cNvPr id="540" name="Google Shape;540;p4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6"/>
          <p:cNvSpPr txBox="1"/>
          <p:nvPr>
            <p:ph type="title"/>
          </p:nvPr>
        </p:nvSpPr>
        <p:spPr>
          <a:xfrm>
            <a:off x="854075" y="1777052"/>
            <a:ext cx="4102100" cy="230509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Arial Narrow"/>
              <a:buNone/>
            </a:pPr>
            <a:r>
              <a:rPr lang="fr" sz="2400"/>
              <a:t>Quelles sont les différentes méthodes permettant de mesurer les risques liés à la qualité de l’eau ?</a:t>
            </a:r>
            <a:endParaRPr/>
          </a:p>
        </p:txBody>
      </p:sp>
      <p:sp>
        <p:nvSpPr>
          <p:cNvPr id="549" name="Google Shape;549;p46"/>
          <p:cNvSpPr txBox="1"/>
          <p:nvPr>
            <p:ph idx="3" type="body"/>
          </p:nvPr>
        </p:nvSpPr>
        <p:spPr>
          <a:xfrm>
            <a:off x="839788" y="495300"/>
            <a:ext cx="4116387" cy="78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4400"/>
              <a:buNone/>
            </a:pPr>
            <a:r>
              <a:rPr lang="fr" sz="3600"/>
              <a:t>QUESTIONNAIRE</a:t>
            </a:r>
            <a:endParaRPr sz="1100"/>
          </a:p>
        </p:txBody>
      </p:sp>
      <p:pic>
        <p:nvPicPr>
          <p:cNvPr descr="A picture containing person, outdoor, man, holding&#10;&#10;Description generated with very high confidence" id="550" name="Google Shape;550;p46"/>
          <p:cNvPicPr preferRelativeResize="0"/>
          <p:nvPr/>
        </p:nvPicPr>
        <p:blipFill rotWithShape="1">
          <a:blip r:embed="rId3">
            <a:alphaModFix/>
          </a:blip>
          <a:srcRect b="0" l="0" r="0" t="0"/>
          <a:stretch/>
        </p:blipFill>
        <p:spPr>
          <a:xfrm>
            <a:off x="6707160" y="3013842"/>
            <a:ext cx="5283282" cy="3526487"/>
          </a:xfrm>
          <a:prstGeom prst="rect">
            <a:avLst/>
          </a:prstGeom>
          <a:noFill/>
          <a:ln>
            <a:noFill/>
          </a:ln>
          <a:effectLst>
            <a:outerShdw blurRad="292100" rotWithShape="0" algn="tl" dir="2700000" dist="139700">
              <a:srgbClr val="333333">
                <a:alpha val="64313"/>
              </a:srgbClr>
            </a:outerShdw>
          </a:effectLst>
        </p:spPr>
      </p:pic>
      <p:sp>
        <p:nvSpPr>
          <p:cNvPr id="551" name="Google Shape;551;p4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pSp>
        <p:nvGrpSpPr>
          <p:cNvPr id="552" name="Google Shape;552;p46"/>
          <p:cNvGrpSpPr/>
          <p:nvPr/>
        </p:nvGrpSpPr>
        <p:grpSpPr>
          <a:xfrm>
            <a:off x="10531841" y="249894"/>
            <a:ext cx="1458601" cy="1556638"/>
            <a:chOff x="10475415" y="275913"/>
            <a:chExt cx="1458677" cy="1556719"/>
          </a:xfrm>
        </p:grpSpPr>
        <p:pic>
          <p:nvPicPr>
            <p:cNvPr id="553" name="Google Shape;553;p46"/>
            <p:cNvPicPr preferRelativeResize="0"/>
            <p:nvPr/>
          </p:nvPicPr>
          <p:blipFill rotWithShape="1">
            <a:blip r:embed="rId4">
              <a:alphaModFix/>
            </a:blip>
            <a:srcRect b="0" l="0" r="0" t="0"/>
            <a:stretch/>
          </p:blipFill>
          <p:spPr>
            <a:xfrm>
              <a:off x="10727487" y="275913"/>
              <a:ext cx="1030462" cy="1030462"/>
            </a:xfrm>
            <a:prstGeom prst="rect">
              <a:avLst/>
            </a:prstGeom>
            <a:noFill/>
            <a:ln>
              <a:noFill/>
            </a:ln>
          </p:spPr>
        </p:pic>
        <p:sp>
          <p:nvSpPr>
            <p:cNvPr id="554" name="Google Shape;554;p46"/>
            <p:cNvSpPr txBox="1"/>
            <p:nvPr/>
          </p:nvSpPr>
          <p:spPr>
            <a:xfrm>
              <a:off x="10475415" y="1279626"/>
              <a:ext cx="1458677" cy="55300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2800"/>
                <a:buFont typeface="Arial"/>
                <a:buNone/>
              </a:pPr>
              <a:r>
                <a:rPr b="0" i="0" lang="fr" sz="2800" u="none" cap="none" strike="noStrike">
                  <a:solidFill>
                    <a:srgbClr val="002060"/>
                  </a:solidFill>
                  <a:latin typeface="Arial"/>
                  <a:ea typeface="Arial"/>
                  <a:cs typeface="Arial"/>
                  <a:sym typeface="Arial"/>
                </a:rPr>
                <a:t>5 min</a:t>
              </a:r>
              <a:endParaRPr b="0" i="0" sz="1400" u="none" cap="none" strike="noStrike">
                <a:solidFill>
                  <a:srgbClr val="000000"/>
                </a:solidFill>
                <a:latin typeface="Arial"/>
                <a:ea typeface="Arial"/>
                <a:cs typeface="Arial"/>
                <a:sym typeface="Arial"/>
              </a:endParaRPr>
            </a:p>
          </p:txBody>
        </p:sp>
      </p:grpSp>
      <p:grpSp>
        <p:nvGrpSpPr>
          <p:cNvPr id="555" name="Google Shape;555;p46"/>
          <p:cNvGrpSpPr/>
          <p:nvPr/>
        </p:nvGrpSpPr>
        <p:grpSpPr>
          <a:xfrm>
            <a:off x="9543166" y="240726"/>
            <a:ext cx="1064599" cy="1039575"/>
            <a:chOff x="9555224" y="5116370"/>
            <a:chExt cx="1161098" cy="1171184"/>
          </a:xfrm>
        </p:grpSpPr>
        <p:pic>
          <p:nvPicPr>
            <p:cNvPr descr="Shape&#10;&#10;Description automatically generated with low confidence" id="556" name="Google Shape;556;p46"/>
            <p:cNvPicPr preferRelativeResize="0"/>
            <p:nvPr/>
          </p:nvPicPr>
          <p:blipFill rotWithShape="1">
            <a:blip r:embed="rId5">
              <a:alphaModFix/>
            </a:blip>
            <a:srcRect b="0" l="0" r="0" t="0"/>
            <a:stretch/>
          </p:blipFill>
          <p:spPr>
            <a:xfrm>
              <a:off x="9623552" y="5313519"/>
              <a:ext cx="1004243" cy="847983"/>
            </a:xfrm>
            <a:prstGeom prst="rect">
              <a:avLst/>
            </a:prstGeom>
            <a:noFill/>
            <a:ln>
              <a:noFill/>
            </a:ln>
          </p:spPr>
        </p:pic>
        <p:sp>
          <p:nvSpPr>
            <p:cNvPr id="557" name="Google Shape;557;p46"/>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7"/>
          <p:cNvSpPr txBox="1"/>
          <p:nvPr>
            <p:ph idx="2" type="body"/>
          </p:nvPr>
        </p:nvSpPr>
        <p:spPr>
          <a:xfrm>
            <a:off x="5393820" y="931157"/>
            <a:ext cx="6461612" cy="5727700"/>
          </a:xfrm>
          <a:prstGeom prst="rect">
            <a:avLst/>
          </a:prstGeom>
          <a:noFill/>
          <a:ln>
            <a:noFill/>
          </a:ln>
        </p:spPr>
        <p:txBody>
          <a:bodyPr anchorCtr="0" anchor="t" bIns="45700" lIns="91425" spcFirstLastPara="1" rIns="91425" wrap="square" tIns="45700">
            <a:noAutofit/>
          </a:bodyPr>
          <a:lstStyle/>
          <a:p>
            <a:pPr indent="-414635" lvl="0" marL="414635" rtl="0" algn="l">
              <a:lnSpc>
                <a:spcPct val="90000"/>
              </a:lnSpc>
              <a:spcBef>
                <a:spcPts val="0"/>
              </a:spcBef>
              <a:spcAft>
                <a:spcPts val="0"/>
              </a:spcAft>
              <a:buClr>
                <a:srgbClr val="09164D"/>
              </a:buClr>
              <a:buSzPts val="2400"/>
              <a:buFont typeface="Calibri"/>
              <a:buAutoNum type="arabicPeriod"/>
            </a:pPr>
            <a:r>
              <a:rPr lang="fr">
                <a:solidFill>
                  <a:srgbClr val="09164D"/>
                </a:solidFill>
              </a:rPr>
              <a:t>Les formulaires d’inspection sanitaire</a:t>
            </a:r>
            <a:endParaRPr sz="1800"/>
          </a:p>
          <a:p>
            <a:pPr indent="0" lvl="1" marL="685800" rtl="0" algn="l">
              <a:lnSpc>
                <a:spcPct val="90000"/>
              </a:lnSpc>
              <a:spcBef>
                <a:spcPts val="544"/>
              </a:spcBef>
              <a:spcAft>
                <a:spcPts val="0"/>
              </a:spcAft>
              <a:buClr>
                <a:srgbClr val="0076AA"/>
              </a:buClr>
              <a:buSzPts val="2400"/>
              <a:buNone/>
            </a:pPr>
            <a:r>
              <a:rPr i="1" lang="fr">
                <a:solidFill>
                  <a:srgbClr val="0076AA"/>
                </a:solidFill>
              </a:rPr>
              <a:t>Pour la prise en compte des risques au niveau de la source d’approvisionnement en eau.</a:t>
            </a:r>
            <a:endParaRPr sz="1800"/>
          </a:p>
          <a:p>
            <a:pPr indent="-414635" lvl="0" marL="414635" rtl="0" algn="l">
              <a:lnSpc>
                <a:spcPct val="90000"/>
              </a:lnSpc>
              <a:spcBef>
                <a:spcPts val="544"/>
              </a:spcBef>
              <a:spcAft>
                <a:spcPts val="0"/>
              </a:spcAft>
              <a:buClr>
                <a:srgbClr val="09164D"/>
              </a:buClr>
              <a:buSzPts val="2400"/>
              <a:buFont typeface="Calibri"/>
              <a:buAutoNum type="arabicPeriod"/>
            </a:pPr>
            <a:r>
              <a:rPr lang="fr">
                <a:solidFill>
                  <a:srgbClr val="09164D"/>
                </a:solidFill>
              </a:rPr>
              <a:t>Examen des données réglementaires </a:t>
            </a:r>
            <a:endParaRPr sz="1800"/>
          </a:p>
          <a:p>
            <a:pPr indent="0" lvl="1" marL="685800" rtl="0" algn="l">
              <a:lnSpc>
                <a:spcPct val="90000"/>
              </a:lnSpc>
              <a:spcBef>
                <a:spcPts val="544"/>
              </a:spcBef>
              <a:spcAft>
                <a:spcPts val="0"/>
              </a:spcAft>
              <a:buClr>
                <a:srgbClr val="0076AA"/>
              </a:buClr>
              <a:buSzPts val="2400"/>
              <a:buNone/>
            </a:pPr>
            <a:r>
              <a:rPr i="1" lang="fr">
                <a:solidFill>
                  <a:srgbClr val="0076AA"/>
                </a:solidFill>
              </a:rPr>
              <a:t>Pour comprendre l’évolution de la qualité de l’eau et, le cas échéant, les mesures correctives adoptées.</a:t>
            </a:r>
            <a:endParaRPr sz="1800"/>
          </a:p>
          <a:p>
            <a:pPr indent="-414635" lvl="0" marL="414635" rtl="0" algn="l">
              <a:lnSpc>
                <a:spcPct val="90000"/>
              </a:lnSpc>
              <a:spcBef>
                <a:spcPts val="544"/>
              </a:spcBef>
              <a:spcAft>
                <a:spcPts val="0"/>
              </a:spcAft>
              <a:buClr>
                <a:srgbClr val="09164D"/>
              </a:buClr>
              <a:buSzPts val="2400"/>
              <a:buFont typeface="Calibri"/>
              <a:buAutoNum type="arabicPeriod"/>
            </a:pPr>
            <a:r>
              <a:rPr lang="fr">
                <a:solidFill>
                  <a:srgbClr val="09164D"/>
                </a:solidFill>
              </a:rPr>
              <a:t>Vérification régulière (quotidienne/hebdomadaire) du taux de chlore résiduel </a:t>
            </a:r>
            <a:endParaRPr sz="1800"/>
          </a:p>
          <a:p>
            <a:pPr indent="0" lvl="1" marL="685800" rtl="0" algn="l">
              <a:lnSpc>
                <a:spcPct val="90000"/>
              </a:lnSpc>
              <a:spcBef>
                <a:spcPts val="544"/>
              </a:spcBef>
              <a:spcAft>
                <a:spcPts val="0"/>
              </a:spcAft>
              <a:buClr>
                <a:srgbClr val="0076AA"/>
              </a:buClr>
              <a:buSzPts val="2400"/>
              <a:buNone/>
            </a:pPr>
            <a:r>
              <a:rPr i="1" lang="fr">
                <a:solidFill>
                  <a:srgbClr val="0076AA"/>
                </a:solidFill>
              </a:rPr>
              <a:t>Pour s’assurer d’une teneur adéquate en chlore résiduel et ajuster le dosage si nécessaire.</a:t>
            </a:r>
            <a:endParaRPr sz="1800"/>
          </a:p>
          <a:p>
            <a:pPr indent="-414635" lvl="0" marL="414635" rtl="0" algn="l">
              <a:lnSpc>
                <a:spcPct val="90000"/>
              </a:lnSpc>
              <a:spcBef>
                <a:spcPts val="544"/>
              </a:spcBef>
              <a:spcAft>
                <a:spcPts val="0"/>
              </a:spcAft>
              <a:buClr>
                <a:srgbClr val="09164D"/>
              </a:buClr>
              <a:buSzPts val="2400"/>
              <a:buFont typeface="Calibri"/>
              <a:buAutoNum type="arabicPeriod"/>
            </a:pPr>
            <a:r>
              <a:rPr lang="fr">
                <a:solidFill>
                  <a:srgbClr val="09164D"/>
                </a:solidFill>
              </a:rPr>
              <a:t>Vérification de la présence des bactéries indicatrices de contamination fécale</a:t>
            </a:r>
            <a:endParaRPr sz="1800"/>
          </a:p>
          <a:p>
            <a:pPr indent="0" lvl="1" marL="685800" rtl="0" algn="l">
              <a:lnSpc>
                <a:spcPct val="90000"/>
              </a:lnSpc>
              <a:spcBef>
                <a:spcPts val="544"/>
              </a:spcBef>
              <a:spcAft>
                <a:spcPts val="0"/>
              </a:spcAft>
              <a:buClr>
                <a:srgbClr val="0076AA"/>
              </a:buClr>
              <a:buSzPts val="2400"/>
              <a:buNone/>
            </a:pPr>
            <a:r>
              <a:rPr i="1" lang="fr">
                <a:solidFill>
                  <a:srgbClr val="0076AA"/>
                </a:solidFill>
              </a:rPr>
              <a:t>Pour mesurer le niveau de contamination bactériologique et vérifier l’efficacité des mesures préventives (protection de la source d’approvisionnement, traitement de l’eau, etc.). </a:t>
            </a:r>
            <a:endParaRPr sz="1800"/>
          </a:p>
          <a:p>
            <a:pPr indent="-414635" lvl="0" marL="414635" rtl="0" algn="l">
              <a:lnSpc>
                <a:spcPct val="90000"/>
              </a:lnSpc>
              <a:spcBef>
                <a:spcPts val="544"/>
              </a:spcBef>
              <a:spcAft>
                <a:spcPts val="0"/>
              </a:spcAft>
              <a:buClr>
                <a:srgbClr val="09164D"/>
              </a:buClr>
              <a:buSzPts val="2400"/>
              <a:buFont typeface="Calibri"/>
              <a:buAutoNum type="arabicPeriod"/>
            </a:pPr>
            <a:r>
              <a:rPr lang="fr">
                <a:solidFill>
                  <a:srgbClr val="09164D"/>
                </a:solidFill>
              </a:rPr>
              <a:t>L’ensemble des méthodes ci-dessus !</a:t>
            </a:r>
            <a:endParaRPr sz="1800"/>
          </a:p>
          <a:p>
            <a:pPr indent="-262235" lvl="0" marL="414635" rtl="0" algn="l">
              <a:lnSpc>
                <a:spcPct val="90000"/>
              </a:lnSpc>
              <a:spcBef>
                <a:spcPts val="1000"/>
              </a:spcBef>
              <a:spcAft>
                <a:spcPts val="0"/>
              </a:spcAft>
              <a:buClr>
                <a:schemeClr val="dk1"/>
              </a:buClr>
              <a:buSzPts val="2400"/>
              <a:buFont typeface="Calibri"/>
              <a:buNone/>
            </a:pPr>
            <a:r>
              <a:t/>
            </a:r>
            <a:endParaRPr>
              <a:solidFill>
                <a:srgbClr val="09164D"/>
              </a:solidFill>
            </a:endParaRPr>
          </a:p>
          <a:p>
            <a:pPr indent="0" lvl="0" marL="0" rtl="0" algn="l">
              <a:lnSpc>
                <a:spcPct val="90000"/>
              </a:lnSpc>
              <a:spcBef>
                <a:spcPts val="1000"/>
              </a:spcBef>
              <a:spcAft>
                <a:spcPts val="0"/>
              </a:spcAft>
              <a:buClr>
                <a:schemeClr val="dk1"/>
              </a:buClr>
              <a:buSzPts val="2400"/>
              <a:buFont typeface="Arial"/>
              <a:buNone/>
            </a:pPr>
            <a:r>
              <a:t/>
            </a:r>
            <a:endParaRPr/>
          </a:p>
        </p:txBody>
      </p:sp>
      <p:sp>
        <p:nvSpPr>
          <p:cNvPr id="566" name="Google Shape;566;p47"/>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4400"/>
              <a:buNone/>
            </a:pPr>
            <a:r>
              <a:rPr lang="fr" sz="4400"/>
              <a:t>RÉPONSES</a:t>
            </a:r>
            <a:endParaRPr/>
          </a:p>
        </p:txBody>
      </p:sp>
      <p:pic>
        <p:nvPicPr>
          <p:cNvPr descr="D:\Dropbox (Personal)\Water Testing\Microbiological\Portable Microbiology Laboratory\Water_testing_kit.jpg" id="567" name="Google Shape;567;p47"/>
          <p:cNvPicPr preferRelativeResize="0"/>
          <p:nvPr/>
        </p:nvPicPr>
        <p:blipFill rotWithShape="1">
          <a:blip r:embed="rId3">
            <a:alphaModFix/>
          </a:blip>
          <a:srcRect b="0" l="0" r="0" t="0"/>
          <a:stretch/>
        </p:blipFill>
        <p:spPr>
          <a:xfrm>
            <a:off x="839788" y="2943080"/>
            <a:ext cx="4116387" cy="3025920"/>
          </a:xfrm>
          <a:prstGeom prst="rect">
            <a:avLst/>
          </a:prstGeom>
          <a:noFill/>
          <a:ln>
            <a:noFill/>
          </a:ln>
          <a:effectLst>
            <a:outerShdw blurRad="292100" rotWithShape="0" algn="tl" dir="2700000" dist="139700">
              <a:srgbClr val="333333">
                <a:alpha val="64313"/>
              </a:srgbClr>
            </a:outerShdw>
          </a:effectLst>
        </p:spPr>
      </p:pic>
      <p:sp>
        <p:nvSpPr>
          <p:cNvPr id="568" name="Google Shape;568;p47"/>
          <p:cNvSpPr/>
          <p:nvPr/>
        </p:nvSpPr>
        <p:spPr>
          <a:xfrm>
            <a:off x="979488" y="3173261"/>
            <a:ext cx="355419" cy="365088"/>
          </a:xfrm>
          <a:prstGeom prst="ellipse">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32"/>
              <a:buFont typeface="Arial"/>
              <a:buNone/>
            </a:pPr>
            <a:r>
              <a:rPr b="0" i="0" lang="fr" sz="1632" u="none" cap="none" strike="noStrike">
                <a:solidFill>
                  <a:schemeClr val="lt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569" name="Google Shape;569;p4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pSp>
        <p:nvGrpSpPr>
          <p:cNvPr id="570" name="Google Shape;570;p47"/>
          <p:cNvGrpSpPr/>
          <p:nvPr/>
        </p:nvGrpSpPr>
        <p:grpSpPr>
          <a:xfrm>
            <a:off x="10819912" y="199143"/>
            <a:ext cx="1064599" cy="1039575"/>
            <a:chOff x="9555224" y="5116370"/>
            <a:chExt cx="1161098" cy="1171184"/>
          </a:xfrm>
        </p:grpSpPr>
        <p:pic>
          <p:nvPicPr>
            <p:cNvPr descr="Shape&#10;&#10;Description automatically generated with low confidence" id="571" name="Google Shape;571;p47"/>
            <p:cNvPicPr preferRelativeResize="0"/>
            <p:nvPr/>
          </p:nvPicPr>
          <p:blipFill rotWithShape="1">
            <a:blip r:embed="rId4">
              <a:alphaModFix/>
            </a:blip>
            <a:srcRect b="0" l="0" r="0" t="0"/>
            <a:stretch/>
          </p:blipFill>
          <p:spPr>
            <a:xfrm>
              <a:off x="9623552" y="5313519"/>
              <a:ext cx="1004243" cy="847983"/>
            </a:xfrm>
            <a:prstGeom prst="rect">
              <a:avLst/>
            </a:prstGeom>
            <a:noFill/>
            <a:ln>
              <a:noFill/>
            </a:ln>
          </p:spPr>
        </p:pic>
        <p:sp>
          <p:nvSpPr>
            <p:cNvPr id="572" name="Google Shape;572;p47"/>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8"/>
          <p:cNvSpPr txBox="1"/>
          <p:nvPr>
            <p:ph idx="1" type="body"/>
          </p:nvPr>
        </p:nvSpPr>
        <p:spPr>
          <a:xfrm>
            <a:off x="467124" y="1400432"/>
            <a:ext cx="5449489" cy="2342566"/>
          </a:xfrm>
          <a:prstGeom prst="rect">
            <a:avLst/>
          </a:prstGeom>
          <a:solidFill>
            <a:schemeClr val="dk1"/>
          </a:solidFill>
          <a:ln>
            <a:noFill/>
          </a:ln>
        </p:spPr>
        <p:txBody>
          <a:bodyPr anchorCtr="0" anchor="t" bIns="41450" lIns="82925" spcFirstLastPara="1" rIns="82925" wrap="square" tIns="41450">
            <a:noAutofit/>
          </a:bodyPr>
          <a:lstStyle/>
          <a:p>
            <a:pPr indent="-11112" lvl="0" marL="114300" rtl="0" algn="l">
              <a:lnSpc>
                <a:spcPct val="90000"/>
              </a:lnSpc>
              <a:spcBef>
                <a:spcPts val="0"/>
              </a:spcBef>
              <a:spcAft>
                <a:spcPts val="0"/>
              </a:spcAft>
              <a:buClr>
                <a:schemeClr val="lt1"/>
              </a:buClr>
              <a:buSzPts val="2400"/>
              <a:buNone/>
            </a:pPr>
            <a:r>
              <a:rPr lang="fr" sz="2400">
                <a:solidFill>
                  <a:schemeClr val="lt1"/>
                </a:solidFill>
              </a:rPr>
              <a:t>Une évaluation menée sur place et portant sur </a:t>
            </a:r>
            <a:r>
              <a:rPr b="1" lang="fr" sz="2400">
                <a:solidFill>
                  <a:schemeClr val="lt1"/>
                </a:solidFill>
              </a:rPr>
              <a:t>l’ensemble des conditions</a:t>
            </a:r>
            <a:r>
              <a:rPr lang="fr" sz="2400">
                <a:solidFill>
                  <a:schemeClr val="lt1"/>
                </a:solidFill>
              </a:rPr>
              <a:t>, des </a:t>
            </a:r>
            <a:r>
              <a:rPr b="1" lang="fr" sz="2400">
                <a:solidFill>
                  <a:schemeClr val="lt1"/>
                </a:solidFill>
              </a:rPr>
              <a:t>composantes </a:t>
            </a:r>
            <a:r>
              <a:rPr lang="fr" sz="2400">
                <a:solidFill>
                  <a:schemeClr val="lt1"/>
                </a:solidFill>
              </a:rPr>
              <a:t>et des </a:t>
            </a:r>
            <a:r>
              <a:rPr b="1" lang="fr" sz="2400">
                <a:solidFill>
                  <a:schemeClr val="lt1"/>
                </a:solidFill>
              </a:rPr>
              <a:t>pratiques </a:t>
            </a:r>
            <a:r>
              <a:rPr lang="fr" sz="2400">
                <a:solidFill>
                  <a:schemeClr val="lt1"/>
                </a:solidFill>
              </a:rPr>
              <a:t>relatives au système d’approvisionnement en eau et </a:t>
            </a:r>
            <a:r>
              <a:rPr b="1" lang="fr" sz="2400">
                <a:solidFill>
                  <a:schemeClr val="lt1"/>
                </a:solidFill>
              </a:rPr>
              <a:t>susceptibles de présenter un risque </a:t>
            </a:r>
            <a:r>
              <a:rPr lang="fr" sz="2400">
                <a:solidFill>
                  <a:schemeClr val="lt1"/>
                </a:solidFill>
              </a:rPr>
              <a:t>pour la </a:t>
            </a:r>
            <a:r>
              <a:rPr b="1" lang="fr" sz="2400">
                <a:solidFill>
                  <a:schemeClr val="lt1"/>
                </a:solidFill>
              </a:rPr>
              <a:t>santé publique</a:t>
            </a:r>
            <a:r>
              <a:rPr lang="fr" sz="2400">
                <a:solidFill>
                  <a:schemeClr val="lt1"/>
                </a:solidFill>
              </a:rPr>
              <a:t>.</a:t>
            </a:r>
            <a:endParaRPr/>
          </a:p>
        </p:txBody>
      </p:sp>
      <p:sp>
        <p:nvSpPr>
          <p:cNvPr id="581" name="Google Shape;581;p48"/>
          <p:cNvSpPr txBox="1"/>
          <p:nvPr>
            <p:ph idx="3" type="body"/>
          </p:nvPr>
        </p:nvSpPr>
        <p:spPr>
          <a:xfrm>
            <a:off x="839788" y="356992"/>
            <a:ext cx="10512425" cy="72250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None/>
            </a:pPr>
            <a:r>
              <a:rPr lang="fr"/>
              <a:t>Formulaires d’inspection sanitaire</a:t>
            </a:r>
            <a:endParaRPr/>
          </a:p>
        </p:txBody>
      </p:sp>
      <p:sp>
        <p:nvSpPr>
          <p:cNvPr id="582" name="Google Shape;582;p4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83" name="Google Shape;583;p48"/>
          <p:cNvSpPr txBox="1"/>
          <p:nvPr/>
        </p:nvSpPr>
        <p:spPr>
          <a:xfrm>
            <a:off x="140693" y="3999133"/>
            <a:ext cx="6102350" cy="2102499"/>
          </a:xfrm>
          <a:prstGeom prst="rect">
            <a:avLst/>
          </a:prstGeom>
          <a:noFill/>
          <a:ln>
            <a:noFill/>
          </a:ln>
        </p:spPr>
        <p:txBody>
          <a:bodyPr anchorCtr="0" anchor="t" bIns="45700" lIns="91425" spcFirstLastPara="1" rIns="91425" wrap="square" tIns="45700">
            <a:spAutoFit/>
          </a:bodyPr>
          <a:lstStyle/>
          <a:p>
            <a:pPr indent="-207317" lvl="0" marL="310976" marR="0" rtl="0" algn="l">
              <a:lnSpc>
                <a:spcPct val="100000"/>
              </a:lnSpc>
              <a:spcBef>
                <a:spcPts val="0"/>
              </a:spcBef>
              <a:spcAft>
                <a:spcPts val="0"/>
              </a:spcAft>
              <a:buClr>
                <a:srgbClr val="000000"/>
              </a:buClr>
              <a:buSzPts val="2177"/>
              <a:buFont typeface="Arial"/>
              <a:buNone/>
            </a:pPr>
            <a:r>
              <a:rPr b="0" i="0" lang="fr" sz="2177" u="none" cap="none" strike="noStrike">
                <a:solidFill>
                  <a:schemeClr val="dk1"/>
                </a:solidFill>
                <a:latin typeface="Arial"/>
                <a:ea typeface="Arial"/>
                <a:cs typeface="Arial"/>
                <a:sym typeface="Arial"/>
              </a:rPr>
              <a:t>	Formulaires d’inspection sanitaire WASH FIT :</a:t>
            </a:r>
            <a:endParaRPr b="0" i="0" sz="1400" u="none" cap="none" strike="noStrike">
              <a:solidFill>
                <a:srgbClr val="000000"/>
              </a:solidFill>
              <a:latin typeface="Arial"/>
              <a:ea typeface="Arial"/>
              <a:cs typeface="Arial"/>
              <a:sym typeface="Arial"/>
            </a:endParaRPr>
          </a:p>
          <a:p>
            <a:pPr indent="-414635" lvl="1" marL="878605" marR="0" rtl="0" algn="l">
              <a:lnSpc>
                <a:spcPct val="100000"/>
              </a:lnSpc>
              <a:spcBef>
                <a:spcPts val="0"/>
              </a:spcBef>
              <a:spcAft>
                <a:spcPts val="0"/>
              </a:spcAft>
              <a:buClr>
                <a:schemeClr val="dk1"/>
              </a:buClr>
              <a:buSzPts val="2177"/>
              <a:buFont typeface="Calibri"/>
              <a:buAutoNum type="arabicPeriod"/>
            </a:pPr>
            <a:r>
              <a:rPr b="0" i="0" lang="fr" sz="2177" u="none" cap="none" strike="noStrike">
                <a:solidFill>
                  <a:schemeClr val="dk1"/>
                </a:solidFill>
                <a:latin typeface="Arial"/>
                <a:ea typeface="Arial"/>
                <a:cs typeface="Arial"/>
                <a:sym typeface="Arial"/>
              </a:rPr>
              <a:t>Puits tubulaire à pompe manuelle</a:t>
            </a:r>
            <a:endParaRPr b="0" i="0" sz="1400" u="none" cap="none" strike="noStrike">
              <a:solidFill>
                <a:srgbClr val="000000"/>
              </a:solidFill>
              <a:latin typeface="Arial"/>
              <a:ea typeface="Arial"/>
              <a:cs typeface="Arial"/>
              <a:sym typeface="Arial"/>
            </a:endParaRPr>
          </a:p>
          <a:p>
            <a:pPr indent="-414635" lvl="1" marL="878605" marR="0" rtl="0" algn="l">
              <a:lnSpc>
                <a:spcPct val="100000"/>
              </a:lnSpc>
              <a:spcBef>
                <a:spcPts val="0"/>
              </a:spcBef>
              <a:spcAft>
                <a:spcPts val="0"/>
              </a:spcAft>
              <a:buClr>
                <a:schemeClr val="dk1"/>
              </a:buClr>
              <a:buSzPts val="2177"/>
              <a:buFont typeface="Calibri"/>
              <a:buAutoNum type="arabicPeriod"/>
            </a:pPr>
            <a:r>
              <a:rPr b="0" i="0" lang="fr" sz="2177" u="none" cap="none" strike="noStrike">
                <a:solidFill>
                  <a:schemeClr val="dk1"/>
                </a:solidFill>
                <a:latin typeface="Arial"/>
                <a:ea typeface="Arial"/>
                <a:cs typeface="Arial"/>
                <a:sym typeface="Arial"/>
              </a:rPr>
              <a:t>Puits de forage à pompe motorisée </a:t>
            </a:r>
            <a:endParaRPr b="0" i="0" sz="1400" u="none" cap="none" strike="noStrike">
              <a:solidFill>
                <a:srgbClr val="000000"/>
              </a:solidFill>
              <a:latin typeface="Arial"/>
              <a:ea typeface="Arial"/>
              <a:cs typeface="Arial"/>
              <a:sym typeface="Arial"/>
            </a:endParaRPr>
          </a:p>
          <a:p>
            <a:pPr indent="-414635" lvl="1" marL="878605" marR="0" rtl="0" algn="l">
              <a:lnSpc>
                <a:spcPct val="100000"/>
              </a:lnSpc>
              <a:spcBef>
                <a:spcPts val="0"/>
              </a:spcBef>
              <a:spcAft>
                <a:spcPts val="0"/>
              </a:spcAft>
              <a:buClr>
                <a:schemeClr val="dk1"/>
              </a:buClr>
              <a:buSzPts val="2177"/>
              <a:buFont typeface="Calibri"/>
              <a:buAutoNum type="arabicPeriod"/>
            </a:pPr>
            <a:r>
              <a:rPr b="0" i="0" lang="fr" sz="2177" u="none" cap="none" strike="noStrike">
                <a:solidFill>
                  <a:schemeClr val="dk1"/>
                </a:solidFill>
                <a:latin typeface="Arial"/>
                <a:ea typeface="Arial"/>
                <a:cs typeface="Arial"/>
                <a:sym typeface="Arial"/>
              </a:rPr>
              <a:t>Réseau de distribution avec réseau de canalisations, réservoir et robinets </a:t>
            </a:r>
            <a:endParaRPr b="0" i="0" sz="1400" u="none" cap="none" strike="noStrike">
              <a:solidFill>
                <a:srgbClr val="000000"/>
              </a:solidFill>
              <a:latin typeface="Arial"/>
              <a:ea typeface="Arial"/>
              <a:cs typeface="Arial"/>
              <a:sym typeface="Arial"/>
            </a:endParaRPr>
          </a:p>
          <a:p>
            <a:pPr indent="-414635" lvl="1" marL="878605" marR="0" rtl="0" algn="l">
              <a:lnSpc>
                <a:spcPct val="100000"/>
              </a:lnSpc>
              <a:spcBef>
                <a:spcPts val="0"/>
              </a:spcBef>
              <a:spcAft>
                <a:spcPts val="0"/>
              </a:spcAft>
              <a:buClr>
                <a:schemeClr val="dk1"/>
              </a:buClr>
              <a:buSzPts val="2177"/>
              <a:buFont typeface="Calibri"/>
              <a:buAutoNum type="arabicPeriod"/>
            </a:pPr>
            <a:r>
              <a:rPr b="0" i="0" lang="fr" sz="2177" u="none" cap="none" strike="noStrike">
                <a:solidFill>
                  <a:schemeClr val="dk1"/>
                </a:solidFill>
                <a:latin typeface="Arial"/>
                <a:ea typeface="Arial"/>
                <a:cs typeface="Arial"/>
                <a:sym typeface="Arial"/>
              </a:rPr>
              <a:t>Collecte et stockage de l’eau de pluie </a:t>
            </a:r>
            <a:endParaRPr b="0" i="0" sz="1400" u="none" cap="none" strike="noStrike">
              <a:solidFill>
                <a:srgbClr val="000000"/>
              </a:solidFill>
              <a:latin typeface="Arial"/>
              <a:ea typeface="Arial"/>
              <a:cs typeface="Arial"/>
              <a:sym typeface="Arial"/>
            </a:endParaRPr>
          </a:p>
        </p:txBody>
      </p:sp>
      <p:pic>
        <p:nvPicPr>
          <p:cNvPr id="584" name="Google Shape;584;p48"/>
          <p:cNvPicPr preferRelativeResize="0"/>
          <p:nvPr/>
        </p:nvPicPr>
        <p:blipFill rotWithShape="1">
          <a:blip r:embed="rId3">
            <a:alphaModFix/>
          </a:blip>
          <a:srcRect b="0" l="0" r="0" t="0"/>
          <a:stretch/>
        </p:blipFill>
        <p:spPr>
          <a:xfrm>
            <a:off x="6824749" y="1238577"/>
            <a:ext cx="3226458" cy="3918362"/>
          </a:xfrm>
          <a:prstGeom prst="rect">
            <a:avLst/>
          </a:prstGeom>
          <a:noFill/>
          <a:ln>
            <a:noFill/>
          </a:ln>
          <a:effectLst>
            <a:outerShdw blurRad="292100" rotWithShape="0" algn="tl" dir="2700000" dist="139700">
              <a:srgbClr val="333333">
                <a:alpha val="64313"/>
              </a:srgbClr>
            </a:outerShdw>
          </a:effectLst>
        </p:spPr>
      </p:pic>
      <p:pic>
        <p:nvPicPr>
          <p:cNvPr id="585" name="Google Shape;585;p48"/>
          <p:cNvPicPr preferRelativeResize="0"/>
          <p:nvPr/>
        </p:nvPicPr>
        <p:blipFill rotWithShape="1">
          <a:blip r:embed="rId4">
            <a:alphaModFix/>
          </a:blip>
          <a:srcRect b="0" l="0" r="0" t="0"/>
          <a:stretch/>
        </p:blipFill>
        <p:spPr>
          <a:xfrm>
            <a:off x="8437978" y="2227815"/>
            <a:ext cx="3570257" cy="431251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594" name="Google Shape;594;p49"/>
          <p:cNvSpPr txBox="1"/>
          <p:nvPr>
            <p:ph type="title"/>
          </p:nvPr>
        </p:nvSpPr>
        <p:spPr>
          <a:xfrm>
            <a:off x="838200" y="1280302"/>
            <a:ext cx="4102100" cy="23074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Narrow"/>
              <a:buNone/>
            </a:pPr>
            <a:r>
              <a:rPr lang="fr"/>
              <a:t>Remplir un formulaire d’inspection sanitaire </a:t>
            </a:r>
            <a:endParaRPr/>
          </a:p>
        </p:txBody>
      </p:sp>
      <p:sp>
        <p:nvSpPr>
          <p:cNvPr id="595" name="Google Shape;595;p49"/>
          <p:cNvSpPr txBox="1"/>
          <p:nvPr>
            <p:ph idx="2" type="body"/>
          </p:nvPr>
        </p:nvSpPr>
        <p:spPr>
          <a:xfrm>
            <a:off x="5471912" y="1466011"/>
            <a:ext cx="5361001" cy="41446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164D"/>
              </a:buClr>
              <a:buSzPts val="3200"/>
              <a:buNone/>
            </a:pPr>
            <a:r>
              <a:rPr b="1" lang="fr" sz="3200">
                <a:solidFill>
                  <a:srgbClr val="09164D"/>
                </a:solidFill>
              </a:rPr>
              <a:t>Instructions </a:t>
            </a:r>
            <a:endParaRPr/>
          </a:p>
          <a:p>
            <a:pPr indent="-457200" lvl="0" marL="457200" rtl="0" algn="l">
              <a:lnSpc>
                <a:spcPct val="90000"/>
              </a:lnSpc>
              <a:spcBef>
                <a:spcPts val="1000"/>
              </a:spcBef>
              <a:spcAft>
                <a:spcPts val="0"/>
              </a:spcAft>
              <a:buClr>
                <a:srgbClr val="09164D"/>
              </a:buClr>
              <a:buSzPts val="3200"/>
              <a:buAutoNum type="arabicPeriod"/>
            </a:pPr>
            <a:r>
              <a:rPr lang="fr" sz="3200">
                <a:solidFill>
                  <a:srgbClr val="09164D"/>
                </a:solidFill>
              </a:rPr>
              <a:t>Prenez connaissance du document. </a:t>
            </a:r>
            <a:endParaRPr/>
          </a:p>
          <a:p>
            <a:pPr indent="-457200" lvl="0" marL="457200" rtl="0" algn="l">
              <a:lnSpc>
                <a:spcPct val="90000"/>
              </a:lnSpc>
              <a:spcBef>
                <a:spcPts val="1000"/>
              </a:spcBef>
              <a:spcAft>
                <a:spcPts val="0"/>
              </a:spcAft>
              <a:buClr>
                <a:srgbClr val="09164D"/>
              </a:buClr>
              <a:buSzPts val="3200"/>
              <a:buAutoNum type="arabicPeriod"/>
            </a:pPr>
            <a:r>
              <a:rPr lang="fr" sz="3200">
                <a:solidFill>
                  <a:srgbClr val="09164D"/>
                </a:solidFill>
              </a:rPr>
              <a:t>En groupe : </a:t>
            </a:r>
            <a:endParaRPr/>
          </a:p>
          <a:p>
            <a:pPr indent="-457200" lvl="1" marL="1143000" rtl="0" algn="l">
              <a:lnSpc>
                <a:spcPct val="90000"/>
              </a:lnSpc>
              <a:spcBef>
                <a:spcPts val="500"/>
              </a:spcBef>
              <a:spcAft>
                <a:spcPts val="0"/>
              </a:spcAft>
              <a:buClr>
                <a:srgbClr val="09164D"/>
              </a:buClr>
              <a:buSzPts val="3200"/>
              <a:buFont typeface="Calibri"/>
              <a:buAutoNum type="alphaLcParenR"/>
            </a:pPr>
            <a:r>
              <a:rPr lang="fr" sz="3200">
                <a:solidFill>
                  <a:srgbClr val="09164D"/>
                </a:solidFill>
              </a:rPr>
              <a:t>Répondez aux dix questions du formulaire d’inspection sanitaire ;</a:t>
            </a:r>
            <a:endParaRPr/>
          </a:p>
          <a:p>
            <a:pPr indent="-457200" lvl="1" marL="1143000" rtl="0" algn="l">
              <a:lnSpc>
                <a:spcPct val="90000"/>
              </a:lnSpc>
              <a:spcBef>
                <a:spcPts val="500"/>
              </a:spcBef>
              <a:spcAft>
                <a:spcPts val="0"/>
              </a:spcAft>
              <a:buClr>
                <a:srgbClr val="09164D"/>
              </a:buClr>
              <a:buSzPts val="3200"/>
              <a:buFont typeface="Calibri"/>
              <a:buAutoNum type="alphaLcParenR"/>
            </a:pPr>
            <a:r>
              <a:rPr lang="fr" sz="3200">
                <a:solidFill>
                  <a:srgbClr val="09164D"/>
                </a:solidFill>
              </a:rPr>
              <a:t>Réfléchissez aux questions d’orientation (page 3).</a:t>
            </a:r>
            <a:endParaRPr/>
          </a:p>
          <a:p>
            <a:pPr indent="0" lvl="0" marL="0" rtl="0" algn="l">
              <a:lnSpc>
                <a:spcPct val="90000"/>
              </a:lnSpc>
              <a:spcBef>
                <a:spcPts val="1000"/>
              </a:spcBef>
              <a:spcAft>
                <a:spcPts val="0"/>
              </a:spcAft>
              <a:buClr>
                <a:schemeClr val="dk1"/>
              </a:buClr>
              <a:buSzPts val="3200"/>
              <a:buFont typeface="Arial"/>
              <a:buNone/>
            </a:pPr>
            <a:r>
              <a:t/>
            </a:r>
            <a:endParaRPr sz="3200"/>
          </a:p>
        </p:txBody>
      </p:sp>
      <p:sp>
        <p:nvSpPr>
          <p:cNvPr id="596" name="Google Shape;596;p49"/>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4400"/>
              <a:buNone/>
            </a:pPr>
            <a:r>
              <a:rPr lang="fr" sz="4400"/>
              <a:t>EXERCICE</a:t>
            </a:r>
            <a:endParaRPr/>
          </a:p>
        </p:txBody>
      </p:sp>
      <p:grpSp>
        <p:nvGrpSpPr>
          <p:cNvPr id="597" name="Google Shape;597;p49"/>
          <p:cNvGrpSpPr/>
          <p:nvPr/>
        </p:nvGrpSpPr>
        <p:grpSpPr>
          <a:xfrm>
            <a:off x="10531841" y="687692"/>
            <a:ext cx="1458601" cy="1556638"/>
            <a:chOff x="10475415" y="275913"/>
            <a:chExt cx="1458677" cy="1556719"/>
          </a:xfrm>
        </p:grpSpPr>
        <p:pic>
          <p:nvPicPr>
            <p:cNvPr id="598" name="Google Shape;598;p49"/>
            <p:cNvPicPr preferRelativeResize="0"/>
            <p:nvPr/>
          </p:nvPicPr>
          <p:blipFill rotWithShape="1">
            <a:blip r:embed="rId3">
              <a:alphaModFix/>
            </a:blip>
            <a:srcRect b="0" l="0" r="0" t="0"/>
            <a:stretch/>
          </p:blipFill>
          <p:spPr>
            <a:xfrm>
              <a:off x="10727487" y="275913"/>
              <a:ext cx="1030462" cy="1030462"/>
            </a:xfrm>
            <a:prstGeom prst="rect">
              <a:avLst/>
            </a:prstGeom>
            <a:noFill/>
            <a:ln>
              <a:noFill/>
            </a:ln>
          </p:spPr>
        </p:pic>
        <p:sp>
          <p:nvSpPr>
            <p:cNvPr id="599" name="Google Shape;599;p49"/>
            <p:cNvSpPr txBox="1"/>
            <p:nvPr/>
          </p:nvSpPr>
          <p:spPr>
            <a:xfrm>
              <a:off x="10475415" y="1279626"/>
              <a:ext cx="1458677" cy="55300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2800"/>
                <a:buFont typeface="Arial"/>
                <a:buNone/>
              </a:pPr>
              <a:r>
                <a:rPr b="0" i="0" lang="fr" sz="2800" u="none" cap="none" strike="noStrike">
                  <a:solidFill>
                    <a:srgbClr val="002060"/>
                  </a:solidFill>
                  <a:latin typeface="Arial"/>
                  <a:ea typeface="Arial"/>
                  <a:cs typeface="Arial"/>
                  <a:sym typeface="Arial"/>
                </a:rPr>
                <a:t>30 min</a:t>
              </a:r>
              <a:endParaRPr b="0" i="0" sz="1400" u="none" cap="none" strike="noStrike">
                <a:solidFill>
                  <a:srgbClr val="000000"/>
                </a:solidFill>
                <a:latin typeface="Arial"/>
                <a:ea typeface="Arial"/>
                <a:cs typeface="Arial"/>
                <a:sym typeface="Arial"/>
              </a:endParaRPr>
            </a:p>
          </p:txBody>
        </p:sp>
      </p:grpSp>
      <p:sp>
        <p:nvSpPr>
          <p:cNvPr id="600" name="Google Shape;600;p49"/>
          <p:cNvSpPr txBox="1"/>
          <p:nvPr/>
        </p:nvSpPr>
        <p:spPr>
          <a:xfrm>
            <a:off x="5194170" y="-7113"/>
            <a:ext cx="6796272" cy="64629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 sz="1800" u="none" cap="none" strike="noStrike">
                <a:solidFill>
                  <a:schemeClr val="lt1"/>
                </a:solidFill>
                <a:latin typeface="Arial"/>
                <a:ea typeface="Arial"/>
                <a:cs typeface="Arial"/>
                <a:sym typeface="Arial"/>
              </a:rPr>
              <a:t>Utiliser le formulaire d’inspection sanitaire n</a:t>
            </a:r>
            <a:r>
              <a:rPr b="1" baseline="30000" i="0" lang="fr" sz="1800" u="none" cap="none" strike="noStrike">
                <a:solidFill>
                  <a:schemeClr val="lt1"/>
                </a:solidFill>
                <a:latin typeface="Arial"/>
                <a:ea typeface="Arial"/>
                <a:cs typeface="Arial"/>
                <a:sym typeface="Arial"/>
              </a:rPr>
              <a:t>o</a:t>
            </a:r>
            <a:r>
              <a:rPr b="1" i="0" lang="fr" sz="1800" u="none" cap="none" strike="noStrike">
                <a:solidFill>
                  <a:schemeClr val="lt1"/>
                </a:solidFill>
                <a:latin typeface="Arial"/>
                <a:ea typeface="Arial"/>
                <a:cs typeface="Arial"/>
                <a:sym typeface="Arial"/>
              </a:rPr>
              <a:t> 1 : Puits tubulaire à pompe manuelle</a:t>
            </a:r>
            <a:endParaRPr b="0" i="0" sz="1400" u="none" cap="none" strike="noStrike">
              <a:solidFill>
                <a:srgbClr val="000000"/>
              </a:solidFill>
              <a:latin typeface="Arial"/>
              <a:ea typeface="Arial"/>
              <a:cs typeface="Arial"/>
              <a:sym typeface="Arial"/>
            </a:endParaRPr>
          </a:p>
        </p:txBody>
      </p:sp>
      <p:pic>
        <p:nvPicPr>
          <p:cNvPr id="601" name="Google Shape;601;p49"/>
          <p:cNvPicPr preferRelativeResize="0"/>
          <p:nvPr/>
        </p:nvPicPr>
        <p:blipFill rotWithShape="1">
          <a:blip r:embed="rId4">
            <a:alphaModFix/>
          </a:blip>
          <a:srcRect b="0" l="0" r="0" t="0"/>
          <a:stretch/>
        </p:blipFill>
        <p:spPr>
          <a:xfrm>
            <a:off x="558102" y="3961286"/>
            <a:ext cx="4398073" cy="2602946"/>
          </a:xfrm>
          <a:prstGeom prst="rect">
            <a:avLst/>
          </a:prstGeom>
          <a:noFill/>
          <a:ln>
            <a:noFill/>
          </a:ln>
          <a:effectLst>
            <a:outerShdw blurRad="292100" rotWithShape="0" algn="tl" dir="2700000" dist="139700">
              <a:srgbClr val="333333">
                <a:alpha val="64313"/>
              </a:srgbClr>
            </a:outerShdw>
          </a:effectLst>
        </p:spPr>
      </p:pic>
      <p:grpSp>
        <p:nvGrpSpPr>
          <p:cNvPr id="602" name="Google Shape;602;p49"/>
          <p:cNvGrpSpPr/>
          <p:nvPr/>
        </p:nvGrpSpPr>
        <p:grpSpPr>
          <a:xfrm>
            <a:off x="10889573" y="2132865"/>
            <a:ext cx="743136" cy="734102"/>
            <a:chOff x="9555224" y="5116370"/>
            <a:chExt cx="1161098" cy="1171184"/>
          </a:xfrm>
        </p:grpSpPr>
        <p:pic>
          <p:nvPicPr>
            <p:cNvPr descr="Shape&#10;&#10;Description automatically generated with low confidence" id="603" name="Google Shape;603;p49"/>
            <p:cNvPicPr preferRelativeResize="0"/>
            <p:nvPr/>
          </p:nvPicPr>
          <p:blipFill rotWithShape="1">
            <a:blip r:embed="rId5">
              <a:alphaModFix/>
            </a:blip>
            <a:srcRect b="0" l="0" r="0" t="0"/>
            <a:stretch/>
          </p:blipFill>
          <p:spPr>
            <a:xfrm>
              <a:off x="9623552" y="5313519"/>
              <a:ext cx="1004243" cy="847983"/>
            </a:xfrm>
            <a:prstGeom prst="rect">
              <a:avLst/>
            </a:prstGeom>
            <a:noFill/>
            <a:ln>
              <a:noFill/>
            </a:ln>
          </p:spPr>
        </p:pic>
        <p:sp>
          <p:nvSpPr>
            <p:cNvPr id="604" name="Google Shape;604;p49"/>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Publication cover" id="609" name="Google Shape;609;p50">
            <a:hlinkClick r:id="rId3"/>
          </p:cNvPr>
          <p:cNvPicPr preferRelativeResize="0"/>
          <p:nvPr/>
        </p:nvPicPr>
        <p:blipFill rotWithShape="1">
          <a:blip r:embed="rId4">
            <a:alphaModFix/>
          </a:blip>
          <a:srcRect b="0" l="0" r="0" t="0"/>
          <a:stretch/>
        </p:blipFill>
        <p:spPr>
          <a:xfrm>
            <a:off x="10675673" y="4861951"/>
            <a:ext cx="1295347" cy="1813486"/>
          </a:xfrm>
          <a:prstGeom prst="rect">
            <a:avLst/>
          </a:prstGeom>
          <a:noFill/>
          <a:ln>
            <a:noFill/>
          </a:ln>
          <a:effectLst>
            <a:outerShdw blurRad="292100" rotWithShape="0" algn="tl" dir="2700000" dist="139700">
              <a:srgbClr val="333333">
                <a:alpha val="64313"/>
              </a:srgbClr>
            </a:outerShdw>
          </a:effectLst>
        </p:spPr>
      </p:pic>
      <p:sp>
        <p:nvSpPr>
          <p:cNvPr id="610" name="Google Shape;610;p50"/>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3016"/>
              <a:buFont typeface="Arial Narrow"/>
              <a:buNone/>
            </a:pPr>
            <a:r>
              <a:rPr lang="fr" sz="3016"/>
              <a:t>En l’absence d’eau courante traitée et gérée en toute sécurité, quel type de technologie utiliser ? </a:t>
            </a:r>
            <a:br>
              <a:rPr lang="fr" sz="3016"/>
            </a:br>
            <a:endParaRPr sz="1800">
              <a:solidFill>
                <a:srgbClr val="09164D"/>
              </a:solidFill>
            </a:endParaRPr>
          </a:p>
        </p:txBody>
      </p:sp>
      <p:sp>
        <p:nvSpPr>
          <p:cNvPr id="611" name="Google Shape;611;p50"/>
          <p:cNvSpPr txBox="1"/>
          <p:nvPr>
            <p:ph idx="1" type="body"/>
          </p:nvPr>
        </p:nvSpPr>
        <p:spPr>
          <a:xfrm>
            <a:off x="220979" y="6492875"/>
            <a:ext cx="5092602" cy="365125"/>
          </a:xfrm>
          <a:prstGeom prst="rect">
            <a:avLst/>
          </a:prstGeom>
          <a:solidFill>
            <a:schemeClr val="dk1"/>
          </a:solid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lt1"/>
              </a:buClr>
              <a:buSzPct val="100000"/>
              <a:buNone/>
            </a:pPr>
            <a:r>
              <a:rPr lang="fr" u="sng">
                <a:solidFill>
                  <a:schemeClr val="hlink"/>
                </a:solidFill>
                <a:latin typeface="Arial"/>
                <a:ea typeface="Arial"/>
                <a:cs typeface="Arial"/>
                <a:sym typeface="Arial"/>
                <a:hlinkClick r:id="rId5"/>
              </a:rPr>
              <a:t>https://www.who.int/tools/international-scheme-to-evaluate-household-water-treatment-technologies</a:t>
            </a:r>
            <a:r>
              <a:rPr lang="fr">
                <a:latin typeface="Arial"/>
                <a:ea typeface="Arial"/>
                <a:cs typeface="Arial"/>
                <a:sym typeface="Arial"/>
              </a:rPr>
              <a:t> </a:t>
            </a:r>
            <a:endParaRPr>
              <a:latin typeface="Arial"/>
              <a:ea typeface="Arial"/>
              <a:cs typeface="Arial"/>
              <a:sym typeface="Arial"/>
            </a:endParaRPr>
          </a:p>
        </p:txBody>
      </p:sp>
      <p:sp>
        <p:nvSpPr>
          <p:cNvPr id="612" name="Google Shape;612;p50"/>
          <p:cNvSpPr txBox="1"/>
          <p:nvPr>
            <p:ph idx="3" type="body"/>
          </p:nvPr>
        </p:nvSpPr>
        <p:spPr>
          <a:xfrm>
            <a:off x="482600" y="1254125"/>
            <a:ext cx="10871200" cy="365125"/>
          </a:xfrm>
          <a:prstGeom prst="rect">
            <a:avLst/>
          </a:prstGeom>
          <a:solidFill>
            <a:schemeClr val="dk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Font typeface="Arial Narrow"/>
              <a:buNone/>
            </a:pPr>
            <a:r>
              <a:rPr lang="fr" sz="2000">
                <a:solidFill>
                  <a:schemeClr val="lt1"/>
                </a:solidFill>
              </a:rPr>
              <a:t> Consultez le plan de l’OMS pour l’évaluation des technologies de traitement de l’eau à domicile</a:t>
            </a:r>
            <a:endParaRPr/>
          </a:p>
          <a:p>
            <a:pPr indent="0" lvl="0" marL="0" rtl="0" algn="l">
              <a:lnSpc>
                <a:spcPct val="90000"/>
              </a:lnSpc>
              <a:spcBef>
                <a:spcPts val="1000"/>
              </a:spcBef>
              <a:spcAft>
                <a:spcPts val="0"/>
              </a:spcAft>
              <a:buClr>
                <a:schemeClr val="dk2"/>
              </a:buClr>
              <a:buSzPts val="2000"/>
              <a:buFont typeface="Arial Narrow"/>
              <a:buNone/>
            </a:pPr>
            <a:r>
              <a:t/>
            </a:r>
            <a:endParaRPr>
              <a:solidFill>
                <a:schemeClr val="lt1"/>
              </a:solidFill>
            </a:endParaRPr>
          </a:p>
        </p:txBody>
      </p:sp>
      <p:sp>
        <p:nvSpPr>
          <p:cNvPr id="613" name="Google Shape;613;p50"/>
          <p:cNvSpPr txBox="1"/>
          <p:nvPr>
            <p:ph idx="4" type="body"/>
          </p:nvPr>
        </p:nvSpPr>
        <p:spPr>
          <a:xfrm>
            <a:off x="482600" y="1772618"/>
            <a:ext cx="10707277" cy="45797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Font typeface="Arial"/>
              <a:buNone/>
            </a:pPr>
            <a:r>
              <a:rPr lang="fr" sz="2200"/>
              <a:t>Les technologies utilisées pour le traitement de l’eau doivent respecter les normes de l’OMS en matière de performance au niveau du point de consommation/de traitement à domicile et de stockage en toute sécurité de l’eau.</a:t>
            </a:r>
            <a:endParaRPr/>
          </a:p>
          <a:p>
            <a:pPr indent="0" lvl="0" marL="0" marR="0" rtl="0" algn="l">
              <a:lnSpc>
                <a:spcPct val="100000"/>
              </a:lnSpc>
              <a:spcBef>
                <a:spcPts val="660"/>
              </a:spcBef>
              <a:spcAft>
                <a:spcPts val="0"/>
              </a:spcAft>
              <a:buClr>
                <a:schemeClr val="dk1"/>
              </a:buClr>
              <a:buSzPts val="2200"/>
              <a:buNone/>
            </a:pPr>
            <a:r>
              <a:t/>
            </a:r>
            <a:endParaRPr sz="2200"/>
          </a:p>
          <a:p>
            <a:pPr indent="0" lvl="0" marL="0" marR="0" rtl="0" algn="l">
              <a:lnSpc>
                <a:spcPct val="100000"/>
              </a:lnSpc>
              <a:spcBef>
                <a:spcPts val="660"/>
              </a:spcBef>
              <a:spcAft>
                <a:spcPts val="0"/>
              </a:spcAft>
              <a:buClr>
                <a:schemeClr val="dk1"/>
              </a:buClr>
              <a:buSzPts val="2200"/>
              <a:buNone/>
            </a:pPr>
            <a:r>
              <a:rPr lang="fr" sz="2200"/>
              <a:t>Technologies les plus performantes :</a:t>
            </a:r>
            <a:endParaRPr/>
          </a:p>
          <a:p>
            <a:pPr indent="-342900" lvl="1" marL="800100" marR="0" rtl="0" algn="l">
              <a:lnSpc>
                <a:spcPct val="100000"/>
              </a:lnSpc>
              <a:spcBef>
                <a:spcPts val="660"/>
              </a:spcBef>
              <a:spcAft>
                <a:spcPts val="0"/>
              </a:spcAft>
              <a:buClr>
                <a:schemeClr val="dk1"/>
              </a:buClr>
              <a:buSzPts val="2200"/>
              <a:buFont typeface="Arial"/>
              <a:buChar char="•"/>
            </a:pPr>
            <a:r>
              <a:rPr lang="fr" sz="2200">
                <a:latin typeface="Arial"/>
                <a:ea typeface="Arial"/>
                <a:cs typeface="Arial"/>
                <a:sym typeface="Arial"/>
              </a:rPr>
              <a:t>Filtres à membrane de haute qualité, désinfectants aux UV et floculants, ébullition, désinfection solaire, etc.  </a:t>
            </a:r>
            <a:endParaRPr/>
          </a:p>
          <a:p>
            <a:pPr indent="-342900" lvl="1" marL="800100" marR="0" rtl="0" algn="l">
              <a:lnSpc>
                <a:spcPct val="100000"/>
              </a:lnSpc>
              <a:spcBef>
                <a:spcPts val="660"/>
              </a:spcBef>
              <a:spcAft>
                <a:spcPts val="0"/>
              </a:spcAft>
              <a:buClr>
                <a:schemeClr val="dk1"/>
              </a:buClr>
              <a:buSzPts val="2200"/>
              <a:buFont typeface="Arial"/>
              <a:buChar char="•"/>
            </a:pPr>
            <a:r>
              <a:rPr lang="fr" sz="2200">
                <a:latin typeface="Arial"/>
                <a:ea typeface="Arial"/>
                <a:cs typeface="Arial"/>
                <a:sym typeface="Arial"/>
              </a:rPr>
              <a:t>Ces technologies sont recommandées pour les catégories de population les plus vulnérables (personnes vivant avec le VIH ou nourrissons). </a:t>
            </a:r>
            <a:endParaRPr/>
          </a:p>
          <a:p>
            <a:pPr indent="-342900" lvl="1" marL="800100" marR="0" rtl="0" algn="l">
              <a:lnSpc>
                <a:spcPct val="100000"/>
              </a:lnSpc>
              <a:spcBef>
                <a:spcPts val="660"/>
              </a:spcBef>
              <a:spcAft>
                <a:spcPts val="0"/>
              </a:spcAft>
              <a:buClr>
                <a:schemeClr val="dk1"/>
              </a:buClr>
              <a:buSzPts val="2200"/>
              <a:buFont typeface="Arial"/>
              <a:buChar char="•"/>
            </a:pPr>
            <a:r>
              <a:rPr lang="fr" sz="2200">
                <a:latin typeface="Arial"/>
                <a:ea typeface="Arial"/>
                <a:cs typeface="Arial"/>
                <a:sym typeface="Arial"/>
              </a:rPr>
              <a:t>Ces technologies sont recommandées lorsque l’agent pathogène à éliminer n’est pas clairement identifié.</a:t>
            </a:r>
            <a:endParaRPr/>
          </a:p>
        </p:txBody>
      </p:sp>
      <p:sp>
        <p:nvSpPr>
          <p:cNvPr id="614" name="Google Shape;614;p50"/>
          <p:cNvSpPr txBox="1"/>
          <p:nvPr/>
        </p:nvSpPr>
        <p:spPr>
          <a:xfrm rot="-1811583">
            <a:off x="5079618" y="2897971"/>
            <a:ext cx="7277428" cy="2185558"/>
          </a:xfrm>
          <a:prstGeom prst="rect">
            <a:avLst/>
          </a:prstGeom>
          <a:solidFill>
            <a:schemeClr val="lt1"/>
          </a:solidFill>
          <a:ln cap="flat" cmpd="sng" w="28575">
            <a:solidFill>
              <a:srgbClr val="614F0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67"/>
              <a:buFont typeface="Arial"/>
              <a:buNone/>
            </a:pPr>
            <a:r>
              <a:rPr b="0" i="0" lang="fr" sz="2267" u="none" cap="none" strike="noStrike">
                <a:solidFill>
                  <a:srgbClr val="1A4164"/>
                </a:solidFill>
                <a:latin typeface="Arial"/>
                <a:ea typeface="Arial"/>
                <a:cs typeface="Arial"/>
                <a:sym typeface="Arial"/>
              </a:rPr>
              <a:t>Réfléchissez bien avant de faire votre choix ! Parmi la liste de technologies évaluées la plus récente (février 2022), </a:t>
            </a:r>
            <a:endParaRPr b="0" i="0" sz="2267" u="none" cap="none" strike="noStrike">
              <a:solidFill>
                <a:srgbClr val="D4B01A"/>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67"/>
              <a:buFont typeface="Arial"/>
              <a:buNone/>
            </a:pPr>
            <a:r>
              <a:rPr b="0" i="0" lang="fr" sz="2267" u="sng" cap="none" strike="noStrike">
                <a:solidFill>
                  <a:srgbClr val="D4B01A"/>
                </a:solidFill>
                <a:latin typeface="Arial"/>
                <a:ea typeface="Arial"/>
                <a:cs typeface="Arial"/>
                <a:sym typeface="Arial"/>
              </a:rPr>
              <a:t>7 technologies sur 47</a:t>
            </a:r>
            <a:r>
              <a:rPr b="0" i="0" lang="fr" sz="2267" u="none" cap="none" strike="noStrike">
                <a:solidFill>
                  <a:srgbClr val="D4B01A"/>
                </a:solidFill>
                <a:latin typeface="Arial"/>
                <a:ea typeface="Arial"/>
                <a:cs typeface="Arial"/>
                <a:sym typeface="Arial"/>
              </a:rPr>
              <a:t> ne respectaient pas les critères de performance de l’OMS. Pour consulter la liste complète, voir les diapositives complémentaires. </a:t>
            </a:r>
            <a:endParaRPr b="0" i="0" sz="1400" u="none" cap="none" strike="noStrike">
              <a:solidFill>
                <a:srgbClr val="000000"/>
              </a:solidFill>
              <a:latin typeface="Arial"/>
              <a:ea typeface="Arial"/>
              <a:cs typeface="Arial"/>
              <a:sym typeface="Arial"/>
            </a:endParaRPr>
          </a:p>
        </p:txBody>
      </p:sp>
      <p:sp>
        <p:nvSpPr>
          <p:cNvPr id="615" name="Google Shape;615;p50"/>
          <p:cNvSpPr txBox="1"/>
          <p:nvPr>
            <p:ph idx="12" type="sldNum"/>
          </p:nvPr>
        </p:nvSpPr>
        <p:spPr>
          <a:xfrm>
            <a:off x="11875" y="635611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51"/>
          <p:cNvSpPr txBox="1"/>
          <p:nvPr>
            <p:ph idx="1" type="body"/>
          </p:nvPr>
        </p:nvSpPr>
        <p:spPr>
          <a:xfrm>
            <a:off x="630600" y="1372615"/>
            <a:ext cx="5228501" cy="55772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164D"/>
              </a:buClr>
              <a:buSzPts val="2400"/>
              <a:buNone/>
            </a:pPr>
            <a:r>
              <a:rPr lang="fr">
                <a:solidFill>
                  <a:srgbClr val="09164D"/>
                </a:solidFill>
              </a:rPr>
              <a:t>Vous êtes de retour dans votre établissement de santé. </a:t>
            </a:r>
            <a:endParaRPr sz="1800"/>
          </a:p>
          <a:p>
            <a:pPr indent="0" lvl="0" marL="0" rtl="0" algn="l">
              <a:lnSpc>
                <a:spcPct val="90000"/>
              </a:lnSpc>
              <a:spcBef>
                <a:spcPts val="1000"/>
              </a:spcBef>
              <a:spcAft>
                <a:spcPts val="0"/>
              </a:spcAft>
              <a:buClr>
                <a:srgbClr val="09164D"/>
              </a:buClr>
              <a:buSzPts val="2400"/>
              <a:buNone/>
            </a:pPr>
            <a:r>
              <a:rPr lang="fr">
                <a:solidFill>
                  <a:srgbClr val="09164D"/>
                </a:solidFill>
              </a:rPr>
              <a:t>L’équipe a procédé à une inspection sanitaire et a relevé un </a:t>
            </a:r>
            <a:r>
              <a:rPr b="1" lang="fr">
                <a:solidFill>
                  <a:srgbClr val="D4B01A"/>
                </a:solidFill>
              </a:rPr>
              <a:t>risque moyen</a:t>
            </a:r>
            <a:r>
              <a:rPr lang="fr">
                <a:solidFill>
                  <a:srgbClr val="09164D"/>
                </a:solidFill>
              </a:rPr>
              <a:t> concernant le système d’approvisionnement en eau. Après vérification, vous constatez que </a:t>
            </a:r>
            <a:r>
              <a:rPr b="1" lang="fr">
                <a:solidFill>
                  <a:srgbClr val="D4B01A"/>
                </a:solidFill>
              </a:rPr>
              <a:t>l’eau ne contient pas de chlore</a:t>
            </a:r>
            <a:r>
              <a:rPr lang="fr">
                <a:solidFill>
                  <a:srgbClr val="09164D"/>
                </a:solidFill>
              </a:rPr>
              <a:t>. </a:t>
            </a:r>
            <a:endParaRPr sz="1800"/>
          </a:p>
          <a:p>
            <a:pPr indent="0" lvl="0" marL="0" rtl="0" algn="l">
              <a:lnSpc>
                <a:spcPct val="90000"/>
              </a:lnSpc>
              <a:spcBef>
                <a:spcPts val="1000"/>
              </a:spcBef>
              <a:spcAft>
                <a:spcPts val="0"/>
              </a:spcAft>
              <a:buClr>
                <a:srgbClr val="09164D"/>
              </a:buClr>
              <a:buSzPts val="2400"/>
              <a:buNone/>
            </a:pPr>
            <a:r>
              <a:rPr lang="fr">
                <a:solidFill>
                  <a:srgbClr val="09164D"/>
                </a:solidFill>
              </a:rPr>
              <a:t>Vous consultez l’organe local de régulation qui vous apprend qu’au cours des 30 derniers jours, </a:t>
            </a:r>
            <a:r>
              <a:rPr b="1" lang="fr">
                <a:solidFill>
                  <a:srgbClr val="D4B01A"/>
                </a:solidFill>
              </a:rPr>
              <a:t>le seuil limite de contamination par la bactérie E. coli a été dépassé cinq fois</a:t>
            </a:r>
            <a:r>
              <a:rPr lang="fr">
                <a:solidFill>
                  <a:srgbClr val="D4B01A"/>
                </a:solidFill>
              </a:rPr>
              <a:t>. </a:t>
            </a:r>
            <a:endParaRPr sz="1800"/>
          </a:p>
          <a:p>
            <a:pPr indent="0" lvl="0" marL="0" rtl="0" algn="l">
              <a:lnSpc>
                <a:spcPct val="90000"/>
              </a:lnSpc>
              <a:spcBef>
                <a:spcPts val="1000"/>
              </a:spcBef>
              <a:spcAft>
                <a:spcPts val="0"/>
              </a:spcAft>
              <a:buClr>
                <a:srgbClr val="09164D"/>
              </a:buClr>
              <a:buSzPts val="2400"/>
              <a:buNone/>
            </a:pPr>
            <a:r>
              <a:rPr lang="fr">
                <a:solidFill>
                  <a:srgbClr val="09164D"/>
                </a:solidFill>
              </a:rPr>
              <a:t>Au cours des cinq dernières années, votre établissement a été confronté à </a:t>
            </a:r>
            <a:r>
              <a:rPr b="1" lang="fr">
                <a:solidFill>
                  <a:srgbClr val="D4B01A"/>
                </a:solidFill>
              </a:rPr>
              <a:t>trois grandes inondations</a:t>
            </a:r>
            <a:r>
              <a:rPr lang="fr">
                <a:solidFill>
                  <a:srgbClr val="D4B01A"/>
                </a:solidFill>
              </a:rPr>
              <a:t>.</a:t>
            </a:r>
            <a:endParaRPr sz="1800"/>
          </a:p>
          <a:p>
            <a:pPr indent="0" lvl="0" marL="0" rtl="0" algn="l">
              <a:lnSpc>
                <a:spcPct val="90000"/>
              </a:lnSpc>
              <a:spcBef>
                <a:spcPts val="1000"/>
              </a:spcBef>
              <a:spcAft>
                <a:spcPts val="0"/>
              </a:spcAft>
              <a:buClr>
                <a:srgbClr val="09164D"/>
              </a:buClr>
              <a:buSzPts val="2400"/>
              <a:buNone/>
            </a:pPr>
            <a:r>
              <a:rPr lang="fr">
                <a:solidFill>
                  <a:srgbClr val="09164D"/>
                </a:solidFill>
              </a:rPr>
              <a:t>En outre, il ne dispose pas d’une alimentation électrique fiable. </a:t>
            </a:r>
            <a:endParaRPr sz="1800"/>
          </a:p>
          <a:p>
            <a:pPr indent="0" lvl="0" marL="0" rtl="0" algn="l">
              <a:lnSpc>
                <a:spcPct val="90000"/>
              </a:lnSpc>
              <a:spcBef>
                <a:spcPts val="1000"/>
              </a:spcBef>
              <a:spcAft>
                <a:spcPts val="0"/>
              </a:spcAft>
              <a:buClr>
                <a:schemeClr val="dk1"/>
              </a:buClr>
              <a:buSzPts val="2400"/>
              <a:buNone/>
            </a:pPr>
            <a:r>
              <a:t/>
            </a:r>
            <a:endParaRPr>
              <a:solidFill>
                <a:srgbClr val="09164D"/>
              </a:solidFill>
            </a:endParaRPr>
          </a:p>
          <a:p>
            <a:pPr indent="0" lvl="0" marL="0" rtl="0" algn="l">
              <a:lnSpc>
                <a:spcPct val="90000"/>
              </a:lnSpc>
              <a:spcBef>
                <a:spcPts val="1000"/>
              </a:spcBef>
              <a:spcAft>
                <a:spcPts val="0"/>
              </a:spcAft>
              <a:buClr>
                <a:schemeClr val="dk1"/>
              </a:buClr>
              <a:buSzPts val="2400"/>
              <a:buNone/>
            </a:pPr>
            <a:r>
              <a:t/>
            </a:r>
            <a:endParaRPr>
              <a:solidFill>
                <a:srgbClr val="09164D"/>
              </a:solidFill>
            </a:endParaRPr>
          </a:p>
          <a:p>
            <a:pPr indent="0" lvl="0" marL="0" rtl="0" algn="l">
              <a:lnSpc>
                <a:spcPct val="90000"/>
              </a:lnSpc>
              <a:spcBef>
                <a:spcPts val="1000"/>
              </a:spcBef>
              <a:spcAft>
                <a:spcPts val="0"/>
              </a:spcAft>
              <a:buClr>
                <a:schemeClr val="dk1"/>
              </a:buClr>
              <a:buSzPts val="2400"/>
              <a:buNone/>
            </a:pPr>
            <a:r>
              <a:t/>
            </a:r>
            <a:endParaRPr>
              <a:solidFill>
                <a:srgbClr val="09164D"/>
              </a:solidFill>
            </a:endParaRPr>
          </a:p>
        </p:txBody>
      </p:sp>
      <p:sp>
        <p:nvSpPr>
          <p:cNvPr id="624" name="Google Shape;624;p5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grpSp>
        <p:nvGrpSpPr>
          <p:cNvPr id="625" name="Google Shape;625;p51"/>
          <p:cNvGrpSpPr/>
          <p:nvPr/>
        </p:nvGrpSpPr>
        <p:grpSpPr>
          <a:xfrm>
            <a:off x="7366000" y="3909481"/>
            <a:ext cx="4195400" cy="3020124"/>
            <a:chOff x="6024518" y="4711241"/>
            <a:chExt cx="3800811" cy="2680438"/>
          </a:xfrm>
        </p:grpSpPr>
        <p:pic>
          <p:nvPicPr>
            <p:cNvPr descr="A dirt road in front of a house&#10;&#10;Description generated with very high confidence" id="626" name="Google Shape;626;p51"/>
            <p:cNvPicPr preferRelativeResize="0"/>
            <p:nvPr/>
          </p:nvPicPr>
          <p:blipFill rotWithShape="1">
            <a:blip r:embed="rId3">
              <a:alphaModFix/>
            </a:blip>
            <a:srcRect b="0" l="0" r="0" t="0"/>
            <a:stretch/>
          </p:blipFill>
          <p:spPr>
            <a:xfrm>
              <a:off x="6024518" y="4711241"/>
              <a:ext cx="3800811" cy="2444705"/>
            </a:xfrm>
            <a:prstGeom prst="rect">
              <a:avLst/>
            </a:prstGeom>
            <a:noFill/>
            <a:ln>
              <a:noFill/>
            </a:ln>
            <a:effectLst>
              <a:outerShdw blurRad="292100" rotWithShape="0" algn="tl" dir="2700000" dist="139700">
                <a:srgbClr val="333333">
                  <a:alpha val="64313"/>
                </a:srgbClr>
              </a:outerShdw>
            </a:effectLst>
          </p:spPr>
        </p:pic>
        <p:sp>
          <p:nvSpPr>
            <p:cNvPr id="627" name="Google Shape;627;p51"/>
            <p:cNvSpPr txBox="1"/>
            <p:nvPr/>
          </p:nvSpPr>
          <p:spPr>
            <a:xfrm rot="-5400000">
              <a:off x="9174606" y="6740956"/>
              <a:ext cx="1015043" cy="28640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88"/>
                <a:buFont typeface="Arial"/>
                <a:buNone/>
              </a:pPr>
              <a:r>
                <a:rPr b="0" i="0" lang="fr" sz="1088" u="none" cap="none" strike="noStrike">
                  <a:solidFill>
                    <a:schemeClr val="lt1"/>
                  </a:solidFill>
                  <a:latin typeface="Calibri"/>
                  <a:ea typeface="Calibri"/>
                  <a:cs typeface="Calibri"/>
                  <a:sym typeface="Calibri"/>
                </a:rPr>
                <a:t>© WaterAid</a:t>
              </a:r>
              <a:endParaRPr b="0" i="0" sz="1400" u="none" cap="none" strike="noStrike">
                <a:solidFill>
                  <a:srgbClr val="000000"/>
                </a:solidFill>
                <a:latin typeface="Arial"/>
                <a:ea typeface="Arial"/>
                <a:cs typeface="Arial"/>
                <a:sym typeface="Arial"/>
              </a:endParaRPr>
            </a:p>
          </p:txBody>
        </p:sp>
      </p:grpSp>
      <p:grpSp>
        <p:nvGrpSpPr>
          <p:cNvPr id="628" name="Google Shape;628;p51"/>
          <p:cNvGrpSpPr/>
          <p:nvPr/>
        </p:nvGrpSpPr>
        <p:grpSpPr>
          <a:xfrm>
            <a:off x="10529941" y="194001"/>
            <a:ext cx="1458601" cy="1556638"/>
            <a:chOff x="10475415" y="275913"/>
            <a:chExt cx="1458677" cy="1556719"/>
          </a:xfrm>
        </p:grpSpPr>
        <p:pic>
          <p:nvPicPr>
            <p:cNvPr id="629" name="Google Shape;629;p51"/>
            <p:cNvPicPr preferRelativeResize="0"/>
            <p:nvPr/>
          </p:nvPicPr>
          <p:blipFill rotWithShape="1">
            <a:blip r:embed="rId4">
              <a:alphaModFix/>
            </a:blip>
            <a:srcRect b="0" l="0" r="0" t="0"/>
            <a:stretch/>
          </p:blipFill>
          <p:spPr>
            <a:xfrm>
              <a:off x="10727487" y="275913"/>
              <a:ext cx="1030462" cy="1030462"/>
            </a:xfrm>
            <a:prstGeom prst="rect">
              <a:avLst/>
            </a:prstGeom>
            <a:noFill/>
            <a:ln>
              <a:noFill/>
            </a:ln>
          </p:spPr>
        </p:pic>
        <p:sp>
          <p:nvSpPr>
            <p:cNvPr id="630" name="Google Shape;630;p51"/>
            <p:cNvSpPr txBox="1"/>
            <p:nvPr/>
          </p:nvSpPr>
          <p:spPr>
            <a:xfrm>
              <a:off x="10475415" y="1279626"/>
              <a:ext cx="1458677" cy="55300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2060"/>
                </a:buClr>
                <a:buSzPts val="2800"/>
                <a:buFont typeface="Arial"/>
                <a:buNone/>
              </a:pPr>
              <a:r>
                <a:rPr b="0" i="0" lang="fr" sz="2800" u="none" cap="none" strike="noStrike">
                  <a:solidFill>
                    <a:srgbClr val="002060"/>
                  </a:solidFill>
                  <a:latin typeface="Arial"/>
                  <a:ea typeface="Arial"/>
                  <a:cs typeface="Arial"/>
                  <a:sym typeface="Arial"/>
                </a:rPr>
                <a:t>2 min</a:t>
              </a:r>
              <a:endParaRPr b="0" i="0" sz="1400" u="none" cap="none" strike="noStrike">
                <a:solidFill>
                  <a:srgbClr val="000000"/>
                </a:solidFill>
                <a:latin typeface="Arial"/>
                <a:ea typeface="Arial"/>
                <a:cs typeface="Arial"/>
                <a:sym typeface="Arial"/>
              </a:endParaRPr>
            </a:p>
          </p:txBody>
        </p:sp>
      </p:grpSp>
      <p:sp>
        <p:nvSpPr>
          <p:cNvPr id="631" name="Google Shape;631;p51"/>
          <p:cNvSpPr txBox="1"/>
          <p:nvPr/>
        </p:nvSpPr>
        <p:spPr>
          <a:xfrm>
            <a:off x="6409518" y="2112813"/>
            <a:ext cx="4292300"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rgbClr val="D4B01A"/>
                </a:solidFill>
                <a:latin typeface="Arial"/>
                <a:ea typeface="Arial"/>
                <a:cs typeface="Arial"/>
                <a:sym typeface="Arial"/>
              </a:rPr>
              <a:t>Vous décidez d’installer un système de traitement de l’eau. Quel type de traitement choisissez-vous et pourquoi ? </a:t>
            </a:r>
            <a:endParaRPr b="0" i="0" sz="1200" u="none" cap="none" strike="noStrike">
              <a:solidFill>
                <a:srgbClr val="000000"/>
              </a:solidFill>
              <a:latin typeface="Arial"/>
              <a:ea typeface="Arial"/>
              <a:cs typeface="Arial"/>
              <a:sym typeface="Arial"/>
            </a:endParaRPr>
          </a:p>
        </p:txBody>
      </p:sp>
      <p:sp>
        <p:nvSpPr>
          <p:cNvPr id="632" name="Google Shape;632;p51"/>
          <p:cNvSpPr txBox="1"/>
          <p:nvPr/>
        </p:nvSpPr>
        <p:spPr>
          <a:xfrm>
            <a:off x="630600" y="379239"/>
            <a:ext cx="11181808"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fr" sz="4400" u="none" cap="none" strike="noStrike">
                <a:solidFill>
                  <a:schemeClr val="dk2"/>
                </a:solidFill>
                <a:latin typeface="Arial Narrow"/>
                <a:ea typeface="Arial Narrow"/>
                <a:cs typeface="Arial Narrow"/>
                <a:sym typeface="Arial Narrow"/>
              </a:rPr>
              <a:t>Quelle méthode de traitement de l’eau utiliseriez-vous ?</a:t>
            </a:r>
            <a:endParaRPr b="1" i="0" sz="4400" u="none" cap="none" strike="noStrike">
              <a:solidFill>
                <a:schemeClr val="dk1"/>
              </a:solidFill>
              <a:latin typeface="Arial Narrow"/>
              <a:ea typeface="Arial Narrow"/>
              <a:cs typeface="Arial Narrow"/>
              <a:sym typeface="Arial Narrow"/>
            </a:endParaRPr>
          </a:p>
        </p:txBody>
      </p:sp>
      <p:grpSp>
        <p:nvGrpSpPr>
          <p:cNvPr id="633" name="Google Shape;633;p51"/>
          <p:cNvGrpSpPr/>
          <p:nvPr/>
        </p:nvGrpSpPr>
        <p:grpSpPr>
          <a:xfrm>
            <a:off x="10873695" y="1720520"/>
            <a:ext cx="743136" cy="734102"/>
            <a:chOff x="9555224" y="5116370"/>
            <a:chExt cx="1161098" cy="1171184"/>
          </a:xfrm>
        </p:grpSpPr>
        <p:pic>
          <p:nvPicPr>
            <p:cNvPr descr="Shape&#10;&#10;Description automatically generated with low confidence" id="634" name="Google Shape;634;p51"/>
            <p:cNvPicPr preferRelativeResize="0"/>
            <p:nvPr/>
          </p:nvPicPr>
          <p:blipFill rotWithShape="1">
            <a:blip r:embed="rId5">
              <a:alphaModFix/>
            </a:blip>
            <a:srcRect b="0" l="0" r="0" t="0"/>
            <a:stretch/>
          </p:blipFill>
          <p:spPr>
            <a:xfrm>
              <a:off x="9623552" y="5313519"/>
              <a:ext cx="1004243" cy="847983"/>
            </a:xfrm>
            <a:prstGeom prst="rect">
              <a:avLst/>
            </a:prstGeom>
            <a:noFill/>
            <a:ln>
              <a:noFill/>
            </a:ln>
          </p:spPr>
        </p:pic>
        <p:sp>
          <p:nvSpPr>
            <p:cNvPr id="635" name="Google Shape;635;p51"/>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52"/>
          <p:cNvSpPr txBox="1"/>
          <p:nvPr>
            <p:ph idx="1" type="body"/>
          </p:nvPr>
        </p:nvSpPr>
        <p:spPr>
          <a:xfrm>
            <a:off x="177800" y="4718953"/>
            <a:ext cx="12014200" cy="1862008"/>
          </a:xfrm>
          <a:prstGeom prst="rect">
            <a:avLst/>
          </a:prstGeom>
          <a:solidFill>
            <a:schemeClr val="dk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2400"/>
              <a:buNone/>
            </a:pPr>
            <a:r>
              <a:rPr lang="fr" sz="2000">
                <a:solidFill>
                  <a:schemeClr val="lt1"/>
                </a:solidFill>
                <a:latin typeface="Arial"/>
                <a:ea typeface="Arial"/>
                <a:cs typeface="Arial"/>
                <a:sym typeface="Arial"/>
              </a:rPr>
              <a:t>Technologies de traitement disponibles :</a:t>
            </a:r>
            <a:endParaRPr sz="2000"/>
          </a:p>
          <a:p>
            <a:pPr indent="-310976" lvl="0" marL="310976" rtl="0" algn="l">
              <a:lnSpc>
                <a:spcPct val="90000"/>
              </a:lnSpc>
              <a:spcBef>
                <a:spcPts val="1000"/>
              </a:spcBef>
              <a:spcAft>
                <a:spcPts val="0"/>
              </a:spcAft>
              <a:buClr>
                <a:schemeClr val="lt1"/>
              </a:buClr>
              <a:buSzPts val="2400"/>
              <a:buFont typeface="Arial"/>
              <a:buChar char="•"/>
            </a:pPr>
            <a:r>
              <a:rPr b="0" lang="fr" sz="2000">
                <a:solidFill>
                  <a:schemeClr val="lt1"/>
                </a:solidFill>
                <a:latin typeface="Arial"/>
                <a:ea typeface="Arial"/>
                <a:cs typeface="Arial"/>
                <a:sym typeface="Arial"/>
              </a:rPr>
              <a:t>Ultrafiltration ou nanofiltration à membrane + chloration</a:t>
            </a:r>
            <a:endParaRPr sz="2000"/>
          </a:p>
          <a:p>
            <a:pPr indent="-310976" lvl="0" marL="310976" rtl="0" algn="l">
              <a:lnSpc>
                <a:spcPct val="90000"/>
              </a:lnSpc>
              <a:spcBef>
                <a:spcPts val="1000"/>
              </a:spcBef>
              <a:spcAft>
                <a:spcPts val="0"/>
              </a:spcAft>
              <a:buClr>
                <a:schemeClr val="lt1"/>
              </a:buClr>
              <a:buSzPts val="2400"/>
              <a:buFont typeface="Arial"/>
              <a:buChar char="•"/>
            </a:pPr>
            <a:r>
              <a:rPr b="0" lang="fr" sz="2000">
                <a:solidFill>
                  <a:schemeClr val="lt1"/>
                </a:solidFill>
                <a:latin typeface="Arial"/>
                <a:ea typeface="Arial"/>
                <a:cs typeface="Arial"/>
                <a:sym typeface="Arial"/>
              </a:rPr>
              <a:t>Pasteurisation solaire de l’eau </a:t>
            </a:r>
            <a:endParaRPr sz="2000"/>
          </a:p>
          <a:p>
            <a:pPr indent="-310976" lvl="0" marL="310976" rtl="0" algn="l">
              <a:lnSpc>
                <a:spcPct val="90000"/>
              </a:lnSpc>
              <a:spcBef>
                <a:spcPts val="1000"/>
              </a:spcBef>
              <a:spcAft>
                <a:spcPts val="0"/>
              </a:spcAft>
              <a:buClr>
                <a:schemeClr val="lt1"/>
              </a:buClr>
              <a:buSzPts val="2400"/>
              <a:buFont typeface="Arial"/>
              <a:buChar char="•"/>
            </a:pPr>
            <a:r>
              <a:rPr b="0" lang="fr" sz="2000">
                <a:solidFill>
                  <a:schemeClr val="lt1"/>
                </a:solidFill>
                <a:latin typeface="Arial"/>
                <a:ea typeface="Arial"/>
                <a:cs typeface="Arial"/>
                <a:sym typeface="Arial"/>
              </a:rPr>
              <a:t>Chloration seule (nécessité d’augmenter le dosage ou de trouver une source d’approvisionnement de substitution en cas de forte turbidité de l’eau en période d’inondation) </a:t>
            </a:r>
            <a:endParaRPr sz="2000"/>
          </a:p>
        </p:txBody>
      </p:sp>
      <p:sp>
        <p:nvSpPr>
          <p:cNvPr id="642" name="Google Shape;642;p5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
        <p:nvSpPr>
          <p:cNvPr id="643" name="Google Shape;643;p52"/>
          <p:cNvSpPr txBox="1"/>
          <p:nvPr>
            <p:ph idx="2" type="body"/>
          </p:nvPr>
        </p:nvSpPr>
        <p:spPr>
          <a:xfrm>
            <a:off x="5422899" y="495300"/>
            <a:ext cx="6424613" cy="5727700"/>
          </a:xfrm>
          <a:prstGeom prst="rect">
            <a:avLst/>
          </a:prstGeom>
          <a:noFill/>
          <a:ln>
            <a:noFill/>
          </a:ln>
        </p:spPr>
        <p:txBody>
          <a:bodyPr anchorCtr="0" anchor="t" bIns="45700" lIns="91425" spcFirstLastPara="1" rIns="91425" wrap="square" tIns="45700">
            <a:noAutofit/>
          </a:bodyPr>
          <a:lstStyle/>
          <a:p>
            <a:pPr indent="-310976" lvl="0" marL="310976" rtl="0" algn="l">
              <a:lnSpc>
                <a:spcPct val="90000"/>
              </a:lnSpc>
              <a:spcBef>
                <a:spcPts val="0"/>
              </a:spcBef>
              <a:spcAft>
                <a:spcPts val="0"/>
              </a:spcAft>
              <a:buClr>
                <a:srgbClr val="D4B01A"/>
              </a:buClr>
              <a:buSzPts val="2400"/>
              <a:buFont typeface="Arial"/>
              <a:buChar char="•"/>
            </a:pPr>
            <a:r>
              <a:rPr lang="fr">
                <a:latin typeface="Arial"/>
                <a:ea typeface="Arial"/>
                <a:cs typeface="Arial"/>
                <a:sym typeface="Arial"/>
              </a:rPr>
              <a:t>La </a:t>
            </a:r>
            <a:r>
              <a:rPr b="1" lang="fr">
                <a:solidFill>
                  <a:srgbClr val="D4B01A"/>
                </a:solidFill>
                <a:latin typeface="Arial"/>
                <a:ea typeface="Arial"/>
                <a:cs typeface="Arial"/>
                <a:sym typeface="Arial"/>
              </a:rPr>
              <a:t>chloration </a:t>
            </a:r>
            <a:r>
              <a:rPr lang="fr">
                <a:latin typeface="Arial"/>
                <a:ea typeface="Arial"/>
                <a:cs typeface="Arial"/>
                <a:sym typeface="Arial"/>
              </a:rPr>
              <a:t>permet la désinfection en continu de l’eau, une protection d’autant plus importante que l’approvisionnement en eau est souvent contaminé par des matières fécales.</a:t>
            </a:r>
            <a:endParaRPr sz="1800"/>
          </a:p>
          <a:p>
            <a:pPr indent="-310976" lvl="0" marL="310976" rtl="0" algn="l">
              <a:lnSpc>
                <a:spcPct val="90000"/>
              </a:lnSpc>
              <a:spcBef>
                <a:spcPts val="1000"/>
              </a:spcBef>
              <a:spcAft>
                <a:spcPts val="0"/>
              </a:spcAft>
              <a:buClr>
                <a:schemeClr val="dk1"/>
              </a:buClr>
              <a:buSzPts val="2400"/>
              <a:buFont typeface="Arial"/>
              <a:buChar char="•"/>
            </a:pPr>
            <a:r>
              <a:rPr lang="fr" sz="1800"/>
              <a:t>Les inondations entraînent un afflux de matières organiques, à la fois naturel et causé par le débordement des fosses septiques 🡪 </a:t>
            </a:r>
            <a:r>
              <a:rPr i="1" lang="fr">
                <a:latin typeface="Arial"/>
                <a:ea typeface="Arial"/>
                <a:cs typeface="Arial"/>
                <a:sym typeface="Arial"/>
              </a:rPr>
              <a:t>envisager un processus de </a:t>
            </a:r>
            <a:r>
              <a:rPr b="1" i="1" lang="fr">
                <a:solidFill>
                  <a:srgbClr val="D4B01A"/>
                </a:solidFill>
                <a:latin typeface="Arial"/>
                <a:ea typeface="Arial"/>
                <a:cs typeface="Arial"/>
                <a:sym typeface="Arial"/>
              </a:rPr>
              <a:t>filtration</a:t>
            </a:r>
            <a:r>
              <a:rPr lang="fr" sz="1800"/>
              <a:t>.</a:t>
            </a:r>
            <a:endParaRPr/>
          </a:p>
          <a:p>
            <a:pPr indent="-310976" lvl="0" marL="310976" rtl="0" algn="l">
              <a:lnSpc>
                <a:spcPct val="90000"/>
              </a:lnSpc>
              <a:spcBef>
                <a:spcPts val="1000"/>
              </a:spcBef>
              <a:spcAft>
                <a:spcPts val="0"/>
              </a:spcAft>
              <a:buClr>
                <a:schemeClr val="dk1"/>
              </a:buClr>
              <a:buSzPts val="2400"/>
              <a:buFont typeface="Arial"/>
              <a:buChar char="•"/>
            </a:pPr>
            <a:r>
              <a:rPr lang="fr">
                <a:latin typeface="Arial"/>
                <a:ea typeface="Arial"/>
                <a:cs typeface="Arial"/>
                <a:sym typeface="Arial"/>
              </a:rPr>
              <a:t>Recommander une solution hors réseau pour les établissements qui ne disposent pas d’une alimentation électrique fiable 🡪 </a:t>
            </a:r>
            <a:r>
              <a:rPr i="1" lang="fr">
                <a:latin typeface="Arial"/>
                <a:ea typeface="Arial"/>
                <a:cs typeface="Arial"/>
                <a:sym typeface="Arial"/>
              </a:rPr>
              <a:t>envisager l’installation d’un appareil fonctionnant à l’</a:t>
            </a:r>
            <a:r>
              <a:rPr b="1" i="1" lang="fr">
                <a:solidFill>
                  <a:srgbClr val="D4B01A"/>
                </a:solidFill>
                <a:latin typeface="Arial"/>
                <a:ea typeface="Arial"/>
                <a:cs typeface="Arial"/>
                <a:sym typeface="Arial"/>
              </a:rPr>
              <a:t>énergie solaire</a:t>
            </a:r>
            <a:r>
              <a:rPr i="1" lang="fr">
                <a:latin typeface="Arial"/>
                <a:ea typeface="Arial"/>
                <a:cs typeface="Arial"/>
                <a:sym typeface="Arial"/>
              </a:rPr>
              <a:t> ou alimenté par une batterie 12 volts</a:t>
            </a:r>
            <a:r>
              <a:rPr lang="fr">
                <a:latin typeface="Arial"/>
                <a:ea typeface="Arial"/>
                <a:cs typeface="Arial"/>
                <a:sym typeface="Arial"/>
              </a:rPr>
              <a:t>.</a:t>
            </a:r>
            <a:endParaRPr sz="1800"/>
          </a:p>
          <a:p>
            <a:pPr indent="0" lvl="0" marL="0" rtl="0" algn="l">
              <a:lnSpc>
                <a:spcPct val="90000"/>
              </a:lnSpc>
              <a:spcBef>
                <a:spcPts val="1000"/>
              </a:spcBef>
              <a:spcAft>
                <a:spcPts val="0"/>
              </a:spcAft>
              <a:buClr>
                <a:schemeClr val="dk1"/>
              </a:buClr>
              <a:buSzPts val="2400"/>
              <a:buFont typeface="Arial"/>
              <a:buNone/>
            </a:pPr>
            <a:r>
              <a:t/>
            </a:r>
            <a:endParaRPr/>
          </a:p>
        </p:txBody>
      </p:sp>
      <p:sp>
        <p:nvSpPr>
          <p:cNvPr id="644" name="Google Shape;644;p52"/>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4400"/>
              <a:buNone/>
            </a:pPr>
            <a:r>
              <a:rPr lang="fr" sz="4400"/>
              <a:t>RÉPONSES ET POINTS À DÉVELOPPER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Objectifs pédagogiques </a:t>
            </a:r>
            <a:endParaRPr/>
          </a:p>
        </p:txBody>
      </p:sp>
      <p:sp>
        <p:nvSpPr>
          <p:cNvPr id="198" name="Google Shape;198;p2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199" name="Google Shape;199;p26"/>
          <p:cNvSpPr txBox="1"/>
          <p:nvPr>
            <p:ph idx="1" type="body"/>
          </p:nvPr>
        </p:nvSpPr>
        <p:spPr>
          <a:xfrm>
            <a:off x="609599" y="1231900"/>
            <a:ext cx="8948739" cy="49734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164D"/>
              </a:buClr>
              <a:buSzPts val="2400"/>
              <a:buFont typeface="Arial"/>
              <a:buNone/>
            </a:pPr>
            <a:r>
              <a:rPr lang="fr">
                <a:solidFill>
                  <a:srgbClr val="09164D"/>
                </a:solidFill>
              </a:rPr>
              <a:t>À l’issue de la séance, vous serez capables de :</a:t>
            </a:r>
            <a:endParaRPr sz="1800"/>
          </a:p>
          <a:p>
            <a:pPr indent="-342900" lvl="1" marL="800100" rtl="0" algn="l">
              <a:lnSpc>
                <a:spcPct val="90000"/>
              </a:lnSpc>
              <a:spcBef>
                <a:spcPts val="500"/>
              </a:spcBef>
              <a:spcAft>
                <a:spcPts val="0"/>
              </a:spcAft>
              <a:buClr>
                <a:srgbClr val="09164D"/>
              </a:buClr>
              <a:buSzPts val="2400"/>
              <a:buFont typeface="Arial"/>
              <a:buChar char="•"/>
            </a:pPr>
            <a:r>
              <a:rPr lang="fr" sz="2000">
                <a:solidFill>
                  <a:srgbClr val="09164D"/>
                </a:solidFill>
                <a:latin typeface="Arial"/>
                <a:ea typeface="Arial"/>
                <a:cs typeface="Arial"/>
                <a:sym typeface="Arial"/>
              </a:rPr>
              <a:t>Décrire les exigences minimales relatives à l’approvisionnement en eau salubre et en quantité suffisante dans les établissements de santé</a:t>
            </a:r>
            <a:endParaRPr sz="1600"/>
          </a:p>
          <a:p>
            <a:pPr indent="-342900" lvl="1" marL="800100" rtl="0" algn="l">
              <a:lnSpc>
                <a:spcPct val="90000"/>
              </a:lnSpc>
              <a:spcBef>
                <a:spcPts val="500"/>
              </a:spcBef>
              <a:spcAft>
                <a:spcPts val="0"/>
              </a:spcAft>
              <a:buClr>
                <a:srgbClr val="09164D"/>
              </a:buClr>
              <a:buSzPts val="2400"/>
              <a:buFont typeface="Arial"/>
              <a:buChar char="•"/>
            </a:pPr>
            <a:r>
              <a:rPr lang="fr" sz="2000">
                <a:solidFill>
                  <a:srgbClr val="09164D"/>
                </a:solidFill>
                <a:latin typeface="Arial"/>
                <a:ea typeface="Arial"/>
                <a:cs typeface="Arial"/>
                <a:sym typeface="Arial"/>
              </a:rPr>
              <a:t>Décrire les conséquences d’un approvisionnement en eau inadapté </a:t>
            </a:r>
            <a:endParaRPr sz="1600"/>
          </a:p>
          <a:p>
            <a:pPr indent="-342900" lvl="1" marL="800100" rtl="0" algn="l">
              <a:lnSpc>
                <a:spcPct val="90000"/>
              </a:lnSpc>
              <a:spcBef>
                <a:spcPts val="500"/>
              </a:spcBef>
              <a:spcAft>
                <a:spcPts val="0"/>
              </a:spcAft>
              <a:buClr>
                <a:srgbClr val="09164D"/>
              </a:buClr>
              <a:buSzPts val="2400"/>
              <a:buFont typeface="Arial"/>
              <a:buChar char="•"/>
            </a:pPr>
            <a:r>
              <a:rPr lang="fr" sz="2000">
                <a:solidFill>
                  <a:srgbClr val="09164D"/>
                </a:solidFill>
                <a:latin typeface="Arial"/>
                <a:ea typeface="Arial"/>
                <a:cs typeface="Arial"/>
                <a:sym typeface="Arial"/>
              </a:rPr>
              <a:t>Présenter les outils disponibles pour assurer le suivi et l’optimisation de la quantité et de la qualité de l’eau</a:t>
            </a:r>
            <a:endParaRPr sz="1600"/>
          </a:p>
          <a:p>
            <a:pPr indent="-342900" lvl="1" marL="800100" rtl="0" algn="l">
              <a:lnSpc>
                <a:spcPct val="90000"/>
              </a:lnSpc>
              <a:spcBef>
                <a:spcPts val="500"/>
              </a:spcBef>
              <a:spcAft>
                <a:spcPts val="0"/>
              </a:spcAft>
              <a:buClr>
                <a:srgbClr val="09164D"/>
              </a:buClr>
              <a:buSzPts val="2400"/>
              <a:buFont typeface="Arial"/>
              <a:buChar char="•"/>
            </a:pPr>
            <a:r>
              <a:rPr lang="fr" sz="2000">
                <a:solidFill>
                  <a:srgbClr val="09164D"/>
                </a:solidFill>
                <a:latin typeface="Arial"/>
                <a:ea typeface="Arial"/>
                <a:cs typeface="Arial"/>
                <a:sym typeface="Arial"/>
              </a:rPr>
              <a:t>Décrire les problèmes de plomberie les plus courants et quelques améliorations simples à mettre en œuvre </a:t>
            </a:r>
            <a:endParaRPr sz="1600"/>
          </a:p>
          <a:p>
            <a:pPr indent="-342900" lvl="1" marL="800100" rtl="0" algn="l">
              <a:lnSpc>
                <a:spcPct val="90000"/>
              </a:lnSpc>
              <a:spcBef>
                <a:spcPts val="500"/>
              </a:spcBef>
              <a:spcAft>
                <a:spcPts val="0"/>
              </a:spcAft>
              <a:buClr>
                <a:srgbClr val="09164D"/>
              </a:buClr>
              <a:buSzPts val="2400"/>
              <a:buFont typeface="Arial"/>
              <a:buChar char="•"/>
            </a:pPr>
            <a:r>
              <a:rPr lang="fr" sz="2000">
                <a:solidFill>
                  <a:srgbClr val="09164D"/>
                </a:solidFill>
                <a:latin typeface="Arial"/>
                <a:ea typeface="Arial"/>
                <a:cs typeface="Arial"/>
                <a:sym typeface="Arial"/>
              </a:rPr>
              <a:t>Comprendre comment se développent les légionelles et comment résoudre ce problème</a:t>
            </a:r>
            <a:endParaRPr sz="1600"/>
          </a:p>
          <a:p>
            <a:pPr indent="-342900" lvl="1" marL="800100" rtl="0" algn="l">
              <a:lnSpc>
                <a:spcPct val="90000"/>
              </a:lnSpc>
              <a:spcBef>
                <a:spcPts val="500"/>
              </a:spcBef>
              <a:spcAft>
                <a:spcPts val="0"/>
              </a:spcAft>
              <a:buClr>
                <a:srgbClr val="09164D"/>
              </a:buClr>
              <a:buSzPts val="2400"/>
              <a:buFont typeface="Arial"/>
              <a:buChar char="•"/>
            </a:pPr>
            <a:r>
              <a:rPr lang="fr" sz="2000">
                <a:solidFill>
                  <a:srgbClr val="09164D"/>
                </a:solidFill>
                <a:latin typeface="Arial"/>
                <a:ea typeface="Arial"/>
                <a:cs typeface="Arial"/>
                <a:sym typeface="Arial"/>
              </a:rPr>
              <a:t>Comprendre l’impact des changements climatiques sur l’approvisionnement en eau des établissements de santé et connaître quelques solutions simples et peu coûteuses pour améliorer la situation </a:t>
            </a:r>
            <a:endParaRPr sz="1600"/>
          </a:p>
          <a:p>
            <a:pPr indent="0" lvl="0" marL="0" rtl="0" algn="l">
              <a:lnSpc>
                <a:spcPct val="90000"/>
              </a:lnSpc>
              <a:spcBef>
                <a:spcPts val="1000"/>
              </a:spcBef>
              <a:spcAft>
                <a:spcPts val="0"/>
              </a:spcAft>
              <a:buClr>
                <a:schemeClr val="dk1"/>
              </a:buClr>
              <a:buSzPts val="2000"/>
              <a:buFont typeface="Arial"/>
              <a:buNone/>
            </a:pPr>
            <a:r>
              <a:t/>
            </a:r>
            <a:endParaRPr b="1" sz="1800"/>
          </a:p>
        </p:txBody>
      </p:sp>
      <p:sp>
        <p:nvSpPr>
          <p:cNvPr id="200" name="Google Shape;200;p26"/>
          <p:cNvSpPr txBox="1"/>
          <p:nvPr/>
        </p:nvSpPr>
        <p:spPr>
          <a:xfrm>
            <a:off x="9269260" y="5737341"/>
            <a:ext cx="2251690" cy="9540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2"/>
                </a:solidFill>
                <a:latin typeface="Arial"/>
                <a:ea typeface="Arial"/>
                <a:cs typeface="Arial"/>
                <a:sym typeface="Arial"/>
              </a:rPr>
              <a:t>Liens avec les questions d’égalité des genres, de handicap et d’inclusion sociale</a:t>
            </a:r>
            <a:endParaRPr b="0" i="0" sz="1100" u="none" cap="none" strike="noStrike">
              <a:solidFill>
                <a:srgbClr val="000000"/>
              </a:solidFill>
              <a:latin typeface="Arial"/>
              <a:ea typeface="Arial"/>
              <a:cs typeface="Arial"/>
              <a:sym typeface="Arial"/>
            </a:endParaRPr>
          </a:p>
        </p:txBody>
      </p:sp>
      <p:grpSp>
        <p:nvGrpSpPr>
          <p:cNvPr id="201" name="Google Shape;201;p26"/>
          <p:cNvGrpSpPr/>
          <p:nvPr/>
        </p:nvGrpSpPr>
        <p:grpSpPr>
          <a:xfrm>
            <a:off x="10398049" y="1542824"/>
            <a:ext cx="743136" cy="734102"/>
            <a:chOff x="9555224" y="5116370"/>
            <a:chExt cx="1161098" cy="1171184"/>
          </a:xfrm>
        </p:grpSpPr>
        <p:pic>
          <p:nvPicPr>
            <p:cNvPr descr="Shape&#10;&#10;Description automatically generated with low confidence" id="202" name="Google Shape;202;p26"/>
            <p:cNvPicPr preferRelativeResize="0"/>
            <p:nvPr/>
          </p:nvPicPr>
          <p:blipFill rotWithShape="1">
            <a:blip r:embed="rId3">
              <a:alphaModFix/>
            </a:blip>
            <a:srcRect b="0" l="0" r="0" t="0"/>
            <a:stretch/>
          </p:blipFill>
          <p:spPr>
            <a:xfrm>
              <a:off x="9623552" y="5313519"/>
              <a:ext cx="1004243" cy="847983"/>
            </a:xfrm>
            <a:prstGeom prst="rect">
              <a:avLst/>
            </a:prstGeom>
            <a:noFill/>
            <a:ln>
              <a:noFill/>
            </a:ln>
          </p:spPr>
        </p:pic>
        <p:sp>
          <p:nvSpPr>
            <p:cNvPr id="203" name="Google Shape;203;p26"/>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04" name="Google Shape;204;p26"/>
          <p:cNvPicPr preferRelativeResize="0"/>
          <p:nvPr/>
        </p:nvPicPr>
        <p:blipFill rotWithShape="1">
          <a:blip r:embed="rId4">
            <a:alphaModFix/>
          </a:blip>
          <a:srcRect b="0" l="0" r="0" t="0"/>
          <a:stretch/>
        </p:blipFill>
        <p:spPr>
          <a:xfrm>
            <a:off x="10356265" y="2986661"/>
            <a:ext cx="826704" cy="844409"/>
          </a:xfrm>
          <a:prstGeom prst="rect">
            <a:avLst/>
          </a:prstGeom>
          <a:noFill/>
          <a:ln>
            <a:noFill/>
          </a:ln>
        </p:spPr>
      </p:pic>
      <p:pic>
        <p:nvPicPr>
          <p:cNvPr id="205" name="Google Shape;205;p26"/>
          <p:cNvPicPr preferRelativeResize="0"/>
          <p:nvPr/>
        </p:nvPicPr>
        <p:blipFill rotWithShape="1">
          <a:blip r:embed="rId5">
            <a:alphaModFix/>
          </a:blip>
          <a:srcRect b="0" l="0" r="0" t="0"/>
          <a:stretch/>
        </p:blipFill>
        <p:spPr>
          <a:xfrm>
            <a:off x="10331993" y="4838594"/>
            <a:ext cx="866344" cy="866344"/>
          </a:xfrm>
          <a:prstGeom prst="rect">
            <a:avLst/>
          </a:prstGeom>
          <a:noFill/>
          <a:ln>
            <a:noFill/>
          </a:ln>
        </p:spPr>
      </p:pic>
      <p:sp>
        <p:nvSpPr>
          <p:cNvPr id="206" name="Google Shape;206;p26"/>
          <p:cNvSpPr txBox="1"/>
          <p:nvPr/>
        </p:nvSpPr>
        <p:spPr>
          <a:xfrm>
            <a:off x="9788990" y="3839064"/>
            <a:ext cx="1688018" cy="9540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2"/>
                </a:solidFill>
                <a:latin typeface="Arial"/>
                <a:ea typeface="Arial"/>
                <a:cs typeface="Arial"/>
                <a:sym typeface="Arial"/>
              </a:rPr>
              <a:t>Liens avec la résilience aux changements climatiques </a:t>
            </a:r>
            <a:endParaRPr b="0" i="0" sz="1100" u="none" cap="none" strike="noStrike">
              <a:solidFill>
                <a:srgbClr val="000000"/>
              </a:solidFill>
              <a:latin typeface="Arial"/>
              <a:ea typeface="Arial"/>
              <a:cs typeface="Arial"/>
              <a:sym typeface="Arial"/>
            </a:endParaRPr>
          </a:p>
        </p:txBody>
      </p:sp>
      <p:sp>
        <p:nvSpPr>
          <p:cNvPr id="207" name="Google Shape;207;p26"/>
          <p:cNvSpPr txBox="1"/>
          <p:nvPr/>
        </p:nvSpPr>
        <p:spPr>
          <a:xfrm>
            <a:off x="9788990" y="2288048"/>
            <a:ext cx="168801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2"/>
                </a:solidFill>
                <a:latin typeface="Arial"/>
                <a:ea typeface="Arial"/>
                <a:cs typeface="Arial"/>
                <a:sym typeface="Arial"/>
              </a:rPr>
              <a:t>Travail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2"/>
                </a:solidFill>
                <a:latin typeface="Arial"/>
                <a:ea typeface="Arial"/>
                <a:cs typeface="Arial"/>
                <a:sym typeface="Arial"/>
              </a:rPr>
              <a:t>de groupe </a:t>
            </a:r>
            <a:endParaRPr b="0" i="0" sz="1100" u="none" cap="none" strike="noStrike">
              <a:solidFill>
                <a:srgbClr val="000000"/>
              </a:solidFill>
              <a:latin typeface="Arial"/>
              <a:ea typeface="Arial"/>
              <a:cs typeface="Arial"/>
              <a:sym typeface="Arial"/>
            </a:endParaRPr>
          </a:p>
        </p:txBody>
      </p:sp>
      <p:sp>
        <p:nvSpPr>
          <p:cNvPr id="208" name="Google Shape;208;p26"/>
          <p:cNvSpPr txBox="1"/>
          <p:nvPr/>
        </p:nvSpPr>
        <p:spPr>
          <a:xfrm rot="-5400000">
            <a:off x="9453185" y="4120780"/>
            <a:ext cx="5012775" cy="46166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 sz="2400" u="none" cap="none" strike="noStrike">
                <a:solidFill>
                  <a:schemeClr val="lt1"/>
                </a:solidFill>
                <a:latin typeface="Arial"/>
                <a:ea typeface="Arial"/>
                <a:cs typeface="Arial"/>
                <a:sym typeface="Arial"/>
              </a:rPr>
              <a:t>Symboles à connaître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3"/>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Troisième partie : Plomberie sûre</a:t>
            </a:r>
            <a:endParaRPr/>
          </a:p>
        </p:txBody>
      </p:sp>
      <p:sp>
        <p:nvSpPr>
          <p:cNvPr id="651" name="Google Shape;651;p53"/>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A picture containing sky, outdoor, building, house&#10;&#10;Description automatically generated" id="652" name="Google Shape;652;p53"/>
          <p:cNvPicPr preferRelativeResize="0"/>
          <p:nvPr/>
        </p:nvPicPr>
        <p:blipFill rotWithShape="1">
          <a:blip r:embed="rId3">
            <a:alphaModFix/>
          </a:blip>
          <a:srcRect b="0" l="0" r="0" t="0"/>
          <a:stretch/>
        </p:blipFill>
        <p:spPr>
          <a:xfrm>
            <a:off x="6564300" y="2992941"/>
            <a:ext cx="5405825" cy="3728534"/>
          </a:xfrm>
          <a:prstGeom prst="rect">
            <a:avLst/>
          </a:prstGeom>
          <a:noFill/>
          <a:ln>
            <a:noFill/>
          </a:ln>
        </p:spPr>
      </p:pic>
      <p:sp>
        <p:nvSpPr>
          <p:cNvPr id="653" name="Google Shape;653;p53"/>
          <p:cNvSpPr txBox="1"/>
          <p:nvPr/>
        </p:nvSpPr>
        <p:spPr>
          <a:xfrm>
            <a:off x="634987" y="2992941"/>
            <a:ext cx="5929313" cy="21082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Problèmes de plomberie courants</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Mesures simples et peu coûteuses permettant d’améliorer l’approvisionnement en eau </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Le cas des légionelles  </a:t>
            </a:r>
            <a:endParaRPr b="0" i="0" sz="1400" u="none" cap="none" strike="noStrike">
              <a:solidFill>
                <a:srgbClr val="000000"/>
              </a:solidFill>
              <a:latin typeface="Arial"/>
              <a:ea typeface="Arial"/>
              <a:cs typeface="Arial"/>
              <a:sym typeface="Arial"/>
            </a:endParaRPr>
          </a:p>
          <a:p>
            <a:pPr indent="-304800" lvl="0" marL="457200" marR="0" rtl="0" algn="l">
              <a:lnSpc>
                <a:spcPct val="90000"/>
              </a:lnSpc>
              <a:spcBef>
                <a:spcPts val="1000"/>
              </a:spcBef>
              <a:spcAft>
                <a:spcPts val="0"/>
              </a:spcAft>
              <a:buClr>
                <a:schemeClr val="lt1"/>
              </a:buClr>
              <a:buSzPts val="2400"/>
              <a:buFont typeface="Calibri"/>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4"/>
          <p:cNvSpPr txBox="1"/>
          <p:nvPr/>
        </p:nvSpPr>
        <p:spPr>
          <a:xfrm>
            <a:off x="104777" y="4987982"/>
            <a:ext cx="12063411" cy="923289"/>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2" name="Google Shape;662;p5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700"/>
              <a:buNone/>
            </a:pPr>
            <a:fld id="{00000000-1234-1234-1234-123412341234}" type="slidenum">
              <a:rPr lang="fr" sz="700">
                <a:solidFill>
                  <a:srgbClr val="000000"/>
                </a:solidFill>
              </a:rPr>
              <a:t>‹#›</a:t>
            </a:fld>
            <a:endParaRPr sz="700">
              <a:solidFill>
                <a:srgbClr val="000000"/>
              </a:solidFill>
            </a:endParaRPr>
          </a:p>
        </p:txBody>
      </p:sp>
      <p:sp>
        <p:nvSpPr>
          <p:cNvPr id="663" name="Google Shape;663;p54"/>
          <p:cNvSpPr txBox="1"/>
          <p:nvPr>
            <p:ph type="title"/>
          </p:nvPr>
        </p:nvSpPr>
        <p:spPr>
          <a:xfrm>
            <a:off x="371476" y="853698"/>
            <a:ext cx="4584699"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Narrow"/>
              <a:buNone/>
            </a:pPr>
            <a:r>
              <a:rPr lang="fr" sz="3200"/>
              <a:t>Problèmes de plomberie courants </a:t>
            </a:r>
            <a:endParaRPr sz="3200"/>
          </a:p>
        </p:txBody>
      </p:sp>
      <p:sp>
        <p:nvSpPr>
          <p:cNvPr id="664" name="Google Shape;664;p54"/>
          <p:cNvSpPr txBox="1"/>
          <p:nvPr>
            <p:ph idx="2" type="body"/>
          </p:nvPr>
        </p:nvSpPr>
        <p:spPr>
          <a:xfrm>
            <a:off x="5233765" y="122408"/>
            <a:ext cx="6857429" cy="57277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100"/>
              <a:buFont typeface="Arial"/>
              <a:buChar char="•"/>
            </a:pPr>
            <a:r>
              <a:rPr b="1" lang="fr" sz="1600"/>
              <a:t>Fuites et dysfonctionnements des canalisations et des robinets</a:t>
            </a:r>
            <a:endParaRPr sz="1400"/>
          </a:p>
          <a:p>
            <a:pPr indent="0" lvl="1" marL="685800" rtl="0" algn="l">
              <a:lnSpc>
                <a:spcPct val="100000"/>
              </a:lnSpc>
              <a:spcBef>
                <a:spcPts val="0"/>
              </a:spcBef>
              <a:spcAft>
                <a:spcPts val="0"/>
              </a:spcAft>
              <a:buClr>
                <a:srgbClr val="0076AA"/>
              </a:buClr>
              <a:buSzPts val="2100"/>
              <a:buNone/>
            </a:pPr>
            <a:r>
              <a:rPr lang="fr" sz="1600">
                <a:solidFill>
                  <a:srgbClr val="0076AA"/>
                </a:solidFill>
              </a:rPr>
              <a:t>🡪 Entraînent un gaspillage de l’eau et augmentent les dépenses de l’établissement (factures plus élevées et/ou frais de pompage et dépenses énergétiques).</a:t>
            </a:r>
            <a:endParaRPr sz="1600">
              <a:solidFill>
                <a:srgbClr val="0076AA"/>
              </a:solidFill>
            </a:endParaRPr>
          </a:p>
          <a:p>
            <a:pPr indent="-342900" lvl="0" marL="342900" rtl="0" algn="l">
              <a:lnSpc>
                <a:spcPct val="100000"/>
              </a:lnSpc>
              <a:spcBef>
                <a:spcPts val="0"/>
              </a:spcBef>
              <a:spcAft>
                <a:spcPts val="0"/>
              </a:spcAft>
              <a:buClr>
                <a:schemeClr val="dk1"/>
              </a:buClr>
              <a:buSzPts val="2100"/>
              <a:buFont typeface="Arial"/>
              <a:buChar char="•"/>
            </a:pPr>
            <a:r>
              <a:rPr b="1" lang="fr" sz="1600"/>
              <a:t>Mauvaise qualité de l’eau </a:t>
            </a:r>
            <a:endParaRPr sz="1400"/>
          </a:p>
          <a:p>
            <a:pPr indent="0" lvl="1" marL="685800" rtl="0" algn="l">
              <a:lnSpc>
                <a:spcPct val="100000"/>
              </a:lnSpc>
              <a:spcBef>
                <a:spcPts val="0"/>
              </a:spcBef>
              <a:spcAft>
                <a:spcPts val="0"/>
              </a:spcAft>
              <a:buClr>
                <a:srgbClr val="0076AA"/>
              </a:buClr>
              <a:buSzPts val="2100"/>
              <a:buNone/>
            </a:pPr>
            <a:r>
              <a:rPr lang="fr" sz="1600">
                <a:solidFill>
                  <a:srgbClr val="0076AA"/>
                </a:solidFill>
                <a:latin typeface="Arial"/>
                <a:ea typeface="Arial"/>
                <a:cs typeface="Arial"/>
                <a:sym typeface="Arial"/>
              </a:rPr>
              <a:t>🡪 Due à la corrosion, à une contamination chimique (p. ex., au plomb) ou à la présence de bras morts entraînant une stagnation de l’eau. </a:t>
            </a:r>
            <a:endParaRPr sz="1600">
              <a:solidFill>
                <a:srgbClr val="0076AA"/>
              </a:solidFill>
              <a:latin typeface="Arial"/>
              <a:ea typeface="Arial"/>
              <a:cs typeface="Arial"/>
              <a:sym typeface="Arial"/>
            </a:endParaRPr>
          </a:p>
          <a:p>
            <a:pPr indent="-342900" lvl="0" marL="342900" rtl="0" algn="l">
              <a:lnSpc>
                <a:spcPct val="100000"/>
              </a:lnSpc>
              <a:spcBef>
                <a:spcPts val="0"/>
              </a:spcBef>
              <a:spcAft>
                <a:spcPts val="0"/>
              </a:spcAft>
              <a:buClr>
                <a:schemeClr val="dk1"/>
              </a:buClr>
              <a:buSzPts val="2100"/>
              <a:buFont typeface="Arial"/>
              <a:buChar char="•"/>
            </a:pPr>
            <a:r>
              <a:rPr b="1" lang="fr" sz="1600"/>
              <a:t>Lavabos, éviers (et toilettes) bouchés </a:t>
            </a:r>
            <a:endParaRPr sz="1400"/>
          </a:p>
          <a:p>
            <a:pPr indent="0" lvl="1" marL="685800" rtl="0" algn="l">
              <a:lnSpc>
                <a:spcPct val="100000"/>
              </a:lnSpc>
              <a:spcBef>
                <a:spcPts val="0"/>
              </a:spcBef>
              <a:spcAft>
                <a:spcPts val="0"/>
              </a:spcAft>
              <a:buClr>
                <a:srgbClr val="0076AA"/>
              </a:buClr>
              <a:buSzPts val="2100"/>
              <a:buNone/>
            </a:pPr>
            <a:r>
              <a:rPr lang="fr" sz="1600">
                <a:solidFill>
                  <a:srgbClr val="0076AA"/>
                </a:solidFill>
                <a:latin typeface="Arial"/>
                <a:ea typeface="Arial"/>
                <a:cs typeface="Arial"/>
                <a:sym typeface="Arial"/>
              </a:rPr>
              <a:t>🡪 Favorisent la propagation d’agents pathogènes et augmentent les risques d’infection pour le personnel, les patients et les soignants.</a:t>
            </a:r>
            <a:endParaRPr sz="1600">
              <a:solidFill>
                <a:srgbClr val="0076AA"/>
              </a:solidFill>
              <a:latin typeface="Arial"/>
              <a:ea typeface="Arial"/>
              <a:cs typeface="Arial"/>
              <a:sym typeface="Arial"/>
            </a:endParaRPr>
          </a:p>
          <a:p>
            <a:pPr indent="-342900" lvl="0" marL="342900" rtl="0" algn="l">
              <a:lnSpc>
                <a:spcPct val="100000"/>
              </a:lnSpc>
              <a:spcBef>
                <a:spcPts val="0"/>
              </a:spcBef>
              <a:spcAft>
                <a:spcPts val="0"/>
              </a:spcAft>
              <a:buClr>
                <a:schemeClr val="dk1"/>
              </a:buClr>
              <a:buSzPts val="2100"/>
              <a:buFont typeface="Arial"/>
              <a:buChar char="•"/>
            </a:pPr>
            <a:r>
              <a:rPr b="1" lang="fr" sz="1600"/>
              <a:t>Formation de flaques d’eau sur les sols</a:t>
            </a:r>
            <a:endParaRPr sz="1400"/>
          </a:p>
          <a:p>
            <a:pPr indent="0" lvl="1" marL="685800" rtl="0" algn="l">
              <a:lnSpc>
                <a:spcPct val="100000"/>
              </a:lnSpc>
              <a:spcBef>
                <a:spcPts val="0"/>
              </a:spcBef>
              <a:spcAft>
                <a:spcPts val="0"/>
              </a:spcAft>
              <a:buClr>
                <a:srgbClr val="0076AA"/>
              </a:buClr>
              <a:buSzPts val="2100"/>
              <a:buNone/>
            </a:pPr>
            <a:r>
              <a:rPr lang="fr" sz="1600">
                <a:solidFill>
                  <a:srgbClr val="0076AA"/>
                </a:solidFill>
              </a:rPr>
              <a:t>🡪 Favorise la propagation d’agents pathogènes et augmente les risques d’infection pour le personnel, les patients et les soignants. 	</a:t>
            </a:r>
            <a:endParaRPr sz="1600">
              <a:solidFill>
                <a:srgbClr val="0076AA"/>
              </a:solidFill>
              <a:latin typeface="Arial"/>
              <a:ea typeface="Arial"/>
              <a:cs typeface="Arial"/>
              <a:sym typeface="Arial"/>
            </a:endParaRPr>
          </a:p>
          <a:p>
            <a:pPr indent="-342900" lvl="0" marL="342900" rtl="0" algn="l">
              <a:lnSpc>
                <a:spcPct val="100000"/>
              </a:lnSpc>
              <a:spcBef>
                <a:spcPts val="0"/>
              </a:spcBef>
              <a:spcAft>
                <a:spcPts val="0"/>
              </a:spcAft>
              <a:buClr>
                <a:schemeClr val="dk1"/>
              </a:buClr>
              <a:buSzPts val="2100"/>
              <a:buFont typeface="Arial"/>
              <a:buChar char="•"/>
            </a:pPr>
            <a:r>
              <a:rPr b="1" lang="fr" sz="1600"/>
              <a:t>Installation septique/système de drainage défectueux</a:t>
            </a:r>
            <a:endParaRPr sz="1400"/>
          </a:p>
          <a:p>
            <a:pPr indent="0" lvl="1" marL="685800" rtl="0" algn="l">
              <a:lnSpc>
                <a:spcPct val="100000"/>
              </a:lnSpc>
              <a:spcBef>
                <a:spcPts val="0"/>
              </a:spcBef>
              <a:spcAft>
                <a:spcPts val="0"/>
              </a:spcAft>
              <a:buClr>
                <a:srgbClr val="0076AA"/>
              </a:buClr>
              <a:buSzPts val="2100"/>
              <a:buNone/>
            </a:pPr>
            <a:r>
              <a:rPr lang="fr" sz="1600">
                <a:solidFill>
                  <a:srgbClr val="0076AA"/>
                </a:solidFill>
                <a:latin typeface="Arial"/>
                <a:ea typeface="Arial"/>
                <a:cs typeface="Arial"/>
                <a:sym typeface="Arial"/>
              </a:rPr>
              <a:t>🡪 Eau stagnante (présence de moustiques), risque d’inondations, contamination de l’eau.</a:t>
            </a:r>
            <a:endParaRPr sz="1600">
              <a:solidFill>
                <a:srgbClr val="0076AA"/>
              </a:solidFill>
              <a:latin typeface="Arial"/>
              <a:ea typeface="Arial"/>
              <a:cs typeface="Arial"/>
              <a:sym typeface="Arial"/>
            </a:endParaRPr>
          </a:p>
          <a:p>
            <a:pPr indent="-209550" lvl="0" marL="342900" rtl="0" algn="l">
              <a:lnSpc>
                <a:spcPct val="100000"/>
              </a:lnSpc>
              <a:spcBef>
                <a:spcPts val="1000"/>
              </a:spcBef>
              <a:spcAft>
                <a:spcPts val="0"/>
              </a:spcAft>
              <a:buClr>
                <a:schemeClr val="dk1"/>
              </a:buClr>
              <a:buSzPts val="2100"/>
              <a:buFont typeface="Arial"/>
              <a:buNone/>
            </a:pPr>
            <a:r>
              <a:t/>
            </a:r>
            <a:endParaRPr sz="1600"/>
          </a:p>
          <a:p>
            <a:pPr indent="-323850" lvl="0" marL="457200" rtl="0" algn="l">
              <a:lnSpc>
                <a:spcPct val="100000"/>
              </a:lnSpc>
              <a:spcBef>
                <a:spcPts val="1000"/>
              </a:spcBef>
              <a:spcAft>
                <a:spcPts val="0"/>
              </a:spcAft>
              <a:buClr>
                <a:schemeClr val="dk1"/>
              </a:buClr>
              <a:buSzPts val="2100"/>
              <a:buFont typeface="Arial"/>
              <a:buNone/>
            </a:pPr>
            <a:r>
              <a:t/>
            </a:r>
            <a:endParaRPr sz="1600"/>
          </a:p>
        </p:txBody>
      </p:sp>
      <p:pic>
        <p:nvPicPr>
          <p:cNvPr descr="8aa85f3d-bbad-48d9-bb2b-d4b98cd45bc1@eurprd01" id="665" name="Google Shape;665;p54"/>
          <p:cNvPicPr preferRelativeResize="0"/>
          <p:nvPr/>
        </p:nvPicPr>
        <p:blipFill rotWithShape="1">
          <a:blip r:embed="rId3">
            <a:alphaModFix/>
          </a:blip>
          <a:srcRect b="0" l="0" r="0" t="0"/>
          <a:stretch/>
        </p:blipFill>
        <p:spPr>
          <a:xfrm rot="5400000">
            <a:off x="394353" y="2842383"/>
            <a:ext cx="3931155" cy="3099613"/>
          </a:xfrm>
          <a:prstGeom prst="rect">
            <a:avLst/>
          </a:prstGeom>
          <a:noFill/>
          <a:ln>
            <a:noFill/>
          </a:ln>
          <a:effectLst>
            <a:outerShdw blurRad="292100" rotWithShape="0" algn="tl" dir="2700000" dist="139700">
              <a:srgbClr val="333333">
                <a:alpha val="64313"/>
              </a:srgbClr>
            </a:outerShdw>
          </a:effectLst>
        </p:spPr>
      </p:pic>
      <p:sp>
        <p:nvSpPr>
          <p:cNvPr id="666" name="Google Shape;666;p54"/>
          <p:cNvSpPr txBox="1"/>
          <p:nvPr/>
        </p:nvSpPr>
        <p:spPr>
          <a:xfrm>
            <a:off x="4187327" y="5287186"/>
            <a:ext cx="7980861" cy="64629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Arial"/>
                <a:ea typeface="Arial"/>
                <a:cs typeface="Arial"/>
                <a:sym typeface="Arial"/>
              </a:rPr>
              <a:t>Sur cette image, quels risques liés à un défaut de plomberie êtes-vous capable d’identifier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5"/>
          <p:cNvSpPr txBox="1"/>
          <p:nvPr>
            <p:ph idx="1" type="body"/>
          </p:nvPr>
        </p:nvSpPr>
        <p:spPr>
          <a:xfrm>
            <a:off x="327024" y="1011711"/>
            <a:ext cx="7000876" cy="557688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9164D"/>
              </a:buClr>
              <a:buSzPts val="2400"/>
              <a:buFont typeface="Arial"/>
              <a:buChar char="•"/>
            </a:pPr>
            <a:r>
              <a:rPr lang="fr">
                <a:solidFill>
                  <a:srgbClr val="09164D"/>
                </a:solidFill>
              </a:rPr>
              <a:t>La plomberie doit permettre d’éviter certaines </a:t>
            </a:r>
            <a:r>
              <a:rPr b="1" lang="fr">
                <a:solidFill>
                  <a:srgbClr val="09164D"/>
                </a:solidFill>
              </a:rPr>
              <a:t>interconnexions </a:t>
            </a:r>
            <a:r>
              <a:rPr lang="fr">
                <a:solidFill>
                  <a:srgbClr val="09164D"/>
                </a:solidFill>
              </a:rPr>
              <a:t>(p. ex., entre l’approvisionnement en eau salubre et le système de traitement des eaux usées).</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Les raccords de canalisation doivent faire l’objet de </a:t>
            </a:r>
            <a:r>
              <a:rPr b="1" lang="fr">
                <a:solidFill>
                  <a:srgbClr val="09164D"/>
                </a:solidFill>
              </a:rPr>
              <a:t>vérifications régulières </a:t>
            </a:r>
            <a:r>
              <a:rPr lang="fr">
                <a:solidFill>
                  <a:srgbClr val="09164D"/>
                </a:solidFill>
              </a:rPr>
              <a:t>et être réparés en cas de fuite.</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Les canalisations assurant l’approvisionnement en eau salubre doivent être placées </a:t>
            </a:r>
            <a:r>
              <a:rPr b="1" lang="fr">
                <a:solidFill>
                  <a:srgbClr val="09164D"/>
                </a:solidFill>
              </a:rPr>
              <a:t>au-dessus des conduites d’eaux noires ou d’eaux grises</a:t>
            </a:r>
            <a:r>
              <a:rPr lang="fr">
                <a:solidFill>
                  <a:srgbClr val="09164D"/>
                </a:solidFill>
              </a:rPr>
              <a:t> afin d’éviter toute contamination due à une fuite et au phénomène de gravité.</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Dans les salles de bains, les vaporisateurs et les pommeaux de douche doivent être équipés de </a:t>
            </a:r>
            <a:r>
              <a:rPr b="1" lang="fr">
                <a:solidFill>
                  <a:srgbClr val="09164D"/>
                </a:solidFill>
              </a:rPr>
              <a:t>disconnecteurs hydrauliques</a:t>
            </a:r>
            <a:r>
              <a:rPr lang="fr">
                <a:solidFill>
                  <a:srgbClr val="09164D"/>
                </a:solidFill>
              </a:rPr>
              <a:t> empêchant les eaux noires ou les matières fécales de pénétrer le système d’approvisionnement.</a:t>
            </a:r>
            <a:endParaRPr sz="1800"/>
          </a:p>
          <a:p>
            <a:pPr indent="-342900" lvl="0" marL="342900" rtl="0" algn="l">
              <a:lnSpc>
                <a:spcPct val="90000"/>
              </a:lnSpc>
              <a:spcBef>
                <a:spcPts val="1000"/>
              </a:spcBef>
              <a:spcAft>
                <a:spcPts val="0"/>
              </a:spcAft>
              <a:buClr>
                <a:srgbClr val="09164D"/>
              </a:buClr>
              <a:buSzPts val="2400"/>
              <a:buFont typeface="Arial"/>
              <a:buChar char="•"/>
            </a:pPr>
            <a:r>
              <a:rPr lang="fr">
                <a:solidFill>
                  <a:srgbClr val="09164D"/>
                </a:solidFill>
              </a:rPr>
              <a:t>Lorsqu’un accident compromet sa qualité, il convient de </a:t>
            </a:r>
            <a:r>
              <a:rPr b="1" lang="fr">
                <a:solidFill>
                  <a:srgbClr val="09164D"/>
                </a:solidFill>
              </a:rPr>
              <a:t>traiter </a:t>
            </a:r>
            <a:r>
              <a:rPr lang="fr">
                <a:solidFill>
                  <a:srgbClr val="09164D"/>
                </a:solidFill>
              </a:rPr>
              <a:t>l’eau et de </a:t>
            </a:r>
            <a:r>
              <a:rPr b="1" lang="fr">
                <a:solidFill>
                  <a:srgbClr val="09164D"/>
                </a:solidFill>
              </a:rPr>
              <a:t>nettoyer l’ensemble du système d’approvisionnement</a:t>
            </a:r>
            <a:r>
              <a:rPr lang="fr">
                <a:solidFill>
                  <a:srgbClr val="09164D"/>
                </a:solidFill>
              </a:rPr>
              <a:t>.</a:t>
            </a:r>
            <a:endParaRPr sz="1800"/>
          </a:p>
          <a:p>
            <a:pPr indent="-190500" lvl="0" marL="342900" rtl="0" algn="l">
              <a:lnSpc>
                <a:spcPct val="90000"/>
              </a:lnSpc>
              <a:spcBef>
                <a:spcPts val="1000"/>
              </a:spcBef>
              <a:spcAft>
                <a:spcPts val="0"/>
              </a:spcAft>
              <a:buClr>
                <a:schemeClr val="dk1"/>
              </a:buClr>
              <a:buSzPts val="2400"/>
              <a:buFont typeface="Arial"/>
              <a:buNone/>
            </a:pPr>
            <a:r>
              <a:t/>
            </a:r>
            <a:endParaRPr>
              <a:solidFill>
                <a:srgbClr val="09164D"/>
              </a:solidFill>
            </a:endParaRPr>
          </a:p>
        </p:txBody>
      </p:sp>
      <p:sp>
        <p:nvSpPr>
          <p:cNvPr id="675" name="Google Shape;675;p5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676" name="Google Shape;676;p55"/>
          <p:cNvSpPr txBox="1"/>
          <p:nvPr>
            <p:ph idx="3" type="body"/>
          </p:nvPr>
        </p:nvSpPr>
        <p:spPr>
          <a:xfrm>
            <a:off x="7327900" y="1362040"/>
            <a:ext cx="4303711" cy="313724"/>
          </a:xfrm>
          <a:prstGeom prst="rect">
            <a:avLst/>
          </a:prstGeom>
          <a:solidFill>
            <a:schemeClr val="dk2"/>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None/>
            </a:pPr>
            <a:r>
              <a:rPr i="1" lang="fr" sz="1800"/>
              <a:t>Un robinet à poussoir permettant d’économiser l’eau.</a:t>
            </a:r>
            <a:endParaRPr/>
          </a:p>
          <a:p>
            <a:pPr indent="0" lvl="0" marL="0" rtl="0" algn="l">
              <a:lnSpc>
                <a:spcPct val="90000"/>
              </a:lnSpc>
              <a:spcBef>
                <a:spcPts val="1000"/>
              </a:spcBef>
              <a:spcAft>
                <a:spcPts val="0"/>
              </a:spcAft>
              <a:buClr>
                <a:schemeClr val="lt1"/>
              </a:buClr>
              <a:buSzPts val="1800"/>
              <a:buNone/>
            </a:pPr>
            <a:r>
              <a:t/>
            </a:r>
            <a:endParaRPr/>
          </a:p>
        </p:txBody>
      </p:sp>
      <p:pic>
        <p:nvPicPr>
          <p:cNvPr id="677" name="Google Shape;677;p55"/>
          <p:cNvPicPr preferRelativeResize="0"/>
          <p:nvPr/>
        </p:nvPicPr>
        <p:blipFill rotWithShape="1">
          <a:blip r:embed="rId3">
            <a:alphaModFix/>
          </a:blip>
          <a:srcRect b="0" l="0" r="0" t="0"/>
          <a:stretch/>
        </p:blipFill>
        <p:spPr>
          <a:xfrm>
            <a:off x="7466805" y="2071367"/>
            <a:ext cx="4025900" cy="3226745"/>
          </a:xfrm>
          <a:prstGeom prst="rect">
            <a:avLst/>
          </a:prstGeom>
          <a:noFill/>
          <a:ln>
            <a:noFill/>
          </a:ln>
          <a:effectLst>
            <a:outerShdw blurRad="292100" rotWithShape="0" algn="tl" dir="2700000" dist="139700">
              <a:srgbClr val="333333">
                <a:alpha val="64313"/>
              </a:srgbClr>
            </a:outerShdw>
          </a:effectLst>
        </p:spPr>
      </p:pic>
      <p:sp>
        <p:nvSpPr>
          <p:cNvPr id="678" name="Google Shape;678;p55"/>
          <p:cNvSpPr txBox="1"/>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4400"/>
              <a:buFont typeface="Arial Narrow"/>
              <a:buNone/>
            </a:pPr>
            <a:r>
              <a:rPr b="1" i="0" lang="fr" sz="4400" u="none" cap="none" strike="noStrike">
                <a:solidFill>
                  <a:schemeClr val="dk2"/>
                </a:solidFill>
                <a:latin typeface="Arial Narrow"/>
                <a:ea typeface="Arial Narrow"/>
                <a:cs typeface="Arial Narrow"/>
                <a:sym typeface="Arial Narrow"/>
              </a:rPr>
              <a:t>Des améliorations simples et peu coûteuses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6"/>
          <p:cNvSpPr txBox="1"/>
          <p:nvPr>
            <p:ph idx="1" type="body"/>
          </p:nvPr>
        </p:nvSpPr>
        <p:spPr>
          <a:xfrm>
            <a:off x="553350" y="1498572"/>
            <a:ext cx="5751971" cy="4761053"/>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lang="fr"/>
              <a:t>Procéder à des </a:t>
            </a:r>
            <a:r>
              <a:rPr b="1" lang="fr"/>
              <a:t>inspections</a:t>
            </a:r>
            <a:r>
              <a:rPr lang="fr"/>
              <a:t> et à des </a:t>
            </a:r>
            <a:r>
              <a:rPr b="1" lang="fr"/>
              <a:t>vérifications régulières de la qualité de l’eau</a:t>
            </a:r>
            <a:r>
              <a:rPr lang="fr"/>
              <a:t>.</a:t>
            </a:r>
            <a:endParaRPr sz="1800"/>
          </a:p>
          <a:p>
            <a:pPr indent="-342900" lvl="1" marL="703211" rtl="0" algn="l">
              <a:lnSpc>
                <a:spcPct val="90000"/>
              </a:lnSpc>
              <a:spcBef>
                <a:spcPts val="500"/>
              </a:spcBef>
              <a:spcAft>
                <a:spcPts val="0"/>
              </a:spcAft>
              <a:buClr>
                <a:schemeClr val="dk1"/>
              </a:buClr>
              <a:buSzPts val="2400"/>
              <a:buFont typeface="Arial"/>
              <a:buChar char="•"/>
            </a:pPr>
            <a:r>
              <a:rPr lang="fr">
                <a:solidFill>
                  <a:schemeClr val="dk1"/>
                </a:solidFill>
                <a:latin typeface="Arial"/>
                <a:ea typeface="Arial"/>
                <a:cs typeface="Arial"/>
                <a:sym typeface="Arial"/>
              </a:rPr>
              <a:t>Étudier les indices visuels élémentaires (couleur, présence de solides, etc.), vérifier le goût et l’odeur, et procéder à des tests de qualité réguliers.</a:t>
            </a:r>
            <a:endParaRPr sz="1800"/>
          </a:p>
          <a:p>
            <a:pPr indent="-342900" lvl="0" marL="342900" rtl="0" algn="l">
              <a:lnSpc>
                <a:spcPct val="90000"/>
              </a:lnSpc>
              <a:spcBef>
                <a:spcPts val="1000"/>
              </a:spcBef>
              <a:spcAft>
                <a:spcPts val="0"/>
              </a:spcAft>
              <a:buClr>
                <a:schemeClr val="dk1"/>
              </a:buClr>
              <a:buSzPts val="2400"/>
              <a:buFont typeface="Arial"/>
              <a:buChar char="•"/>
            </a:pPr>
            <a:r>
              <a:rPr b="1" lang="fr"/>
              <a:t>Entretenir, nettoyer </a:t>
            </a:r>
            <a:r>
              <a:rPr lang="fr"/>
              <a:t>et </a:t>
            </a:r>
            <a:r>
              <a:rPr b="1" lang="fr"/>
              <a:t>désinfecter </a:t>
            </a:r>
            <a:r>
              <a:rPr lang="fr"/>
              <a:t>régulièrement les </a:t>
            </a:r>
            <a:r>
              <a:rPr b="1" lang="fr"/>
              <a:t>réservoirs de stockage</a:t>
            </a:r>
            <a:r>
              <a:rPr lang="fr"/>
              <a:t>. </a:t>
            </a:r>
            <a:endParaRPr sz="1800"/>
          </a:p>
          <a:p>
            <a:pPr indent="-342900" lvl="0" marL="342900" rtl="0" algn="l">
              <a:lnSpc>
                <a:spcPct val="90000"/>
              </a:lnSpc>
              <a:spcBef>
                <a:spcPts val="1000"/>
              </a:spcBef>
              <a:spcAft>
                <a:spcPts val="0"/>
              </a:spcAft>
              <a:buClr>
                <a:schemeClr val="dk1"/>
              </a:buClr>
              <a:buSzPts val="2400"/>
              <a:buFont typeface="Arial"/>
              <a:buChar char="•"/>
            </a:pPr>
            <a:r>
              <a:rPr lang="fr"/>
              <a:t>Maintenir les </a:t>
            </a:r>
            <a:r>
              <a:rPr b="1" lang="fr"/>
              <a:t>éviers </a:t>
            </a:r>
            <a:r>
              <a:rPr lang="fr"/>
              <a:t>et les </a:t>
            </a:r>
            <a:r>
              <a:rPr b="1" lang="fr"/>
              <a:t>robinets </a:t>
            </a:r>
            <a:r>
              <a:rPr lang="fr"/>
              <a:t>en état de fonctionnement.</a:t>
            </a:r>
            <a:endParaRPr sz="1800"/>
          </a:p>
          <a:p>
            <a:pPr indent="-342900" lvl="0" marL="342900" rtl="0" algn="l">
              <a:lnSpc>
                <a:spcPct val="90000"/>
              </a:lnSpc>
              <a:spcBef>
                <a:spcPts val="1000"/>
              </a:spcBef>
              <a:spcAft>
                <a:spcPts val="0"/>
              </a:spcAft>
              <a:buClr>
                <a:schemeClr val="dk1"/>
              </a:buClr>
              <a:buSzPts val="2400"/>
              <a:buFont typeface="Arial"/>
              <a:buChar char="•"/>
            </a:pPr>
            <a:r>
              <a:rPr lang="fr"/>
              <a:t>Vérifier la fiabilité et la fréquence des livraisons/de l’approvisionnement </a:t>
            </a:r>
            <a:r>
              <a:rPr b="1" lang="fr"/>
              <a:t>pris en charge par la municipalité</a:t>
            </a:r>
            <a:r>
              <a:rPr lang="fr"/>
              <a:t>. </a:t>
            </a:r>
            <a:endParaRPr sz="1800"/>
          </a:p>
          <a:p>
            <a:pPr indent="-342900" lvl="0" marL="342900" rtl="0" algn="l">
              <a:lnSpc>
                <a:spcPct val="90000"/>
              </a:lnSpc>
              <a:spcBef>
                <a:spcPts val="1000"/>
              </a:spcBef>
              <a:spcAft>
                <a:spcPts val="0"/>
              </a:spcAft>
              <a:buClr>
                <a:schemeClr val="dk1"/>
              </a:buClr>
              <a:buSzPts val="2400"/>
              <a:buFont typeface="Arial"/>
              <a:buChar char="•"/>
            </a:pPr>
            <a:r>
              <a:rPr lang="fr"/>
              <a:t>Assurer l’entretien et le nettoyage de la </a:t>
            </a:r>
            <a:r>
              <a:rPr b="1" lang="fr"/>
              <a:t>buanderie</a:t>
            </a:r>
            <a:r>
              <a:rPr lang="fr"/>
              <a:t>.  </a:t>
            </a:r>
            <a:endParaRPr sz="1800"/>
          </a:p>
          <a:p>
            <a:pPr indent="-190500" lvl="0" marL="342900" rtl="0" algn="l">
              <a:lnSpc>
                <a:spcPct val="90000"/>
              </a:lnSpc>
              <a:spcBef>
                <a:spcPts val="1000"/>
              </a:spcBef>
              <a:spcAft>
                <a:spcPts val="0"/>
              </a:spcAft>
              <a:buClr>
                <a:schemeClr val="dk1"/>
              </a:buClr>
              <a:buSzPts val="2400"/>
              <a:buFont typeface="Arial"/>
              <a:buNone/>
            </a:pPr>
            <a:r>
              <a:t/>
            </a:r>
            <a:endParaRPr/>
          </a:p>
          <a:p>
            <a:pPr indent="-190500" lvl="0" marL="342900" rtl="0" algn="l">
              <a:lnSpc>
                <a:spcPct val="90000"/>
              </a:lnSpc>
              <a:spcBef>
                <a:spcPts val="1000"/>
              </a:spcBef>
              <a:spcAft>
                <a:spcPts val="0"/>
              </a:spcAft>
              <a:buClr>
                <a:schemeClr val="dk1"/>
              </a:buClr>
              <a:buSzPts val="2400"/>
              <a:buFont typeface="Arial"/>
              <a:buNone/>
            </a:pPr>
            <a:r>
              <a:t/>
            </a:r>
            <a:endParaRPr/>
          </a:p>
        </p:txBody>
      </p:sp>
      <p:sp>
        <p:nvSpPr>
          <p:cNvPr id="687" name="Google Shape;687;p5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688" name="Google Shape;688;p56"/>
          <p:cNvPicPr preferRelativeResize="0"/>
          <p:nvPr/>
        </p:nvPicPr>
        <p:blipFill rotWithShape="1">
          <a:blip r:embed="rId3">
            <a:alphaModFix/>
          </a:blip>
          <a:srcRect b="0" l="0" r="0" t="0"/>
          <a:stretch/>
        </p:blipFill>
        <p:spPr>
          <a:xfrm>
            <a:off x="7237357" y="1400432"/>
            <a:ext cx="4114856" cy="4761052"/>
          </a:xfrm>
          <a:prstGeom prst="rect">
            <a:avLst/>
          </a:prstGeom>
          <a:noFill/>
          <a:ln>
            <a:noFill/>
          </a:ln>
          <a:effectLst>
            <a:outerShdw blurRad="292100" rotWithShape="0" algn="tl" dir="2700000" dist="139700">
              <a:srgbClr val="333333">
                <a:alpha val="64313"/>
              </a:srgbClr>
            </a:outerShdw>
          </a:effectLst>
        </p:spPr>
      </p:pic>
      <p:sp>
        <p:nvSpPr>
          <p:cNvPr id="689" name="Google Shape;689;p56"/>
          <p:cNvSpPr txBox="1"/>
          <p:nvPr>
            <p:ph idx="3" type="body"/>
          </p:nvPr>
        </p:nvSpPr>
        <p:spPr>
          <a:xfrm>
            <a:off x="839788" y="356992"/>
            <a:ext cx="10512425" cy="72250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None/>
            </a:pPr>
            <a:r>
              <a:rPr lang="fr"/>
              <a:t>Pistes d’amélioration (suite) </a:t>
            </a:r>
            <a:endParaRPr/>
          </a:p>
        </p:txBody>
      </p:sp>
      <p:sp>
        <p:nvSpPr>
          <p:cNvPr id="690" name="Google Shape;690;p56"/>
          <p:cNvSpPr txBox="1"/>
          <p:nvPr/>
        </p:nvSpPr>
        <p:spPr>
          <a:xfrm>
            <a:off x="7555735" y="6177842"/>
            <a:ext cx="376776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 sz="1800" u="none" cap="none" strike="noStrike">
                <a:solidFill>
                  <a:schemeClr val="lt1"/>
                </a:solidFill>
                <a:latin typeface="Arial Narrow"/>
                <a:ea typeface="Arial Narrow"/>
                <a:cs typeface="Arial Narrow"/>
                <a:sym typeface="Arial Narrow"/>
              </a:rPr>
              <a:t>Consultez la fiche technique WASH FIT relative à la sûreté de la plomberie.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57"/>
          <p:cNvSpPr txBox="1"/>
          <p:nvPr>
            <p:ph type="title"/>
          </p:nvPr>
        </p:nvSpPr>
        <p:spPr>
          <a:xfrm>
            <a:off x="838199" y="135894"/>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Le cas des légionelles</a:t>
            </a:r>
            <a:endParaRPr sz="2177">
              <a:solidFill>
                <a:srgbClr val="FF00FF"/>
              </a:solidFill>
            </a:endParaRPr>
          </a:p>
        </p:txBody>
      </p:sp>
      <p:sp>
        <p:nvSpPr>
          <p:cNvPr id="699" name="Google Shape;699;p5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700" name="Google Shape;700;p57"/>
          <p:cNvSpPr txBox="1"/>
          <p:nvPr>
            <p:ph idx="1" type="body"/>
          </p:nvPr>
        </p:nvSpPr>
        <p:spPr>
          <a:xfrm>
            <a:off x="360369" y="1311668"/>
            <a:ext cx="5934075" cy="4584700"/>
          </a:xfrm>
          <a:prstGeom prst="rect">
            <a:avLst/>
          </a:prstGeom>
          <a:noFill/>
          <a:ln>
            <a:noFill/>
          </a:ln>
        </p:spPr>
        <p:txBody>
          <a:bodyPr anchorCtr="0" anchor="t" bIns="45700" lIns="91425" spcFirstLastPara="1" rIns="91425" wrap="square" tIns="45700">
            <a:noAutofit/>
          </a:bodyPr>
          <a:lstStyle/>
          <a:p>
            <a:pPr indent="-259147" lvl="0" marL="259147" marR="0" rtl="0" algn="l">
              <a:lnSpc>
                <a:spcPct val="90000"/>
              </a:lnSpc>
              <a:spcBef>
                <a:spcPts val="0"/>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Bactéries naturellement présentes dans l’eau douce et capables de se multiplier dans certaines conditions.</a:t>
            </a:r>
            <a:endParaRPr/>
          </a:p>
          <a:p>
            <a:pPr indent="-259147" lvl="0" marL="259147" marR="0" rtl="0" algn="l">
              <a:lnSpc>
                <a:spcPct val="90000"/>
              </a:lnSpc>
              <a:spcBef>
                <a:spcPts val="544"/>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Elles sont responsables de la </a:t>
            </a:r>
            <a:r>
              <a:rPr b="1" i="0" lang="fr" sz="2177" u="none" cap="none" strike="noStrike">
                <a:solidFill>
                  <a:srgbClr val="C29F16"/>
                </a:solidFill>
                <a:latin typeface="Arial"/>
                <a:ea typeface="Arial"/>
                <a:cs typeface="Arial"/>
                <a:sym typeface="Arial"/>
              </a:rPr>
              <a:t>légionellose</a:t>
            </a:r>
            <a:r>
              <a:rPr b="0" i="0" lang="fr" sz="2177" u="none" cap="none" strike="noStrike">
                <a:solidFill>
                  <a:srgbClr val="09164D"/>
                </a:solidFill>
                <a:latin typeface="Arial"/>
                <a:ea typeface="Arial"/>
                <a:cs typeface="Arial"/>
                <a:sym typeface="Arial"/>
              </a:rPr>
              <a:t>, une maladie transmise par l’inhalation de gouttelettes d’eau contaminée, parfois sous forme de vapeur.</a:t>
            </a:r>
            <a:endParaRPr/>
          </a:p>
          <a:p>
            <a:pPr indent="-90360" lvl="0" marL="228600" marR="0" rtl="0" algn="l">
              <a:lnSpc>
                <a:spcPct val="90000"/>
              </a:lnSpc>
              <a:spcBef>
                <a:spcPts val="544"/>
              </a:spcBef>
              <a:spcAft>
                <a:spcPts val="0"/>
              </a:spcAft>
              <a:buClr>
                <a:schemeClr val="dk1"/>
              </a:buClr>
              <a:buSzPts val="2177"/>
              <a:buFont typeface="Arial"/>
              <a:buNone/>
            </a:pPr>
            <a:r>
              <a:t/>
            </a:r>
            <a:endParaRPr b="0" i="0" sz="2177" u="none" cap="none" strike="noStrike">
              <a:solidFill>
                <a:srgbClr val="09164D"/>
              </a:solidFill>
              <a:latin typeface="Arial"/>
              <a:ea typeface="Arial"/>
              <a:cs typeface="Arial"/>
              <a:sym typeface="Arial"/>
            </a:endParaRPr>
          </a:p>
          <a:p>
            <a:pPr indent="0" lvl="0" marL="0" marR="0" rtl="0" algn="l">
              <a:lnSpc>
                <a:spcPct val="90000"/>
              </a:lnSpc>
              <a:spcBef>
                <a:spcPts val="544"/>
              </a:spcBef>
              <a:spcAft>
                <a:spcPts val="0"/>
              </a:spcAft>
              <a:buClr>
                <a:srgbClr val="09164D"/>
              </a:buClr>
              <a:buSzPts val="2177"/>
              <a:buFont typeface="Arial"/>
              <a:buNone/>
            </a:pPr>
            <a:r>
              <a:rPr b="1" i="0" lang="fr" sz="2177" u="none" cap="none" strike="noStrike">
                <a:solidFill>
                  <a:srgbClr val="09164D"/>
                </a:solidFill>
                <a:latin typeface="Arial"/>
                <a:ea typeface="Arial"/>
                <a:cs typeface="Arial"/>
                <a:sym typeface="Arial"/>
              </a:rPr>
              <a:t>Quelles sont les conditions favorables au développement des légionelles ?</a:t>
            </a:r>
            <a:endParaRPr/>
          </a:p>
          <a:p>
            <a:pPr indent="-259147" lvl="0" marL="259147" marR="0" rtl="0" algn="l">
              <a:lnSpc>
                <a:spcPct val="90000"/>
              </a:lnSpc>
              <a:spcBef>
                <a:spcPts val="544"/>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L’eau stagnante et/ou à faible débit</a:t>
            </a:r>
            <a:endParaRPr/>
          </a:p>
          <a:p>
            <a:pPr indent="-259147" lvl="0" marL="259147" marR="0" rtl="0" algn="l">
              <a:lnSpc>
                <a:spcPct val="90000"/>
              </a:lnSpc>
              <a:spcBef>
                <a:spcPts val="544"/>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L’eau tiède (25 à 45 °C)</a:t>
            </a:r>
            <a:endParaRPr/>
          </a:p>
          <a:p>
            <a:pPr indent="-259147" lvl="0" marL="259147" marR="0" rtl="0" algn="l">
              <a:lnSpc>
                <a:spcPct val="90000"/>
              </a:lnSpc>
              <a:spcBef>
                <a:spcPts val="544"/>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Quantité insuffisante de désinfectant </a:t>
            </a:r>
            <a:endParaRPr/>
          </a:p>
          <a:p>
            <a:pPr indent="-259147" lvl="0" marL="259147" marR="0" rtl="0" algn="l">
              <a:lnSpc>
                <a:spcPct val="90000"/>
              </a:lnSpc>
              <a:spcBef>
                <a:spcPts val="544"/>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Mesures insuffisantes contre les phénomènes de corrosion </a:t>
            </a:r>
            <a:endParaRPr/>
          </a:p>
          <a:p>
            <a:pPr indent="-259147" lvl="0" marL="259147" marR="0" rtl="0" algn="l">
              <a:lnSpc>
                <a:spcPct val="90000"/>
              </a:lnSpc>
              <a:spcBef>
                <a:spcPts val="544"/>
              </a:spcBef>
              <a:spcAft>
                <a:spcPts val="0"/>
              </a:spcAft>
              <a:buClr>
                <a:srgbClr val="09164D"/>
              </a:buClr>
              <a:buSzPts val="2177"/>
              <a:buFont typeface="Arial"/>
              <a:buChar char="•"/>
            </a:pPr>
            <a:r>
              <a:rPr b="0" i="0" lang="fr" sz="2177" u="none" cap="none" strike="noStrike">
                <a:solidFill>
                  <a:srgbClr val="09164D"/>
                </a:solidFill>
                <a:latin typeface="Arial"/>
                <a:ea typeface="Arial"/>
                <a:cs typeface="Arial"/>
                <a:sym typeface="Arial"/>
              </a:rPr>
              <a:t>Interconnexions indésirables </a:t>
            </a:r>
            <a:endParaRPr/>
          </a:p>
          <a:p>
            <a:pPr indent="-120907" lvl="0" marL="259147" marR="0" rtl="0" algn="l">
              <a:lnSpc>
                <a:spcPct val="90000"/>
              </a:lnSpc>
              <a:spcBef>
                <a:spcPts val="544"/>
              </a:spcBef>
              <a:spcAft>
                <a:spcPts val="0"/>
              </a:spcAft>
              <a:buClr>
                <a:schemeClr val="dk1"/>
              </a:buClr>
              <a:buSzPts val="2177"/>
              <a:buFont typeface="Arial"/>
              <a:buNone/>
            </a:pPr>
            <a:r>
              <a:t/>
            </a:r>
            <a:endParaRPr b="0" i="0" sz="2177" u="none" cap="none" strike="noStrike">
              <a:solidFill>
                <a:srgbClr val="09164D"/>
              </a:solidFill>
              <a:latin typeface="Arial"/>
              <a:ea typeface="Arial"/>
              <a:cs typeface="Arial"/>
              <a:sym typeface="Arial"/>
            </a:endParaRPr>
          </a:p>
          <a:p>
            <a:pPr indent="-97919" lvl="0" marL="259147" marR="0" rtl="0" algn="l">
              <a:lnSpc>
                <a:spcPct val="90000"/>
              </a:lnSpc>
              <a:spcBef>
                <a:spcPts val="1000"/>
              </a:spcBef>
              <a:spcAft>
                <a:spcPts val="0"/>
              </a:spcAft>
              <a:buClr>
                <a:schemeClr val="dk1"/>
              </a:buClr>
              <a:buSzPts val="2539"/>
              <a:buFont typeface="Arial"/>
              <a:buNone/>
            </a:pPr>
            <a:r>
              <a:t/>
            </a:r>
            <a:endParaRPr b="0" i="0" sz="2539" u="none" cap="none" strike="noStrike">
              <a:solidFill>
                <a:srgbClr val="09164D"/>
              </a:solidFill>
              <a:latin typeface="Arial"/>
              <a:ea typeface="Arial"/>
              <a:cs typeface="Arial"/>
              <a:sym typeface="Arial"/>
            </a:endParaRPr>
          </a:p>
        </p:txBody>
      </p:sp>
      <p:pic>
        <p:nvPicPr>
          <p:cNvPr id="701" name="Google Shape;701;p57"/>
          <p:cNvPicPr preferRelativeResize="0"/>
          <p:nvPr/>
        </p:nvPicPr>
        <p:blipFill rotWithShape="1">
          <a:blip r:embed="rId3">
            <a:alphaModFix/>
          </a:blip>
          <a:srcRect b="3047" l="0" r="0" t="2023"/>
          <a:stretch/>
        </p:blipFill>
        <p:spPr>
          <a:xfrm>
            <a:off x="6383344" y="1079500"/>
            <a:ext cx="5542938" cy="5261876"/>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8"/>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solidFill>
                  <a:schemeClr val="dk2"/>
                </a:solidFill>
              </a:rPr>
              <a:t>Comment prévenir le développement des légionelles ?</a:t>
            </a:r>
            <a:br>
              <a:rPr lang="fr">
                <a:solidFill>
                  <a:schemeClr val="dk2"/>
                </a:solidFill>
              </a:rPr>
            </a:br>
            <a:endParaRPr sz="2177">
              <a:solidFill>
                <a:schemeClr val="dk2"/>
              </a:solidFill>
            </a:endParaRPr>
          </a:p>
        </p:txBody>
      </p:sp>
      <p:sp>
        <p:nvSpPr>
          <p:cNvPr id="710" name="Google Shape;710;p5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711" name="Google Shape;711;p58"/>
          <p:cNvSpPr txBox="1"/>
          <p:nvPr>
            <p:ph idx="1" type="body"/>
          </p:nvPr>
        </p:nvSpPr>
        <p:spPr>
          <a:xfrm>
            <a:off x="2997199" y="1769023"/>
            <a:ext cx="8940801" cy="4973466"/>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0"/>
              </a:spcBef>
              <a:spcAft>
                <a:spcPts val="0"/>
              </a:spcAft>
              <a:buClr>
                <a:srgbClr val="09164D"/>
              </a:buClr>
              <a:buSzPts val="2177"/>
              <a:buFont typeface="Arial"/>
              <a:buChar char="•"/>
            </a:pPr>
            <a:r>
              <a:rPr lang="fr" sz="2177">
                <a:solidFill>
                  <a:srgbClr val="09164D"/>
                </a:solidFill>
              </a:rPr>
              <a:t>Maintenir l’eau chaude et l’eau froide </a:t>
            </a:r>
            <a:r>
              <a:rPr b="1" lang="fr" sz="2177">
                <a:solidFill>
                  <a:srgbClr val="09164D"/>
                </a:solidFill>
              </a:rPr>
              <a:t>au-dessus ou en dessous des températures favorables au développement</a:t>
            </a:r>
            <a:r>
              <a:rPr lang="fr" sz="2177">
                <a:solidFill>
                  <a:srgbClr val="09164D"/>
                </a:solidFill>
              </a:rPr>
              <a:t> des légionelles (au-dessus de 50 °C pour l’eau chaude au point final de distribution et en dessous de 20 °C pour l’eau froide stockée ou distribuée). </a:t>
            </a:r>
            <a:endParaRPr/>
          </a:p>
          <a:p>
            <a:pPr indent="-342900" lvl="0" marL="342900" rtl="0" algn="l">
              <a:lnSpc>
                <a:spcPct val="90000"/>
              </a:lnSpc>
              <a:spcBef>
                <a:spcPts val="1000"/>
              </a:spcBef>
              <a:spcAft>
                <a:spcPts val="0"/>
              </a:spcAft>
              <a:buClr>
                <a:srgbClr val="09164D"/>
              </a:buClr>
              <a:buSzPts val="2177"/>
              <a:buFont typeface="Arial"/>
              <a:buChar char="•"/>
            </a:pPr>
            <a:r>
              <a:rPr lang="fr" sz="2177">
                <a:solidFill>
                  <a:srgbClr val="09164D"/>
                </a:solidFill>
              </a:rPr>
              <a:t>S’assurer qu’il n’existe </a:t>
            </a:r>
            <a:r>
              <a:rPr b="1" lang="fr" sz="2177">
                <a:solidFill>
                  <a:srgbClr val="09164D"/>
                </a:solidFill>
              </a:rPr>
              <a:t>aucune interconnexion</a:t>
            </a:r>
            <a:r>
              <a:rPr lang="fr" sz="2177">
                <a:solidFill>
                  <a:srgbClr val="09164D"/>
                </a:solidFill>
              </a:rPr>
              <a:t> entre l’eau de boisson et l’eau non potable (par exemple en équipant les vaporisateurs et les pommeaux de douche de dispositifs antirefoulement).</a:t>
            </a:r>
            <a:endParaRPr/>
          </a:p>
          <a:p>
            <a:pPr indent="-342900" lvl="0" marL="342900" rtl="0" algn="l">
              <a:lnSpc>
                <a:spcPct val="90000"/>
              </a:lnSpc>
              <a:spcBef>
                <a:spcPts val="1000"/>
              </a:spcBef>
              <a:spcAft>
                <a:spcPts val="0"/>
              </a:spcAft>
              <a:buClr>
                <a:srgbClr val="09164D"/>
              </a:buClr>
              <a:buSzPts val="2177"/>
              <a:buFont typeface="Arial"/>
              <a:buChar char="•"/>
            </a:pPr>
            <a:r>
              <a:rPr b="1" lang="fr" sz="2177">
                <a:solidFill>
                  <a:srgbClr val="09164D"/>
                </a:solidFill>
              </a:rPr>
              <a:t>Surveiller et ajuster régulièrement la dose de désinfectant</a:t>
            </a:r>
            <a:r>
              <a:rPr lang="fr" sz="2177">
                <a:solidFill>
                  <a:srgbClr val="09164D"/>
                </a:solidFill>
              </a:rPr>
              <a:t> utilisée afin de garantir une concentration minimum de chlore au point final de distribution (&gt; 0,2 mg/L).</a:t>
            </a:r>
            <a:endParaRPr/>
          </a:p>
          <a:p>
            <a:pPr indent="-342900" lvl="0" marL="342900" rtl="0" algn="l">
              <a:lnSpc>
                <a:spcPct val="90000"/>
              </a:lnSpc>
              <a:spcBef>
                <a:spcPts val="1000"/>
              </a:spcBef>
              <a:spcAft>
                <a:spcPts val="0"/>
              </a:spcAft>
              <a:buClr>
                <a:srgbClr val="09164D"/>
              </a:buClr>
              <a:buSzPts val="2177"/>
              <a:buFont typeface="Arial"/>
              <a:buChar char="•"/>
            </a:pPr>
            <a:r>
              <a:rPr lang="fr" sz="2177">
                <a:solidFill>
                  <a:srgbClr val="09164D"/>
                </a:solidFill>
              </a:rPr>
              <a:t>S’assurer que le système d’approvisionnement ne comporte </a:t>
            </a:r>
            <a:r>
              <a:rPr b="1" lang="fr" sz="2177">
                <a:solidFill>
                  <a:srgbClr val="09164D"/>
                </a:solidFill>
              </a:rPr>
              <a:t>aucune eau stagnante ou à faible débit</a:t>
            </a:r>
            <a:r>
              <a:rPr lang="fr" sz="2177">
                <a:solidFill>
                  <a:srgbClr val="09164D"/>
                </a:solidFill>
              </a:rPr>
              <a:t>.</a:t>
            </a:r>
            <a:endParaRPr/>
          </a:p>
          <a:p>
            <a:pPr indent="-342900" lvl="0" marL="342900" rtl="0" algn="l">
              <a:lnSpc>
                <a:spcPct val="90000"/>
              </a:lnSpc>
              <a:spcBef>
                <a:spcPts val="1000"/>
              </a:spcBef>
              <a:spcAft>
                <a:spcPts val="0"/>
              </a:spcAft>
              <a:buClr>
                <a:srgbClr val="09164D"/>
              </a:buClr>
              <a:buSzPts val="2177"/>
              <a:buFont typeface="Arial"/>
              <a:buChar char="•"/>
            </a:pPr>
            <a:r>
              <a:rPr lang="fr" sz="2177">
                <a:solidFill>
                  <a:srgbClr val="09164D"/>
                </a:solidFill>
              </a:rPr>
              <a:t>Élaborer et mettre en œuvre un </a:t>
            </a:r>
            <a:r>
              <a:rPr b="1" lang="fr" sz="2177">
                <a:solidFill>
                  <a:srgbClr val="09164D"/>
                </a:solidFill>
              </a:rPr>
              <a:t>plan de gestion des risques liés à l’eau</a:t>
            </a:r>
            <a:r>
              <a:rPr lang="fr" sz="2177">
                <a:solidFill>
                  <a:srgbClr val="09164D"/>
                </a:solidFill>
              </a:rPr>
              <a:t> en tenant compte des facteurs évoqués ci-dessus.</a:t>
            </a:r>
            <a:br>
              <a:rPr lang="fr" sz="2177">
                <a:solidFill>
                  <a:srgbClr val="09164D"/>
                </a:solidFill>
              </a:rPr>
            </a:br>
            <a:endParaRPr sz="2177">
              <a:solidFill>
                <a:srgbClr val="09164D"/>
              </a:solidFill>
            </a:endParaRPr>
          </a:p>
          <a:p>
            <a:pPr indent="-204659" lvl="0" marL="342900" rtl="0" algn="l">
              <a:lnSpc>
                <a:spcPct val="90000"/>
              </a:lnSpc>
              <a:spcBef>
                <a:spcPts val="1000"/>
              </a:spcBef>
              <a:spcAft>
                <a:spcPts val="0"/>
              </a:spcAft>
              <a:buClr>
                <a:schemeClr val="dk1"/>
              </a:buClr>
              <a:buSzPts val="2177"/>
              <a:buFont typeface="Arial"/>
              <a:buNone/>
            </a:pPr>
            <a:r>
              <a:t/>
            </a:r>
            <a:endParaRPr sz="2177">
              <a:solidFill>
                <a:srgbClr val="09164D"/>
              </a:solidFill>
            </a:endParaRPr>
          </a:p>
        </p:txBody>
      </p:sp>
      <p:pic>
        <p:nvPicPr>
          <p:cNvPr descr="https://www.who.int/water_sanitation_health/publications/legionnella_cover.jpg" id="712" name="Google Shape;712;p58">
            <a:hlinkClick r:id="rId3"/>
          </p:cNvPr>
          <p:cNvPicPr preferRelativeResize="0"/>
          <p:nvPr/>
        </p:nvPicPr>
        <p:blipFill rotWithShape="1">
          <a:blip r:embed="rId4">
            <a:alphaModFix/>
          </a:blip>
          <a:srcRect b="0" l="0" r="0" t="0"/>
          <a:stretch/>
        </p:blipFill>
        <p:spPr>
          <a:xfrm>
            <a:off x="581487" y="2931117"/>
            <a:ext cx="2156428" cy="2869709"/>
          </a:xfrm>
          <a:prstGeom prst="rect">
            <a:avLst/>
          </a:prstGeom>
          <a:noFill/>
          <a:ln>
            <a:noFill/>
          </a:ln>
          <a:effectLst>
            <a:outerShdw blurRad="292100" rotWithShape="0" algn="tl" dir="2700000" dist="139700">
              <a:srgbClr val="333333">
                <a:alpha val="64313"/>
              </a:srgbClr>
            </a:outerShdw>
          </a:effectLst>
        </p:spPr>
      </p:pic>
      <p:sp>
        <p:nvSpPr>
          <p:cNvPr id="713" name="Google Shape;713;p58"/>
          <p:cNvSpPr txBox="1"/>
          <p:nvPr/>
        </p:nvSpPr>
        <p:spPr>
          <a:xfrm>
            <a:off x="254000" y="5986473"/>
            <a:ext cx="3453348" cy="6506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14"/>
              <a:buFont typeface="Arial"/>
              <a:buNone/>
            </a:pPr>
            <a:r>
              <a:rPr b="0" i="0" lang="fr" sz="1814" u="none" cap="none" strike="noStrike">
                <a:solidFill>
                  <a:schemeClr val="dk1"/>
                </a:solidFill>
                <a:latin typeface="Arial"/>
                <a:ea typeface="Arial"/>
                <a:cs typeface="Arial"/>
                <a:sym typeface="Arial"/>
              </a:rPr>
              <a:t>OMS, </a:t>
            </a:r>
            <a:r>
              <a:rPr b="0" i="1" lang="fr" sz="1814" u="none" cap="none" strike="noStrike">
                <a:solidFill>
                  <a:schemeClr val="dk1"/>
                </a:solidFill>
                <a:latin typeface="Arial"/>
                <a:ea typeface="Arial"/>
                <a:cs typeface="Arial"/>
                <a:sym typeface="Arial"/>
              </a:rPr>
              <a:t>Legionella and the prevention of legionellosis</a:t>
            </a:r>
            <a:r>
              <a:rPr b="0" i="0" lang="fr" sz="1814" u="none" cap="none" strike="noStrike">
                <a:solidFill>
                  <a:schemeClr val="dk1"/>
                </a:solidFill>
                <a:latin typeface="Arial"/>
                <a:ea typeface="Arial"/>
                <a:cs typeface="Arial"/>
                <a:sym typeface="Arial"/>
              </a:rPr>
              <a:t>, 2007.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9"/>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Quatrième partie : Les changements climatiques </a:t>
            </a:r>
            <a:endParaRPr/>
          </a:p>
        </p:txBody>
      </p:sp>
      <p:sp>
        <p:nvSpPr>
          <p:cNvPr id="720" name="Google Shape;720;p59"/>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A picture containing sky, outdoor, building, house&#10;&#10;Description automatically generated" id="721" name="Google Shape;721;p59"/>
          <p:cNvPicPr preferRelativeResize="0"/>
          <p:nvPr/>
        </p:nvPicPr>
        <p:blipFill rotWithShape="1">
          <a:blip r:embed="rId3">
            <a:alphaModFix/>
          </a:blip>
          <a:srcRect b="0" l="0" r="0" t="0"/>
          <a:stretch/>
        </p:blipFill>
        <p:spPr>
          <a:xfrm>
            <a:off x="6564300" y="2992941"/>
            <a:ext cx="5405825" cy="3728534"/>
          </a:xfrm>
          <a:prstGeom prst="rect">
            <a:avLst/>
          </a:prstGeom>
          <a:noFill/>
          <a:ln>
            <a:noFill/>
          </a:ln>
        </p:spPr>
      </p:pic>
      <p:sp>
        <p:nvSpPr>
          <p:cNvPr id="722" name="Google Shape;722;p59"/>
          <p:cNvSpPr txBox="1"/>
          <p:nvPr/>
        </p:nvSpPr>
        <p:spPr>
          <a:xfrm>
            <a:off x="518288" y="2992941"/>
            <a:ext cx="5929313" cy="21082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L’impact des changements climatiques sur l’approvisionnement en eau</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Les solutions disponibles </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La résilience aux changements climatiques des technologies d’approvisionnement en eau </a:t>
            </a:r>
            <a:endParaRPr b="0" i="0" sz="1400" u="none" cap="none" strike="noStrike">
              <a:solidFill>
                <a:srgbClr val="000000"/>
              </a:solidFill>
              <a:latin typeface="Arial"/>
              <a:ea typeface="Arial"/>
              <a:cs typeface="Arial"/>
              <a:sym typeface="Arial"/>
            </a:endParaRPr>
          </a:p>
          <a:p>
            <a:pPr indent="-304800" lvl="0" marL="457200" marR="0" rtl="0" algn="l">
              <a:lnSpc>
                <a:spcPct val="90000"/>
              </a:lnSpc>
              <a:spcBef>
                <a:spcPts val="1000"/>
              </a:spcBef>
              <a:spcAft>
                <a:spcPts val="0"/>
              </a:spcAft>
              <a:buClr>
                <a:schemeClr val="lt1"/>
              </a:buClr>
              <a:buSzPts val="2400"/>
              <a:buFont typeface="Calibri"/>
              <a:buNone/>
            </a:pPr>
            <a:r>
              <a:t/>
            </a:r>
            <a:endParaRPr b="0" i="0" sz="2400" u="none" cap="none" strike="noStrike">
              <a:solidFill>
                <a:schemeClr val="lt1"/>
              </a:solidFill>
              <a:latin typeface="Arial"/>
              <a:ea typeface="Arial"/>
              <a:cs typeface="Arial"/>
              <a:sym typeface="Arial"/>
            </a:endParaRPr>
          </a:p>
          <a:p>
            <a:pPr indent="-304800" lvl="0" marL="457200" marR="0" rtl="0" algn="l">
              <a:lnSpc>
                <a:spcPct val="90000"/>
              </a:lnSpc>
              <a:spcBef>
                <a:spcPts val="1000"/>
              </a:spcBef>
              <a:spcAft>
                <a:spcPts val="0"/>
              </a:spcAft>
              <a:buClr>
                <a:schemeClr val="lt1"/>
              </a:buClr>
              <a:buSzPts val="2400"/>
              <a:buFont typeface="Calibri"/>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60"/>
          <p:cNvSpPr txBox="1"/>
          <p:nvPr>
            <p:ph type="title"/>
          </p:nvPr>
        </p:nvSpPr>
        <p:spPr>
          <a:xfrm>
            <a:off x="2749550" y="40856"/>
            <a:ext cx="6491288" cy="72072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4400"/>
              <a:buFont typeface="Arial Narrow"/>
              <a:buNone/>
            </a:pPr>
            <a:r>
              <a:rPr b="1" i="0" lang="fr" sz="4400" u="none" cap="none" strike="noStrike">
                <a:solidFill>
                  <a:schemeClr val="dk2"/>
                </a:solidFill>
                <a:latin typeface="Arial Narrow"/>
                <a:ea typeface="Arial Narrow"/>
                <a:cs typeface="Arial Narrow"/>
                <a:sym typeface="Arial Narrow"/>
              </a:rPr>
              <a:t>Inondations</a:t>
            </a:r>
            <a:endParaRPr b="1" i="0" sz="4400" u="none" cap="none" strike="noStrike">
              <a:solidFill>
                <a:schemeClr val="dk2"/>
              </a:solidFill>
              <a:latin typeface="Arial Narrow"/>
              <a:ea typeface="Arial Narrow"/>
              <a:cs typeface="Arial Narrow"/>
              <a:sym typeface="Arial Narrow"/>
            </a:endParaRPr>
          </a:p>
        </p:txBody>
      </p:sp>
      <p:pic>
        <p:nvPicPr>
          <p:cNvPr descr="image001" id="731" name="Google Shape;731;p60"/>
          <p:cNvPicPr preferRelativeResize="0"/>
          <p:nvPr/>
        </p:nvPicPr>
        <p:blipFill rotWithShape="1">
          <a:blip r:embed="rId3">
            <a:alphaModFix/>
          </a:blip>
          <a:srcRect b="0" l="0" r="0" t="0"/>
          <a:stretch/>
        </p:blipFill>
        <p:spPr>
          <a:xfrm>
            <a:off x="1484444" y="794087"/>
            <a:ext cx="10597888" cy="5961311"/>
          </a:xfrm>
          <a:prstGeom prst="rect">
            <a:avLst/>
          </a:prstGeom>
          <a:noFill/>
          <a:ln>
            <a:noFill/>
          </a:ln>
        </p:spPr>
      </p:pic>
      <p:sp>
        <p:nvSpPr>
          <p:cNvPr id="732" name="Google Shape;732;p60"/>
          <p:cNvSpPr txBox="1"/>
          <p:nvPr/>
        </p:nvSpPr>
        <p:spPr>
          <a:xfrm>
            <a:off x="6621345" y="794087"/>
            <a:ext cx="5642209"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chemeClr val="dk1"/>
                </a:solidFill>
                <a:latin typeface="Arial"/>
                <a:ea typeface="Arial"/>
                <a:cs typeface="Arial"/>
                <a:sym typeface="Arial"/>
              </a:rPr>
              <a:t>Crédit : Association internationale de l’eau/Chris Wells.</a:t>
            </a:r>
            <a:endParaRPr b="0" i="0" sz="1600" u="none" cap="none" strike="noStrike">
              <a:solidFill>
                <a:schemeClr val="dk1"/>
              </a:solidFill>
              <a:latin typeface="Arial"/>
              <a:ea typeface="Arial"/>
              <a:cs typeface="Arial"/>
              <a:sym typeface="Arial"/>
            </a:endParaRPr>
          </a:p>
        </p:txBody>
      </p:sp>
      <p:sp>
        <p:nvSpPr>
          <p:cNvPr id="733" name="Google Shape;733;p6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61"/>
          <p:cNvSpPr txBox="1"/>
          <p:nvPr>
            <p:ph type="title"/>
          </p:nvPr>
        </p:nvSpPr>
        <p:spPr>
          <a:xfrm>
            <a:off x="3233561" y="41095"/>
            <a:ext cx="6491288" cy="72072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4400"/>
              <a:buFont typeface="Arial Narrow"/>
              <a:buNone/>
            </a:pPr>
            <a:r>
              <a:rPr b="1" i="0" lang="fr" sz="4400" u="none" cap="none" strike="noStrike">
                <a:solidFill>
                  <a:schemeClr val="dk2"/>
                </a:solidFill>
                <a:latin typeface="Arial Narrow"/>
                <a:ea typeface="Arial Narrow"/>
                <a:cs typeface="Arial Narrow"/>
                <a:sym typeface="Arial Narrow"/>
              </a:rPr>
              <a:t>Sécheresses</a:t>
            </a:r>
            <a:endParaRPr b="1" i="0" sz="4400" u="none" cap="none" strike="noStrike">
              <a:solidFill>
                <a:schemeClr val="dk2"/>
              </a:solidFill>
              <a:latin typeface="Arial Narrow"/>
              <a:ea typeface="Arial Narrow"/>
              <a:cs typeface="Arial Narrow"/>
              <a:sym typeface="Arial Narrow"/>
            </a:endParaRPr>
          </a:p>
        </p:txBody>
      </p:sp>
      <p:pic>
        <p:nvPicPr>
          <p:cNvPr descr="image002" id="742" name="Google Shape;742;p61"/>
          <p:cNvPicPr preferRelativeResize="0"/>
          <p:nvPr/>
        </p:nvPicPr>
        <p:blipFill rotWithShape="1">
          <a:blip r:embed="rId3">
            <a:alphaModFix/>
          </a:blip>
          <a:srcRect b="0" l="0" r="0" t="0"/>
          <a:stretch/>
        </p:blipFill>
        <p:spPr>
          <a:xfrm>
            <a:off x="1497012" y="872944"/>
            <a:ext cx="10540649" cy="5929115"/>
          </a:xfrm>
          <a:prstGeom prst="rect">
            <a:avLst/>
          </a:prstGeom>
          <a:noFill/>
          <a:ln>
            <a:noFill/>
          </a:ln>
        </p:spPr>
      </p:pic>
      <p:sp>
        <p:nvSpPr>
          <p:cNvPr id="743" name="Google Shape;743;p61"/>
          <p:cNvSpPr txBox="1"/>
          <p:nvPr/>
        </p:nvSpPr>
        <p:spPr>
          <a:xfrm>
            <a:off x="9600568" y="508991"/>
            <a:ext cx="278064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chemeClr val="dk1"/>
                </a:solidFill>
                <a:latin typeface="Arial"/>
                <a:ea typeface="Arial"/>
                <a:cs typeface="Arial"/>
                <a:sym typeface="Arial"/>
              </a:rPr>
              <a:t>Crédit : Association internationale de l’eau/Chris Wells.</a:t>
            </a:r>
            <a:endParaRPr b="0" i="0" sz="1600" u="none" cap="none" strike="noStrike">
              <a:solidFill>
                <a:schemeClr val="dk1"/>
              </a:solidFill>
              <a:latin typeface="Arial"/>
              <a:ea typeface="Arial"/>
              <a:cs typeface="Arial"/>
              <a:sym typeface="Arial"/>
            </a:endParaRPr>
          </a:p>
        </p:txBody>
      </p:sp>
      <p:sp>
        <p:nvSpPr>
          <p:cNvPr id="744" name="Google Shape;744;p6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62"/>
          <p:cNvSpPr txBox="1"/>
          <p:nvPr>
            <p:ph type="title"/>
          </p:nvPr>
        </p:nvSpPr>
        <p:spPr>
          <a:xfrm>
            <a:off x="0" y="26988"/>
            <a:ext cx="11318875" cy="7191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Narrow"/>
              <a:buNone/>
            </a:pPr>
            <a:r>
              <a:rPr b="1" i="0" lang="fr" sz="4400" u="none" cap="none" strike="noStrike">
                <a:solidFill>
                  <a:schemeClr val="lt1"/>
                </a:solidFill>
                <a:latin typeface="Arial Narrow"/>
                <a:ea typeface="Arial Narrow"/>
                <a:cs typeface="Arial Narrow"/>
                <a:sym typeface="Arial Narrow"/>
              </a:rPr>
              <a:t>Les solutions disponibles</a:t>
            </a:r>
            <a:endParaRPr b="1" i="0" sz="4400" u="none" cap="none" strike="noStrike">
              <a:solidFill>
                <a:schemeClr val="lt1"/>
              </a:solidFill>
              <a:latin typeface="Arial Narrow"/>
              <a:ea typeface="Arial Narrow"/>
              <a:cs typeface="Arial Narrow"/>
              <a:sym typeface="Arial Narrow"/>
            </a:endParaRPr>
          </a:p>
        </p:txBody>
      </p:sp>
      <p:pic>
        <p:nvPicPr>
          <p:cNvPr descr="C:\Users\MONTGO~1\AppData\Local\Temp\IMG_6986.JPG" id="753" name="Google Shape;753;p62"/>
          <p:cNvPicPr preferRelativeResize="0"/>
          <p:nvPr/>
        </p:nvPicPr>
        <p:blipFill rotWithShape="1">
          <a:blip r:embed="rId3">
            <a:alphaModFix/>
          </a:blip>
          <a:srcRect b="0" l="0" r="0" t="0"/>
          <a:stretch/>
        </p:blipFill>
        <p:spPr>
          <a:xfrm rot="5400000">
            <a:off x="133892" y="4040684"/>
            <a:ext cx="2446132" cy="2452941"/>
          </a:xfrm>
          <a:prstGeom prst="rect">
            <a:avLst/>
          </a:prstGeom>
          <a:noFill/>
          <a:ln>
            <a:noFill/>
          </a:ln>
        </p:spPr>
      </p:pic>
      <p:pic>
        <p:nvPicPr>
          <p:cNvPr descr="C:\Users\MONTGO~1\AppData\Local\Temp\IMG_6987.JPG" id="754" name="Google Shape;754;p62"/>
          <p:cNvPicPr preferRelativeResize="0"/>
          <p:nvPr/>
        </p:nvPicPr>
        <p:blipFill rotWithShape="1">
          <a:blip r:embed="rId4">
            <a:alphaModFix/>
          </a:blip>
          <a:srcRect b="0" l="0" r="0" t="0"/>
          <a:stretch/>
        </p:blipFill>
        <p:spPr>
          <a:xfrm rot="5400000">
            <a:off x="9350912" y="1384981"/>
            <a:ext cx="2473341" cy="2483485"/>
          </a:xfrm>
          <a:prstGeom prst="rect">
            <a:avLst/>
          </a:prstGeom>
          <a:noFill/>
          <a:ln>
            <a:noFill/>
          </a:ln>
        </p:spPr>
      </p:pic>
      <p:pic>
        <p:nvPicPr>
          <p:cNvPr descr="D:\Work\HWTS\Scheme\Reporting\Round I\Report photos\LifeStraw Family 2.0\LifeStraw 2.0.JPG" id="755" name="Google Shape;755;p62"/>
          <p:cNvPicPr preferRelativeResize="0"/>
          <p:nvPr/>
        </p:nvPicPr>
        <p:blipFill rotWithShape="1">
          <a:blip r:embed="rId5">
            <a:alphaModFix/>
          </a:blip>
          <a:srcRect b="0" l="0" r="0" t="0"/>
          <a:stretch/>
        </p:blipFill>
        <p:spPr>
          <a:xfrm>
            <a:off x="9345841" y="4110713"/>
            <a:ext cx="2453198" cy="2379507"/>
          </a:xfrm>
          <a:prstGeom prst="rect">
            <a:avLst/>
          </a:prstGeom>
          <a:noFill/>
          <a:ln>
            <a:noFill/>
          </a:ln>
        </p:spPr>
      </p:pic>
      <p:pic>
        <p:nvPicPr>
          <p:cNvPr descr="A picture containing text, person, ground&#10;&#10;Description automatically generated" id="756" name="Google Shape;756;p62"/>
          <p:cNvPicPr preferRelativeResize="0"/>
          <p:nvPr/>
        </p:nvPicPr>
        <p:blipFill rotWithShape="1">
          <a:blip r:embed="rId6">
            <a:alphaModFix/>
          </a:blip>
          <a:srcRect b="0" l="28992" r="0" t="0"/>
          <a:stretch/>
        </p:blipFill>
        <p:spPr>
          <a:xfrm>
            <a:off x="80627" y="1363417"/>
            <a:ext cx="2528242" cy="2404997"/>
          </a:xfrm>
          <a:prstGeom prst="rect">
            <a:avLst/>
          </a:prstGeom>
          <a:noFill/>
          <a:ln>
            <a:noFill/>
          </a:ln>
        </p:spPr>
      </p:pic>
      <p:sp>
        <p:nvSpPr>
          <p:cNvPr id="757" name="Google Shape;757;p62"/>
          <p:cNvSpPr txBox="1"/>
          <p:nvPr>
            <p:ph idx="1" type="body"/>
          </p:nvPr>
        </p:nvSpPr>
        <p:spPr>
          <a:xfrm>
            <a:off x="2583429" y="983152"/>
            <a:ext cx="6736971" cy="523984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9164D"/>
              </a:buClr>
              <a:buSzPts val="2200"/>
              <a:buFont typeface="Arial"/>
              <a:buChar char="•"/>
            </a:pPr>
            <a:r>
              <a:rPr lang="fr" sz="1600">
                <a:solidFill>
                  <a:srgbClr val="09164D"/>
                </a:solidFill>
              </a:rPr>
              <a:t>Surélévation des réservoirs de stockage de l’eau (afin d’atténuer les risques de contamination et les dégâts structurels liés aux inondations) </a:t>
            </a:r>
            <a:endParaRPr sz="1400"/>
          </a:p>
          <a:p>
            <a:pPr indent="-342900" lvl="0" marL="342900" rtl="0" algn="l">
              <a:lnSpc>
                <a:spcPct val="90000"/>
              </a:lnSpc>
              <a:spcBef>
                <a:spcPts val="1000"/>
              </a:spcBef>
              <a:spcAft>
                <a:spcPts val="0"/>
              </a:spcAft>
              <a:buClr>
                <a:srgbClr val="09164D"/>
              </a:buClr>
              <a:buSzPts val="2200"/>
              <a:buFont typeface="Arial"/>
              <a:buChar char="•"/>
            </a:pPr>
            <a:r>
              <a:rPr lang="fr" sz="1600">
                <a:solidFill>
                  <a:srgbClr val="09164D"/>
                </a:solidFill>
              </a:rPr>
              <a:t>Récupération des eaux de pluie avec des capacités de stockage adéquates </a:t>
            </a:r>
            <a:endParaRPr sz="1400"/>
          </a:p>
          <a:p>
            <a:pPr indent="-342900" lvl="0" marL="342900" rtl="0" algn="l">
              <a:lnSpc>
                <a:spcPct val="90000"/>
              </a:lnSpc>
              <a:spcBef>
                <a:spcPts val="1000"/>
              </a:spcBef>
              <a:spcAft>
                <a:spcPts val="0"/>
              </a:spcAft>
              <a:buClr>
                <a:srgbClr val="09164D"/>
              </a:buClr>
              <a:buSzPts val="2200"/>
              <a:buFont typeface="Arial"/>
              <a:buChar char="•"/>
            </a:pPr>
            <a:r>
              <a:rPr lang="fr" sz="1600">
                <a:solidFill>
                  <a:srgbClr val="09164D"/>
                </a:solidFill>
              </a:rPr>
              <a:t>Mise en place de réserves de secours en cas de sécheresse, d’inondation, d’incendie, de vents violents ou de coupure de courant</a:t>
            </a:r>
            <a:endParaRPr sz="1400"/>
          </a:p>
          <a:p>
            <a:pPr indent="-342900" lvl="0" marL="342900" rtl="0" algn="l">
              <a:lnSpc>
                <a:spcPct val="90000"/>
              </a:lnSpc>
              <a:spcBef>
                <a:spcPts val="1000"/>
              </a:spcBef>
              <a:spcAft>
                <a:spcPts val="0"/>
              </a:spcAft>
              <a:buClr>
                <a:srgbClr val="09164D"/>
              </a:buClr>
              <a:buSzPts val="2200"/>
              <a:buFont typeface="Arial"/>
              <a:buChar char="•"/>
            </a:pPr>
            <a:r>
              <a:rPr lang="fr" sz="1600">
                <a:solidFill>
                  <a:srgbClr val="09164D"/>
                </a:solidFill>
              </a:rPr>
              <a:t>Mise en œuvre de stratégies visant à économiser l’eau : </a:t>
            </a:r>
            <a:endParaRPr sz="1400"/>
          </a:p>
          <a:p>
            <a:pPr indent="-258762" lvl="1" marL="914400" rtl="0" algn="l">
              <a:lnSpc>
                <a:spcPct val="90000"/>
              </a:lnSpc>
              <a:spcBef>
                <a:spcPts val="500"/>
              </a:spcBef>
              <a:spcAft>
                <a:spcPts val="0"/>
              </a:spcAft>
              <a:buClr>
                <a:srgbClr val="09164D"/>
              </a:buClr>
              <a:buSzPts val="2200"/>
              <a:buChar char="•"/>
            </a:pPr>
            <a:r>
              <a:rPr lang="fr" sz="1600">
                <a:solidFill>
                  <a:srgbClr val="09164D"/>
                </a:solidFill>
                <a:latin typeface="Arial"/>
                <a:ea typeface="Arial"/>
                <a:cs typeface="Arial"/>
                <a:sym typeface="Arial"/>
              </a:rPr>
              <a:t>Réutilisation des eaux grises/de l’eau de lavage pour l’arrosage des sols et les chasses d’eau</a:t>
            </a:r>
            <a:endParaRPr sz="1400"/>
          </a:p>
          <a:p>
            <a:pPr indent="-258762" lvl="1" marL="914400" rtl="0" algn="l">
              <a:lnSpc>
                <a:spcPct val="90000"/>
              </a:lnSpc>
              <a:spcBef>
                <a:spcPts val="500"/>
              </a:spcBef>
              <a:spcAft>
                <a:spcPts val="0"/>
              </a:spcAft>
              <a:buClr>
                <a:srgbClr val="09164D"/>
              </a:buClr>
              <a:buSzPts val="2200"/>
              <a:buChar char="•"/>
            </a:pPr>
            <a:r>
              <a:rPr lang="fr" sz="1600">
                <a:solidFill>
                  <a:srgbClr val="09164D"/>
                </a:solidFill>
                <a:latin typeface="Arial"/>
                <a:ea typeface="Arial"/>
                <a:cs typeface="Arial"/>
                <a:sym typeface="Arial"/>
              </a:rPr>
              <a:t>Réparation des fuites au niveau des robinets et des canalisations</a:t>
            </a:r>
            <a:endParaRPr sz="1400"/>
          </a:p>
          <a:p>
            <a:pPr indent="-258762" lvl="1" marL="914400" rtl="0" algn="l">
              <a:lnSpc>
                <a:spcPct val="90000"/>
              </a:lnSpc>
              <a:spcBef>
                <a:spcPts val="500"/>
              </a:spcBef>
              <a:spcAft>
                <a:spcPts val="0"/>
              </a:spcAft>
              <a:buClr>
                <a:srgbClr val="09164D"/>
              </a:buClr>
              <a:buSzPts val="2200"/>
              <a:buChar char="•"/>
            </a:pPr>
            <a:r>
              <a:rPr lang="fr" sz="1600">
                <a:solidFill>
                  <a:srgbClr val="09164D"/>
                </a:solidFill>
                <a:latin typeface="Arial"/>
                <a:ea typeface="Arial"/>
                <a:cs typeface="Arial"/>
                <a:sym typeface="Arial"/>
              </a:rPr>
              <a:t>Fermeture des robinets pendant le lavage des mains</a:t>
            </a:r>
            <a:endParaRPr sz="1400"/>
          </a:p>
          <a:p>
            <a:pPr indent="-258762" lvl="1" marL="914400" rtl="0" algn="l">
              <a:lnSpc>
                <a:spcPct val="90000"/>
              </a:lnSpc>
              <a:spcBef>
                <a:spcPts val="500"/>
              </a:spcBef>
              <a:spcAft>
                <a:spcPts val="0"/>
              </a:spcAft>
              <a:buClr>
                <a:srgbClr val="09164D"/>
              </a:buClr>
              <a:buSzPts val="2200"/>
              <a:buChar char="•"/>
            </a:pPr>
            <a:r>
              <a:rPr lang="fr" sz="1600">
                <a:solidFill>
                  <a:srgbClr val="09164D"/>
                </a:solidFill>
                <a:latin typeface="Arial"/>
                <a:ea typeface="Arial"/>
                <a:cs typeface="Arial"/>
                <a:sym typeface="Arial"/>
              </a:rPr>
              <a:t>Mise en place de toilettes à faible débit</a:t>
            </a:r>
            <a:endParaRPr sz="1400"/>
          </a:p>
          <a:p>
            <a:pPr indent="-342900" lvl="0" marL="342900" rtl="0" algn="l">
              <a:lnSpc>
                <a:spcPct val="90000"/>
              </a:lnSpc>
              <a:spcBef>
                <a:spcPts val="1000"/>
              </a:spcBef>
              <a:spcAft>
                <a:spcPts val="0"/>
              </a:spcAft>
              <a:buClr>
                <a:srgbClr val="09164D"/>
              </a:buClr>
              <a:buSzPts val="2200"/>
              <a:buFont typeface="Arial"/>
              <a:buChar char="•"/>
            </a:pPr>
            <a:r>
              <a:rPr lang="fr" sz="1600">
                <a:solidFill>
                  <a:srgbClr val="09164D"/>
                </a:solidFill>
              </a:rPr>
              <a:t>Nettoyage des drains</a:t>
            </a:r>
            <a:endParaRPr sz="1400"/>
          </a:p>
          <a:p>
            <a:pPr indent="-342900" lvl="0" marL="342900" rtl="0" algn="l">
              <a:lnSpc>
                <a:spcPct val="90000"/>
              </a:lnSpc>
              <a:spcBef>
                <a:spcPts val="1000"/>
              </a:spcBef>
              <a:spcAft>
                <a:spcPts val="0"/>
              </a:spcAft>
              <a:buClr>
                <a:srgbClr val="09164D"/>
              </a:buClr>
              <a:buSzPts val="2200"/>
              <a:buFont typeface="Arial"/>
              <a:buChar char="•"/>
            </a:pPr>
            <a:r>
              <a:rPr lang="fr" sz="1600">
                <a:solidFill>
                  <a:srgbClr val="09164D"/>
                </a:solidFill>
              </a:rPr>
              <a:t>Traitement de l’eau </a:t>
            </a:r>
            <a:endParaRPr sz="1400"/>
          </a:p>
          <a:p>
            <a:pPr indent="-342900" lvl="0" marL="342900" rtl="0" algn="l">
              <a:lnSpc>
                <a:spcPct val="90000"/>
              </a:lnSpc>
              <a:spcBef>
                <a:spcPts val="1000"/>
              </a:spcBef>
              <a:spcAft>
                <a:spcPts val="0"/>
              </a:spcAft>
              <a:buClr>
                <a:srgbClr val="09164D"/>
              </a:buClr>
              <a:buSzPts val="2200"/>
              <a:buFont typeface="Arial"/>
              <a:buChar char="•"/>
            </a:pPr>
            <a:r>
              <a:rPr lang="fr" sz="1600">
                <a:solidFill>
                  <a:srgbClr val="09164D"/>
                </a:solidFill>
              </a:rPr>
              <a:t>Priorité accordée aux usages liés à la boisson, à l’hygiène et autres services essentiels </a:t>
            </a:r>
            <a:endParaRPr sz="1400"/>
          </a:p>
          <a:p>
            <a:pPr indent="-203200" lvl="0" marL="342900" rtl="0" algn="l">
              <a:lnSpc>
                <a:spcPct val="90000"/>
              </a:lnSpc>
              <a:spcBef>
                <a:spcPts val="1000"/>
              </a:spcBef>
              <a:spcAft>
                <a:spcPts val="0"/>
              </a:spcAft>
              <a:buClr>
                <a:schemeClr val="dk1"/>
              </a:buClr>
              <a:buSzPts val="2200"/>
              <a:buFont typeface="Arial"/>
              <a:buNone/>
            </a:pPr>
            <a:r>
              <a:t/>
            </a:r>
            <a:endParaRPr sz="1600">
              <a:solidFill>
                <a:srgbClr val="09164D"/>
              </a:solidFill>
            </a:endParaRPr>
          </a:p>
        </p:txBody>
      </p:sp>
      <p:sp>
        <p:nvSpPr>
          <p:cNvPr id="758" name="Google Shape;758;p6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sz="6600"/>
              <a:t>Première partie : Exigences minimales en matière d’approvisionnement en eau</a:t>
            </a:r>
            <a:endParaRPr sz="6600"/>
          </a:p>
        </p:txBody>
      </p:sp>
      <p:sp>
        <p:nvSpPr>
          <p:cNvPr id="215" name="Google Shape;215;p27"/>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A picture containing sky, outdoor, building, house&#10;&#10;Description automatically generated" id="216" name="Google Shape;216;p27"/>
          <p:cNvPicPr preferRelativeResize="0"/>
          <p:nvPr/>
        </p:nvPicPr>
        <p:blipFill rotWithShape="1">
          <a:blip r:embed="rId3">
            <a:alphaModFix/>
          </a:blip>
          <a:srcRect b="0" l="0" r="0" t="0"/>
          <a:stretch/>
        </p:blipFill>
        <p:spPr>
          <a:xfrm>
            <a:off x="6564300" y="3428999"/>
            <a:ext cx="5405825" cy="3292475"/>
          </a:xfrm>
          <a:prstGeom prst="rect">
            <a:avLst/>
          </a:prstGeom>
          <a:noFill/>
          <a:ln>
            <a:noFill/>
          </a:ln>
        </p:spPr>
      </p:pic>
      <p:sp>
        <p:nvSpPr>
          <p:cNvPr id="217" name="Google Shape;217;p27"/>
          <p:cNvSpPr txBox="1"/>
          <p:nvPr/>
        </p:nvSpPr>
        <p:spPr>
          <a:xfrm>
            <a:off x="518288" y="3235325"/>
            <a:ext cx="5929313" cy="21082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Exigences minimales en matière d’approvisionnement en eau dans les établissements de santé </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Conséquences d’un approvisionnement en eau inadéquat</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Définitions relatives à l’approvisionnement en eau</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chemeClr val="lt1"/>
              </a:buClr>
              <a:buSzPts val="2400"/>
              <a:buFont typeface="Calibri"/>
              <a:buAutoNum type="arabicPeriod"/>
            </a:pPr>
            <a:r>
              <a:rPr b="0" i="0" lang="fr" sz="2400" u="none" cap="none" strike="noStrike">
                <a:solidFill>
                  <a:schemeClr val="lt1"/>
                </a:solidFill>
                <a:latin typeface="Arial"/>
                <a:ea typeface="Arial"/>
                <a:cs typeface="Arial"/>
                <a:sym typeface="Arial"/>
              </a:rPr>
              <a:t>Quantité d’eau et stockage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63"/>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Principaux points à retenir </a:t>
            </a:r>
            <a:endParaRPr/>
          </a:p>
        </p:txBody>
      </p:sp>
      <p:sp>
        <p:nvSpPr>
          <p:cNvPr id="765" name="Google Shape;765;p6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766" name="Google Shape;766;p63"/>
          <p:cNvSpPr txBox="1"/>
          <p:nvPr>
            <p:ph idx="1" type="body"/>
          </p:nvPr>
        </p:nvSpPr>
        <p:spPr>
          <a:xfrm>
            <a:off x="838199" y="1384300"/>
            <a:ext cx="10514013" cy="4973466"/>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90000"/>
              </a:lnSpc>
              <a:spcBef>
                <a:spcPts val="0"/>
              </a:spcBef>
              <a:spcAft>
                <a:spcPts val="0"/>
              </a:spcAft>
              <a:buClr>
                <a:srgbClr val="09164D"/>
              </a:buClr>
              <a:buSzPct val="108108"/>
              <a:buFont typeface="Arial"/>
              <a:buChar char="•"/>
            </a:pPr>
            <a:r>
              <a:rPr lang="fr" sz="2400">
                <a:solidFill>
                  <a:srgbClr val="09164D"/>
                </a:solidFill>
              </a:rPr>
              <a:t>L’eau joue un rôle essentiel dans la sûreté et la propreté des soins prodigués, ainsi que pour le respect de la dignité et des droits du personnel, des patients et des soignants.</a:t>
            </a:r>
            <a:endParaRPr/>
          </a:p>
          <a:p>
            <a:pPr indent="-342900" lvl="0" marL="342900" rtl="0" algn="l">
              <a:lnSpc>
                <a:spcPct val="90000"/>
              </a:lnSpc>
              <a:spcBef>
                <a:spcPts val="1000"/>
              </a:spcBef>
              <a:spcAft>
                <a:spcPts val="0"/>
              </a:spcAft>
              <a:buClr>
                <a:srgbClr val="09164D"/>
              </a:buClr>
              <a:buSzPct val="108108"/>
              <a:buFont typeface="Arial"/>
              <a:buChar char="•"/>
            </a:pPr>
            <a:r>
              <a:rPr lang="fr" sz="2400">
                <a:solidFill>
                  <a:srgbClr val="09164D"/>
                </a:solidFill>
              </a:rPr>
              <a:t>La quantité d’eau disponible doit dépendre des différents types de services de santé proposés et du nombre de patients et de soignants. </a:t>
            </a:r>
            <a:endParaRPr/>
          </a:p>
          <a:p>
            <a:pPr indent="-342900" lvl="0" marL="342900" rtl="0" algn="l">
              <a:lnSpc>
                <a:spcPct val="90000"/>
              </a:lnSpc>
              <a:spcBef>
                <a:spcPts val="1000"/>
              </a:spcBef>
              <a:spcAft>
                <a:spcPts val="0"/>
              </a:spcAft>
              <a:buClr>
                <a:srgbClr val="09164D"/>
              </a:buClr>
              <a:buSzPct val="108108"/>
              <a:buFont typeface="Arial"/>
              <a:buChar char="•"/>
            </a:pPr>
            <a:r>
              <a:rPr lang="fr" sz="2400">
                <a:solidFill>
                  <a:srgbClr val="09164D"/>
                </a:solidFill>
              </a:rPr>
              <a:t>Dans la mesure du possible, l’eau doit être traitée et il existe de nombreuses solutions à moindre coût pour le faire.</a:t>
            </a:r>
            <a:endParaRPr/>
          </a:p>
          <a:p>
            <a:pPr indent="-342900" lvl="0" marL="342900" rtl="0" algn="l">
              <a:lnSpc>
                <a:spcPct val="90000"/>
              </a:lnSpc>
              <a:spcBef>
                <a:spcPts val="1000"/>
              </a:spcBef>
              <a:spcAft>
                <a:spcPts val="0"/>
              </a:spcAft>
              <a:buClr>
                <a:srgbClr val="09164D"/>
              </a:buClr>
              <a:buSzPct val="108108"/>
              <a:buFont typeface="Arial"/>
              <a:buChar char="•"/>
            </a:pPr>
            <a:r>
              <a:rPr lang="fr" sz="2400">
                <a:solidFill>
                  <a:srgbClr val="09164D"/>
                </a:solidFill>
              </a:rPr>
              <a:t>Le risque de contamination du système d’approvisionnement en eau par un coronavirus ou par le virus Ebola est faible et la chloration est une solution efficace pour désactiver ces deux types de virus.</a:t>
            </a:r>
            <a:endParaRPr/>
          </a:p>
          <a:p>
            <a:pPr indent="-342900" lvl="0" marL="342900" rtl="0" algn="l">
              <a:lnSpc>
                <a:spcPct val="90000"/>
              </a:lnSpc>
              <a:spcBef>
                <a:spcPts val="1000"/>
              </a:spcBef>
              <a:spcAft>
                <a:spcPts val="0"/>
              </a:spcAft>
              <a:buClr>
                <a:srgbClr val="09164D"/>
              </a:buClr>
              <a:buSzPct val="108108"/>
              <a:buFont typeface="Arial"/>
              <a:buChar char="•"/>
            </a:pPr>
            <a:r>
              <a:rPr lang="fr" sz="2400">
                <a:solidFill>
                  <a:srgbClr val="09164D"/>
                </a:solidFill>
              </a:rPr>
              <a:t>Un système d’approvisionnement en eau résilient aux changements climatiques repose sur la mise en place de réserves de secours, d’une capacité de stockage adéquate, de dispositifs de traitement complémentaires et d’infrastructures capables de résister aux inondations, aux sécheresses et aux phénomènes climatiques extrêmes.</a:t>
            </a:r>
            <a:endParaRPr/>
          </a:p>
          <a:p>
            <a:pPr indent="-342900" lvl="0" marL="342900" rtl="0" algn="l">
              <a:lnSpc>
                <a:spcPct val="90000"/>
              </a:lnSpc>
              <a:spcBef>
                <a:spcPts val="1000"/>
              </a:spcBef>
              <a:spcAft>
                <a:spcPts val="0"/>
              </a:spcAft>
              <a:buClr>
                <a:srgbClr val="09164D"/>
              </a:buClr>
              <a:buSzPct val="108108"/>
              <a:buFont typeface="Arial"/>
              <a:buChar char="•"/>
            </a:pPr>
            <a:r>
              <a:rPr lang="fr" sz="2400">
                <a:solidFill>
                  <a:srgbClr val="09164D"/>
                </a:solidFill>
              </a:rPr>
              <a:t>Une bonne gestion de l’approvisionnement en eau permet de prévenir le développement des légionelles.</a:t>
            </a:r>
            <a:endParaRPr/>
          </a:p>
          <a:p>
            <a:pPr indent="-190500" lvl="0" marL="342900" rtl="0" algn="l">
              <a:lnSpc>
                <a:spcPct val="90000"/>
              </a:lnSpc>
              <a:spcBef>
                <a:spcPts val="1000"/>
              </a:spcBef>
              <a:spcAft>
                <a:spcPts val="0"/>
              </a:spcAft>
              <a:buClr>
                <a:schemeClr val="dk1"/>
              </a:buClr>
              <a:buSzPct val="108108"/>
              <a:buFont typeface="Arial"/>
              <a:buNone/>
            </a:pPr>
            <a:r>
              <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graphicFrame>
        <p:nvGraphicFramePr>
          <p:cNvPr id="774" name="Google Shape;774;p64"/>
          <p:cNvGraphicFramePr/>
          <p:nvPr/>
        </p:nvGraphicFramePr>
        <p:xfrm>
          <a:off x="505408" y="1265571"/>
          <a:ext cx="3000000" cy="3000000"/>
        </p:xfrm>
        <a:graphic>
          <a:graphicData uri="http://schemas.openxmlformats.org/drawingml/2006/table">
            <a:tbl>
              <a:tblPr bandRow="1" firstCol="1" firstRow="1">
                <a:noFill/>
                <a:tableStyleId>{BBE9A174-E78B-40DA-BA03-B4E42B4845A3}</a:tableStyleId>
              </a:tblPr>
              <a:tblGrid>
                <a:gridCol w="433775"/>
                <a:gridCol w="9173800"/>
                <a:gridCol w="1573625"/>
              </a:tblGrid>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1a</a:t>
                      </a:r>
                      <a:endParaRPr i="1" sz="1400" u="none" cap="none" strike="noStrike">
                        <a:solidFill>
                          <a:srgbClr val="09164D"/>
                        </a:solidFill>
                        <a:latin typeface="Arial"/>
                        <a:ea typeface="Arial"/>
                        <a:cs typeface="Arial"/>
                        <a:sym typeface="Arial"/>
                      </a:endParaRPr>
                    </a:p>
                  </a:txBody>
                  <a:tcPr marT="0" marB="0" marR="61300" marL="61300">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Un système d’approvisionnement en eau amélioré est raccordé à l’établissement ou installé sur place. </a:t>
                      </a:r>
                      <a:endParaRPr b="1" i="1" sz="1600" u="none" cap="none" strike="noStrike">
                        <a:solidFill>
                          <a:srgbClr val="09164D"/>
                        </a:solidFill>
                        <a:latin typeface="Arial"/>
                        <a:ea typeface="Arial"/>
                        <a:cs typeface="Arial"/>
                        <a:sym typeface="Arial"/>
                      </a:endParaRPr>
                    </a:p>
                  </a:txBody>
                  <a:tcPr marT="0" marB="0" marR="61300" marL="61300">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Approvisionnement</a:t>
                      </a:r>
                      <a:endParaRPr i="1" sz="1400" u="none" cap="none" strike="noStrike">
                        <a:solidFill>
                          <a:srgbClr val="09164D"/>
                        </a:solidFill>
                        <a:latin typeface="Arial"/>
                        <a:ea typeface="Arial"/>
                        <a:cs typeface="Arial"/>
                        <a:sym typeface="Arial"/>
                      </a:endParaRPr>
                    </a:p>
                  </a:txBody>
                  <a:tcPr marT="0" marB="0" marR="61300" marL="61300">
                    <a:lnB cap="flat" cmpd="sng" w="12700">
                      <a:solidFill>
                        <a:schemeClr val="dk1"/>
                      </a:solidFill>
                      <a:prstDash val="solid"/>
                      <a:round/>
                      <a:headEnd len="sm" w="sm" type="none"/>
                      <a:tailEnd len="sm" w="sm" type="none"/>
                    </a:lnB>
                  </a:tcPr>
                </a:tc>
              </a:tr>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1b</a:t>
                      </a:r>
                      <a:endParaRPr i="1" sz="1400" u="none" cap="none" strike="noStrike">
                        <a:solidFill>
                          <a:srgbClr val="09164D"/>
                        </a:solidFill>
                        <a:latin typeface="Arial"/>
                        <a:ea typeface="Arial"/>
                        <a:cs typeface="Arial"/>
                        <a:sym typeface="Arial"/>
                      </a:endParaRPr>
                    </a:p>
                  </a:txBody>
                  <a:tcPr marT="0" marB="0" marR="61300" marL="613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L’établissement dispose de réserves d’eau courante sur place.</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Approvisionnement</a:t>
                      </a:r>
                      <a:endParaRPr i="1" sz="1400" u="none" cap="none" strike="noStrike">
                        <a:solidFill>
                          <a:srgbClr val="09164D"/>
                        </a:solidFill>
                        <a:latin typeface="Arial"/>
                        <a:ea typeface="Arial"/>
                        <a:cs typeface="Arial"/>
                        <a:sym typeface="Arial"/>
                      </a:endParaRPr>
                    </a:p>
                  </a:txBody>
                  <a:tcPr marT="0" marB="0" marR="61300" marL="613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75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2</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Tous les robinets sont raccordés à un système d’approvisionnement en eau disponible et en état de fonctionnement, sans fuite dans les canalisations. </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Approvisionnement/</a:t>
                      </a:r>
                      <a:br>
                        <a:rPr lang="fr" sz="1400" u="none" cap="none" strike="noStrike">
                          <a:solidFill>
                            <a:srgbClr val="09164D"/>
                          </a:solidFill>
                          <a:latin typeface="Arial"/>
                          <a:ea typeface="Arial"/>
                          <a:cs typeface="Arial"/>
                          <a:sym typeface="Arial"/>
                        </a:rPr>
                      </a:br>
                      <a:r>
                        <a:rPr lang="fr" sz="1400" u="none" cap="none" strike="noStrike">
                          <a:solidFill>
                            <a:srgbClr val="09164D"/>
                          </a:solidFill>
                          <a:latin typeface="Arial"/>
                          <a:ea typeface="Arial"/>
                          <a:cs typeface="Arial"/>
                          <a:sym typeface="Arial"/>
                        </a:rPr>
                        <a:t>plomberie</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3a</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L’eau est toujours disponible lorsque l’établissement est ouvert.</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Disponibilité </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3b</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L’eau est disponible au moment où l’évaluation WASH FIT est menée. </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4</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L’eau est disponible toute l’année (indépendamment des changements de saison, des conditions météorologiques/des phénomènes climatiques extrêmes ou d’autres types de contraintes).</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5</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 système principal d’approvisionnement en eau fonctionne depuis au moins trois mois sans aucune panne majeure.</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6</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En cas de dysfonctionnement ou d’indisponibilité de la source d’eau principale, il existe une ou plusieurs source(s) d’eau améliorée(s) susceptible(s) de prendre le relais (et de faire l’objet d’un traitement adéquat le cas échéant).</a:t>
                      </a:r>
                      <a:endParaRPr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7</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L’eau est disponible en quantité suffisante pour l’ensemble des usages prévus.</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05750">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8</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En cas de perturbation du système principal d’approvisionnement, l’établissement dispose de réservoirs de stockage protégés (p. ex., contre les phénomènes météorologiques extrêmes), correctement gérés (inspectés, nettoyés/désinfectés régulièrement, etc.) et suffisamment nombreux pour répondre aux besoins pendant deux jours.</a:t>
                      </a:r>
                      <a:endParaRPr b="1" i="1" sz="16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T cap="flat" cmpd="sng" w="12700">
                      <a:solidFill>
                        <a:schemeClr val="dk1"/>
                      </a:solidFill>
                      <a:prstDash val="solid"/>
                      <a:round/>
                      <a:headEnd len="sm" w="sm" type="none"/>
                      <a:tailEnd len="sm" w="sm" type="none"/>
                    </a:lnT>
                  </a:tcPr>
                </a:tc>
              </a:tr>
            </a:tbl>
          </a:graphicData>
        </a:graphic>
      </p:graphicFrame>
      <p:sp>
        <p:nvSpPr>
          <p:cNvPr id="775" name="Google Shape;775;p64"/>
          <p:cNvSpPr txBox="1"/>
          <p:nvPr>
            <p:ph type="title"/>
          </p:nvPr>
        </p:nvSpPr>
        <p:spPr>
          <a:xfrm>
            <a:off x="417369" y="367781"/>
            <a:ext cx="8160000" cy="7199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2CC"/>
              </a:buClr>
              <a:buSzPts val="4400"/>
              <a:buFont typeface="Arial Narrow"/>
              <a:buNone/>
            </a:pPr>
            <a:r>
              <a:rPr lang="fr" sz="3600">
                <a:solidFill>
                  <a:srgbClr val="0092CC"/>
                </a:solidFill>
                <a:latin typeface="Arial Narrow"/>
                <a:ea typeface="Arial Narrow"/>
                <a:cs typeface="Arial Narrow"/>
                <a:sym typeface="Arial Narrow"/>
              </a:rPr>
              <a:t>Indicateurs WASH FIT relatifs à l’eau</a:t>
            </a:r>
            <a:endParaRPr sz="3600"/>
          </a:p>
        </p:txBody>
      </p:sp>
      <p:sp>
        <p:nvSpPr>
          <p:cNvPr id="776" name="Google Shape;776;p64"/>
          <p:cNvSpPr txBox="1"/>
          <p:nvPr/>
        </p:nvSpPr>
        <p:spPr>
          <a:xfrm>
            <a:off x="7232414" y="427420"/>
            <a:ext cx="4066062" cy="650651"/>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14"/>
              <a:buFont typeface="Arial"/>
              <a:buNone/>
            </a:pPr>
            <a:r>
              <a:rPr b="0" i="0" lang="fr" sz="1814" u="none" cap="none" strike="noStrike">
                <a:solidFill>
                  <a:schemeClr val="lt1"/>
                </a:solidFill>
                <a:latin typeface="Arial Narrow"/>
                <a:ea typeface="Arial Narrow"/>
                <a:cs typeface="Arial Narrow"/>
                <a:sym typeface="Arial Narrow"/>
              </a:rPr>
              <a:t>Les indicateurs en caractères gras sont considérés comme « essentiels ».</a:t>
            </a:r>
            <a:endParaRPr b="0" i="0" sz="1400" u="none" cap="none" strike="noStrike">
              <a:solidFill>
                <a:srgbClr val="000000"/>
              </a:solidFill>
              <a:latin typeface="Arial"/>
              <a:ea typeface="Arial"/>
              <a:cs typeface="Arial"/>
              <a:sym typeface="Arial"/>
            </a:endParaRPr>
          </a:p>
        </p:txBody>
      </p:sp>
      <p:sp>
        <p:nvSpPr>
          <p:cNvPr id="777" name="Google Shape;777;p64"/>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pic>
        <p:nvPicPr>
          <p:cNvPr id="778" name="Google Shape;778;p64"/>
          <p:cNvPicPr preferRelativeResize="0"/>
          <p:nvPr/>
        </p:nvPicPr>
        <p:blipFill rotWithShape="1">
          <a:blip r:embed="rId3">
            <a:alphaModFix/>
          </a:blip>
          <a:srcRect b="0" l="0" r="0" t="0"/>
          <a:stretch/>
        </p:blipFill>
        <p:spPr>
          <a:xfrm>
            <a:off x="10966755" y="167154"/>
            <a:ext cx="1001671" cy="117118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graphicFrame>
        <p:nvGraphicFramePr>
          <p:cNvPr id="784" name="Google Shape;784;p65"/>
          <p:cNvGraphicFramePr/>
          <p:nvPr/>
        </p:nvGraphicFramePr>
        <p:xfrm>
          <a:off x="479999" y="1007116"/>
          <a:ext cx="3000000" cy="3000000"/>
        </p:xfrm>
        <a:graphic>
          <a:graphicData uri="http://schemas.openxmlformats.org/drawingml/2006/table">
            <a:tbl>
              <a:tblPr bandRow="1" firstCol="1" firstRow="1">
                <a:noFill/>
                <a:tableStyleId>{BBE9A174-E78B-40DA-BA03-B4E42B4845A3}</a:tableStyleId>
              </a:tblPr>
              <a:tblGrid>
                <a:gridCol w="433775"/>
                <a:gridCol w="9141625"/>
                <a:gridCol w="1605800"/>
              </a:tblGrid>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9</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Un système de récupération des eaux de pluie est mis en place, fonctionne correctement et permet de stocker l’eau en toute sécurité.</a:t>
                      </a:r>
                      <a:endParaRPr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Disponibilité</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r h="27642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10</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Afin de limiter le gaspillage, des stratégies visant à économiser l’eau sont mises en place.</a:t>
                      </a:r>
                      <a:endParaRPr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Réduction du gaspillage</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11</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[Uniquement pour les établissements ayant recours à la désinfection par chloration] </a:t>
                      </a:r>
                      <a:endParaRPr b="1" sz="1600" u="none" cap="none" strike="noStrike">
                        <a:solidFill>
                          <a:srgbClr val="09164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L’eau de boisson présente une teneur en chlore résiduel adéquate (≥ 0,2 mg/L ou ≥ 0,5 mg/L en situation d’urgence).  </a:t>
                      </a:r>
                      <a:endParaRPr b="1"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L’eau de boisson</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12</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 système d’approvisionnement en eau présente un risque faible ou nul pour la santé publique, vérifié par l’absence de bactérie E. coli (0 UFC/100 ml) et/ou mesuré par le score obtenu dans le cadre d’une inspection sanitaire.</a:t>
                      </a:r>
                      <a:endParaRPr b="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Qualité </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13</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L’eau courante est traitée et régulée en toute sécurité par un système municipal de gestion de l’eau ou grâce à un dispositif de traitement sur place.</a:t>
                      </a:r>
                      <a:endParaRPr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Qualité</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14</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La qualité de l’eau, quelle que soit la source d’approvisionnement (source primaire, réserves de secours et source d’approvisionnement complémentaire), fait l’objet de tests réguliers assurés par un membre du personnel et/ou une autorité indépendant (p. ex., un organisme de surveillance).</a:t>
                      </a:r>
                      <a:endParaRPr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9164D"/>
                          </a:solidFill>
                          <a:latin typeface="Arial"/>
                          <a:ea typeface="Arial"/>
                          <a:cs typeface="Arial"/>
                          <a:sym typeface="Arial"/>
                        </a:rPr>
                        <a:t>Qualité</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29300">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15</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fr" sz="1600" u="none" cap="none" strike="noStrike">
                          <a:solidFill>
                            <a:srgbClr val="09164D"/>
                          </a:solidFill>
                          <a:latin typeface="Arial"/>
                          <a:ea typeface="Arial"/>
                          <a:cs typeface="Arial"/>
                          <a:sym typeface="Arial"/>
                        </a:rPr>
                        <a:t>Les principales salles d’attente et/ou l’entrée de chaque service ET l’ensemble des points de prestation de soins ou des salles accueillant des patients la nuit sont équipés d’un dispositif en état de fonctionnement permettant d’obtenir à tout moment de l’eau potable.</a:t>
                      </a:r>
                      <a:endParaRPr b="1"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L’eau de boisson</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16 </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L’établissement dispose d’au moins une douche ou un espace de bain accessible et en état de fonctionnement par service ou pour 40 patients hospitalisés (le résultat le plus bas des deux).</a:t>
                      </a:r>
                      <a:endParaRPr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Douches</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2875">
                <a:tc>
                  <a:txBody>
                    <a:bodyPr/>
                    <a:lstStyle/>
                    <a:p>
                      <a:pPr indent="0" lvl="0" marL="0" marR="0" rtl="0" algn="ctr">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17</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fr" sz="1600" u="none" cap="none" strike="noStrike">
                          <a:solidFill>
                            <a:srgbClr val="09164D"/>
                          </a:solidFill>
                          <a:latin typeface="Arial"/>
                          <a:ea typeface="Arial"/>
                          <a:cs typeface="Arial"/>
                          <a:sym typeface="Arial"/>
                        </a:rPr>
                        <a:t>La zone réservée aux accouchements dispose d’un espace de douche privé, en état de fonctionnement et équipé d’un verrou.</a:t>
                      </a:r>
                      <a:endParaRPr i="1" sz="16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fr" sz="1400" u="none" cap="none" strike="noStrike">
                          <a:solidFill>
                            <a:srgbClr val="09164D"/>
                          </a:solidFill>
                          <a:latin typeface="Arial"/>
                          <a:ea typeface="Arial"/>
                          <a:cs typeface="Arial"/>
                          <a:sym typeface="Arial"/>
                        </a:rPr>
                        <a:t>Douches</a:t>
                      </a:r>
                      <a:endParaRPr i="1" sz="1400" u="none" cap="none" strike="noStrike">
                        <a:solidFill>
                          <a:srgbClr val="09164D"/>
                        </a:solidFill>
                        <a:latin typeface="Arial"/>
                        <a:ea typeface="Arial"/>
                        <a:cs typeface="Arial"/>
                        <a:sym typeface="Arial"/>
                      </a:endParaRPr>
                    </a:p>
                  </a:txBody>
                  <a:tcPr marT="0" marB="0" marR="61300" marL="613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785" name="Google Shape;785;p65"/>
          <p:cNvSpPr txBox="1"/>
          <p:nvPr>
            <p:ph type="title"/>
          </p:nvPr>
        </p:nvSpPr>
        <p:spPr>
          <a:xfrm>
            <a:off x="479999" y="298672"/>
            <a:ext cx="8160000" cy="7199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2CC"/>
              </a:buClr>
              <a:buSzPts val="4400"/>
              <a:buFont typeface="Arial Narrow"/>
              <a:buNone/>
            </a:pPr>
            <a:r>
              <a:rPr lang="fr" sz="3600">
                <a:solidFill>
                  <a:srgbClr val="0092CC"/>
                </a:solidFill>
                <a:latin typeface="Arial Narrow"/>
                <a:ea typeface="Arial Narrow"/>
                <a:cs typeface="Arial Narrow"/>
                <a:sym typeface="Arial Narrow"/>
              </a:rPr>
              <a:t>Indicateurs WASH FIT relatifs à l’eau</a:t>
            </a:r>
            <a:endParaRPr sz="3600"/>
          </a:p>
        </p:txBody>
      </p:sp>
      <p:sp>
        <p:nvSpPr>
          <p:cNvPr id="786" name="Google Shape;786;p65"/>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787" name="Google Shape;787;p65"/>
          <p:cNvSpPr txBox="1"/>
          <p:nvPr/>
        </p:nvSpPr>
        <p:spPr>
          <a:xfrm>
            <a:off x="7717713" y="238991"/>
            <a:ext cx="4250713" cy="650651"/>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14"/>
              <a:buFont typeface="Arial"/>
              <a:buNone/>
            </a:pPr>
            <a:r>
              <a:rPr b="0" i="0" lang="fr" sz="1814" u="none" cap="none" strike="noStrike">
                <a:solidFill>
                  <a:schemeClr val="lt1"/>
                </a:solidFill>
                <a:latin typeface="Arial Narrow"/>
                <a:ea typeface="Arial Narrow"/>
                <a:cs typeface="Arial Narrow"/>
                <a:sym typeface="Arial Narrow"/>
              </a:rPr>
              <a:t>Les indicateurs en caractères gras sont considérés comme « essentiels ».</a:t>
            </a:r>
            <a:endParaRPr b="0" i="0" sz="1400" u="none" cap="none" strike="noStrike">
              <a:solidFill>
                <a:srgbClr val="000000"/>
              </a:solidFill>
              <a:latin typeface="Arial"/>
              <a:ea typeface="Arial"/>
              <a:cs typeface="Arial"/>
              <a:sym typeface="Arial"/>
            </a:endParaRPr>
          </a:p>
        </p:txBody>
      </p:sp>
      <p:pic>
        <p:nvPicPr>
          <p:cNvPr id="788" name="Google Shape;788;p65"/>
          <p:cNvPicPr preferRelativeResize="0"/>
          <p:nvPr/>
        </p:nvPicPr>
        <p:blipFill rotWithShape="1">
          <a:blip r:embed="rId3">
            <a:alphaModFix/>
          </a:blip>
          <a:srcRect b="0" l="0" r="0" t="0"/>
          <a:stretch/>
        </p:blipFill>
        <p:spPr>
          <a:xfrm>
            <a:off x="10966755" y="167154"/>
            <a:ext cx="1001671" cy="117118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66"/>
          <p:cNvSpPr txBox="1"/>
          <p:nvPr>
            <p:ph idx="1" type="body"/>
          </p:nvPr>
        </p:nvSpPr>
        <p:spPr>
          <a:xfrm>
            <a:off x="479999" y="1020693"/>
            <a:ext cx="10390561" cy="481661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700"/>
              <a:buNone/>
            </a:pPr>
            <a:r>
              <a:rPr b="1" lang="fr" sz="1700"/>
              <a:t>Informations générales </a:t>
            </a:r>
            <a:endParaRPr/>
          </a:p>
          <a:p>
            <a:pPr indent="-107950" lvl="0" marL="0" rtl="0" algn="l">
              <a:lnSpc>
                <a:spcPct val="90000"/>
              </a:lnSpc>
              <a:spcBef>
                <a:spcPts val="0"/>
              </a:spcBef>
              <a:spcAft>
                <a:spcPts val="0"/>
              </a:spcAft>
              <a:buClr>
                <a:schemeClr val="dk1"/>
              </a:buClr>
              <a:buSzPts val="1700"/>
              <a:buChar char="•"/>
            </a:pPr>
            <a:r>
              <a:rPr lang="fr" sz="1700"/>
              <a:t>OMS, </a:t>
            </a:r>
            <a:r>
              <a:rPr i="1" lang="fr" sz="1700"/>
              <a:t>Normes essentielles en matière de santé environnementale dans les structures de soins</a:t>
            </a:r>
            <a:r>
              <a:rPr lang="fr" sz="1700"/>
              <a:t>, 2008. 	</a:t>
            </a:r>
            <a:r>
              <a:rPr lang="fr" sz="1700" u="sng">
                <a:solidFill>
                  <a:schemeClr val="hlink"/>
                </a:solidFill>
                <a:hlinkClick r:id="rId3"/>
              </a:rPr>
              <a:t>Disponible à l’adresse suivante : https://www.who.int/fr/publications/i/item/essential-environmental-health-standards-in-health-care.</a:t>
            </a:r>
            <a:r>
              <a:rPr lang="fr" sz="1700" u="sng"/>
              <a:t> </a:t>
            </a:r>
            <a:endParaRPr sz="1700"/>
          </a:p>
          <a:p>
            <a:pPr indent="-228600" lvl="0" marL="228600" rtl="0" algn="l">
              <a:lnSpc>
                <a:spcPct val="90000"/>
              </a:lnSpc>
              <a:spcBef>
                <a:spcPts val="1000"/>
              </a:spcBef>
              <a:spcAft>
                <a:spcPts val="0"/>
              </a:spcAft>
              <a:buClr>
                <a:schemeClr val="dk1"/>
              </a:buClr>
              <a:buSzPts val="1700"/>
              <a:buChar char="•"/>
            </a:pPr>
            <a:r>
              <a:rPr lang="fr" sz="1700"/>
              <a:t>OMS, </a:t>
            </a:r>
            <a:r>
              <a:rPr i="1" lang="fr" sz="1700"/>
              <a:t>Guidelines for drinking-water quality:</a:t>
            </a:r>
            <a:r>
              <a:rPr lang="fr" sz="1700"/>
              <a:t> </a:t>
            </a:r>
            <a:r>
              <a:rPr i="1" lang="fr" sz="1700"/>
              <a:t>Fourth edition incorporating the first and second addenda</a:t>
            </a:r>
            <a:r>
              <a:rPr lang="fr" sz="1700"/>
              <a:t>, 2022. Disponible à l’adresse suivante : https://www.who.int/publications/i/item/9789240045064. </a:t>
            </a:r>
            <a:endParaRPr/>
          </a:p>
          <a:p>
            <a:pPr indent="-228600" lvl="0" marL="228600" rtl="0" algn="l">
              <a:lnSpc>
                <a:spcPct val="90000"/>
              </a:lnSpc>
              <a:spcBef>
                <a:spcPts val="0"/>
              </a:spcBef>
              <a:spcAft>
                <a:spcPts val="0"/>
              </a:spcAft>
              <a:buClr>
                <a:schemeClr val="dk1"/>
              </a:buClr>
              <a:buSzPts val="1700"/>
              <a:buChar char="•"/>
            </a:pPr>
            <a:r>
              <a:rPr lang="fr" sz="1700"/>
              <a:t>OMS, </a:t>
            </a:r>
            <a:r>
              <a:rPr i="1" lang="fr" sz="1700"/>
              <a:t>Élaboration de réglementations et normes pour la qualité de l’eau de boisson</a:t>
            </a:r>
            <a:r>
              <a:rPr lang="fr" sz="1700"/>
              <a:t>, 2018. Disponible à l’adresse suivante : </a:t>
            </a:r>
            <a:r>
              <a:rPr lang="fr" sz="1700" u="sng">
                <a:solidFill>
                  <a:schemeClr val="hlink"/>
                </a:solidFill>
                <a:hlinkClick r:id="rId4"/>
              </a:rPr>
              <a:t>https://www.who.int/fr/publications/i/item/9789241513944</a:t>
            </a:r>
            <a:r>
              <a:rPr lang="fr" sz="1700"/>
              <a:t>. </a:t>
            </a:r>
            <a:endParaRPr/>
          </a:p>
          <a:p>
            <a:pPr indent="-120650" lvl="0" marL="228600" rtl="0" algn="l">
              <a:lnSpc>
                <a:spcPct val="90000"/>
              </a:lnSpc>
              <a:spcBef>
                <a:spcPts val="544"/>
              </a:spcBef>
              <a:spcAft>
                <a:spcPts val="0"/>
              </a:spcAft>
              <a:buClr>
                <a:schemeClr val="dk1"/>
              </a:buClr>
              <a:buSzPts val="1700"/>
              <a:buNone/>
            </a:pPr>
            <a:r>
              <a:t/>
            </a:r>
            <a:endParaRPr sz="1700" u="sng">
              <a:solidFill>
                <a:srgbClr val="0000FF"/>
              </a:solidFill>
            </a:endParaRPr>
          </a:p>
          <a:p>
            <a:pPr indent="0" lvl="0" marL="0" rtl="0" algn="l">
              <a:lnSpc>
                <a:spcPct val="90000"/>
              </a:lnSpc>
              <a:spcBef>
                <a:spcPts val="544"/>
              </a:spcBef>
              <a:spcAft>
                <a:spcPts val="0"/>
              </a:spcAft>
              <a:buClr>
                <a:schemeClr val="dk1"/>
              </a:buClr>
              <a:buSzPts val="1700"/>
              <a:buNone/>
            </a:pPr>
            <a:r>
              <a:rPr b="1" lang="fr" sz="1700"/>
              <a:t>Situations d’urgence</a:t>
            </a:r>
            <a:endParaRPr/>
          </a:p>
          <a:p>
            <a:pPr indent="-228600" lvl="0" marL="228600" rtl="0" algn="l">
              <a:lnSpc>
                <a:spcPct val="90000"/>
              </a:lnSpc>
              <a:spcBef>
                <a:spcPts val="544"/>
              </a:spcBef>
              <a:spcAft>
                <a:spcPts val="0"/>
              </a:spcAft>
              <a:buClr>
                <a:schemeClr val="dk1"/>
              </a:buClr>
              <a:buSzPts val="1700"/>
              <a:buChar char="•"/>
            </a:pPr>
            <a:r>
              <a:rPr lang="fr" sz="1700"/>
              <a:t>OMS, </a:t>
            </a:r>
            <a:r>
              <a:rPr i="1" lang="fr" sz="1700"/>
              <a:t>Technical notes on drinking water, sanitation and hygiene in emergencies</a:t>
            </a:r>
            <a:r>
              <a:rPr lang="fr" sz="1700"/>
              <a:t>, 2011. Disponible à l’adresse suivante : </a:t>
            </a:r>
            <a:r>
              <a:rPr lang="fr" sz="1700" u="sng">
                <a:solidFill>
                  <a:schemeClr val="hlink"/>
                </a:solidFill>
                <a:hlinkClick r:id="rId5"/>
              </a:rPr>
              <a:t>https://wedc-knowledge.lboro.ac.uk/resources/who_notes/WHO_TNE_ALL.pdf</a:t>
            </a:r>
            <a:r>
              <a:rPr lang="fr" sz="1700"/>
              <a:t>.</a:t>
            </a:r>
            <a:endParaRPr sz="1700">
              <a:solidFill>
                <a:srgbClr val="002060"/>
              </a:solidFill>
            </a:endParaRPr>
          </a:p>
          <a:p>
            <a:pPr indent="-228600" lvl="0" marL="228600" rtl="0" algn="l">
              <a:lnSpc>
                <a:spcPct val="90000"/>
              </a:lnSpc>
              <a:spcBef>
                <a:spcPts val="1544"/>
              </a:spcBef>
              <a:spcAft>
                <a:spcPts val="0"/>
              </a:spcAft>
              <a:buClr>
                <a:schemeClr val="dk1"/>
              </a:buClr>
              <a:buSzPts val="1700"/>
              <a:buChar char="•"/>
            </a:pPr>
            <a:r>
              <a:rPr lang="fr" sz="1700"/>
              <a:t>OMS/WEDC, « Updated technical notes on WASH in emergencies »</a:t>
            </a:r>
            <a:r>
              <a:rPr i="1" lang="fr" sz="1700"/>
              <a:t> </a:t>
            </a:r>
            <a:r>
              <a:rPr lang="fr" sz="1700"/>
              <a:t>(ensemble de 15 notes d’orientation techniques), 2013. Disponibles à l’adresse suivante : </a:t>
            </a:r>
            <a:r>
              <a:rPr lang="fr" sz="1700" u="sng">
                <a:solidFill>
                  <a:schemeClr val="hlink"/>
                </a:solidFill>
                <a:hlinkClick r:id="rId6"/>
              </a:rPr>
              <a:t>https://www.who.int/teams/environment-climate-change-and-health/water-sanitation-and-health/environmental-health-in-emergencies/technical-notes-on-wash-in-emergencies</a:t>
            </a:r>
            <a:r>
              <a:rPr lang="fr" sz="1700"/>
              <a:t>. </a:t>
            </a:r>
            <a:endParaRPr/>
          </a:p>
          <a:p>
            <a:pPr indent="-107950" lvl="0" marL="0" rtl="0" algn="l">
              <a:lnSpc>
                <a:spcPct val="90000"/>
              </a:lnSpc>
              <a:spcBef>
                <a:spcPts val="0"/>
              </a:spcBef>
              <a:spcAft>
                <a:spcPts val="0"/>
              </a:spcAft>
              <a:buClr>
                <a:schemeClr val="dk1"/>
              </a:buClr>
              <a:buSzPts val="1700"/>
              <a:buChar char="•"/>
            </a:pPr>
            <a:r>
              <a:rPr lang="fr" sz="1700"/>
              <a:t>OMS,</a:t>
            </a:r>
            <a:r>
              <a:rPr i="1" lang="fr" sz="1700"/>
              <a:t> Legionella and the prevention of Legionellosis</a:t>
            </a:r>
            <a:r>
              <a:rPr lang="fr" sz="1700"/>
              <a:t>, 2007. Disponible à l’adresse suivante : </a:t>
            </a:r>
            <a:r>
              <a:rPr lang="fr" sz="1700" u="sng">
                <a:solidFill>
                  <a:schemeClr val="hlink"/>
                </a:solidFill>
                <a:hlinkClick r:id="rId7"/>
              </a:rPr>
              <a:t>https://www.who.int/publications/i/item/9241562978</a:t>
            </a:r>
            <a:r>
              <a:rPr lang="fr" sz="1700"/>
              <a:t>.</a:t>
            </a:r>
            <a:endParaRPr sz="1700" u="sng">
              <a:solidFill>
                <a:srgbClr val="0000FF"/>
              </a:solidFill>
            </a:endParaRPr>
          </a:p>
          <a:p>
            <a:pPr indent="-228600" lvl="0" marL="228600" rtl="0" algn="l">
              <a:lnSpc>
                <a:spcPct val="90000"/>
              </a:lnSpc>
              <a:spcBef>
                <a:spcPts val="544"/>
              </a:spcBef>
              <a:spcAft>
                <a:spcPts val="0"/>
              </a:spcAft>
              <a:buClr>
                <a:schemeClr val="dk1"/>
              </a:buClr>
              <a:buSzPts val="1700"/>
              <a:buChar char="•"/>
            </a:pPr>
            <a:r>
              <a:rPr lang="fr" sz="1700"/>
              <a:t>OMS/UNICEF, « Eau, assainissement, hygiène et gestion des déchets en rapport avec le SARS-CoV-2, le virus responsable de la COVID-2019 », 2020. Disponible à l’adresse suivante</a:t>
            </a:r>
            <a:r>
              <a:rPr i="1" lang="fr" sz="1700">
                <a:solidFill>
                  <a:srgbClr val="002060"/>
                </a:solidFill>
              </a:rPr>
              <a:t> :</a:t>
            </a:r>
            <a:r>
              <a:rPr lang="fr" sz="1700"/>
              <a:t> </a:t>
            </a:r>
            <a:r>
              <a:rPr lang="fr" sz="1700" u="sng">
                <a:solidFill>
                  <a:schemeClr val="hlink"/>
                </a:solidFill>
                <a:hlinkClick r:id="rId8"/>
              </a:rPr>
              <a:t>https://www.who.int/publications/i/item/WHO-2020.4-nCoV-IPC-WASH-2020.4</a:t>
            </a:r>
            <a:endParaRPr sz="1700">
              <a:solidFill>
                <a:srgbClr val="002060"/>
              </a:solidFill>
            </a:endParaRPr>
          </a:p>
          <a:p>
            <a:pPr indent="107950" lvl="0" marL="0" rtl="0" algn="l">
              <a:lnSpc>
                <a:spcPct val="90000"/>
              </a:lnSpc>
              <a:spcBef>
                <a:spcPts val="544"/>
              </a:spcBef>
              <a:spcAft>
                <a:spcPts val="0"/>
              </a:spcAft>
              <a:buClr>
                <a:schemeClr val="dk1"/>
              </a:buClr>
              <a:buSzPts val="1700"/>
              <a:buNone/>
            </a:pPr>
            <a:r>
              <a:t/>
            </a:r>
            <a:endParaRPr sz="1700"/>
          </a:p>
        </p:txBody>
      </p:sp>
      <p:sp>
        <p:nvSpPr>
          <p:cNvPr id="797" name="Google Shape;797;p66"/>
          <p:cNvSpPr txBox="1"/>
          <p:nvPr/>
        </p:nvSpPr>
        <p:spPr>
          <a:xfrm>
            <a:off x="2016000" y="141669"/>
            <a:ext cx="8160000" cy="719962"/>
          </a:xfrm>
          <a:prstGeom prst="rect">
            <a:avLst/>
          </a:prstGeom>
          <a:noFill/>
          <a:ln>
            <a:noFill/>
          </a:ln>
        </p:spPr>
        <p:txBody>
          <a:bodyPr anchorCtr="0" anchor="b" bIns="0" lIns="16325" spcFirstLastPara="1" rIns="326500" wrap="square" tIns="0">
            <a:noAutofit/>
          </a:bodyPr>
          <a:lstStyle/>
          <a:p>
            <a:pPr indent="0" lvl="0" marL="0" marR="0" rtl="0" algn="ctr">
              <a:lnSpc>
                <a:spcPct val="90000"/>
              </a:lnSpc>
              <a:spcBef>
                <a:spcPts val="0"/>
              </a:spcBef>
              <a:spcAft>
                <a:spcPts val="0"/>
              </a:spcAft>
              <a:buClr>
                <a:srgbClr val="0092CC"/>
              </a:buClr>
              <a:buSzPts val="4400"/>
              <a:buFont typeface="Arial Narrow"/>
              <a:buNone/>
            </a:pPr>
            <a:r>
              <a:rPr b="1" i="0" lang="fr" sz="4400" u="none" cap="none" strike="noStrike">
                <a:solidFill>
                  <a:srgbClr val="0092CC"/>
                </a:solidFill>
                <a:latin typeface="Arial Narrow"/>
                <a:ea typeface="Arial Narrow"/>
                <a:cs typeface="Arial Narrow"/>
                <a:sym typeface="Arial Narrow"/>
              </a:rPr>
              <a:t>Lectures complémentaires </a:t>
            </a:r>
            <a:endParaRPr b="0" i="0" sz="1400" u="none" cap="none" strike="noStrike">
              <a:solidFill>
                <a:srgbClr val="000000"/>
              </a:solidFill>
              <a:latin typeface="Arial"/>
              <a:ea typeface="Arial"/>
              <a:cs typeface="Arial"/>
              <a:sym typeface="Arial"/>
            </a:endParaRPr>
          </a:p>
        </p:txBody>
      </p:sp>
      <p:sp>
        <p:nvSpPr>
          <p:cNvPr id="798" name="Google Shape;798;p66"/>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7"/>
          <p:cNvSpPr txBox="1"/>
          <p:nvPr>
            <p:ph idx="1" type="body"/>
          </p:nvPr>
        </p:nvSpPr>
        <p:spPr>
          <a:xfrm>
            <a:off x="479999" y="598598"/>
            <a:ext cx="10094854" cy="5757752"/>
          </a:xfrm>
          <a:prstGeom prst="rect">
            <a:avLst/>
          </a:prstGeom>
          <a:noFill/>
          <a:ln>
            <a:noFill/>
          </a:ln>
        </p:spPr>
        <p:txBody>
          <a:bodyPr anchorCtr="0" anchor="t" bIns="45700" lIns="91425" spcFirstLastPara="1" rIns="91425" wrap="square" tIns="45700">
            <a:noAutofit/>
          </a:bodyPr>
          <a:lstStyle/>
          <a:p>
            <a:pPr indent="-133350" lvl="0" marL="228600" rtl="0" algn="l">
              <a:lnSpc>
                <a:spcPct val="90000"/>
              </a:lnSpc>
              <a:spcBef>
                <a:spcPts val="0"/>
              </a:spcBef>
              <a:spcAft>
                <a:spcPts val="0"/>
              </a:spcAft>
              <a:buClr>
                <a:schemeClr val="dk1"/>
              </a:buClr>
              <a:buSzPts val="1500"/>
              <a:buNone/>
            </a:pPr>
            <a:r>
              <a:t/>
            </a:r>
            <a:endParaRPr sz="1400">
              <a:solidFill>
                <a:srgbClr val="002060"/>
              </a:solidFill>
            </a:endParaRPr>
          </a:p>
          <a:p>
            <a:pPr indent="0" lvl="0" marL="0" rtl="0" algn="l">
              <a:lnSpc>
                <a:spcPct val="90000"/>
              </a:lnSpc>
              <a:spcBef>
                <a:spcPts val="544"/>
              </a:spcBef>
              <a:spcAft>
                <a:spcPts val="0"/>
              </a:spcAft>
              <a:buClr>
                <a:srgbClr val="DE2414"/>
              </a:buClr>
              <a:buSzPts val="1500"/>
              <a:buNone/>
            </a:pPr>
            <a:r>
              <a:rPr b="1" lang="fr" sz="1400">
                <a:solidFill>
                  <a:srgbClr val="002060"/>
                </a:solidFill>
              </a:rPr>
              <a:t>Climat</a:t>
            </a:r>
            <a:endParaRPr sz="2400"/>
          </a:p>
          <a:p>
            <a:pPr indent="-228600" lvl="0" marL="228600" rtl="0" algn="l">
              <a:lnSpc>
                <a:spcPct val="90000"/>
              </a:lnSpc>
              <a:spcBef>
                <a:spcPts val="544"/>
              </a:spcBef>
              <a:spcAft>
                <a:spcPts val="0"/>
              </a:spcAft>
              <a:buClr>
                <a:schemeClr val="dk1"/>
              </a:buClr>
              <a:buSzPts val="1500"/>
              <a:buChar char="•"/>
            </a:pPr>
            <a:r>
              <a:rPr lang="fr" sz="1400"/>
              <a:t>OMS, </a:t>
            </a:r>
            <a:r>
              <a:rPr i="1" lang="fr" sz="1400"/>
              <a:t>Climate-resilient water safety plans: managing health risks associated with climate variability and change</a:t>
            </a:r>
            <a:r>
              <a:rPr lang="fr" sz="1400"/>
              <a:t>, 2017. Disponible à l’adresse suivante : </a:t>
            </a:r>
            <a:r>
              <a:rPr lang="fr" sz="1400" u="sng">
                <a:solidFill>
                  <a:schemeClr val="hlink"/>
                </a:solidFill>
                <a:hlinkClick r:id="rId3"/>
              </a:rPr>
              <a:t>https://apps.who.int/iris/handle/10665/258722</a:t>
            </a:r>
            <a:r>
              <a:rPr lang="fr" sz="1400"/>
              <a:t>.   </a:t>
            </a:r>
            <a:endParaRPr sz="2400"/>
          </a:p>
          <a:p>
            <a:pPr indent="-228600" lvl="0" marL="228600" rtl="0" algn="l">
              <a:lnSpc>
                <a:spcPct val="90000"/>
              </a:lnSpc>
              <a:spcBef>
                <a:spcPts val="544"/>
              </a:spcBef>
              <a:spcAft>
                <a:spcPts val="0"/>
              </a:spcAft>
              <a:buClr>
                <a:schemeClr val="dk1"/>
              </a:buClr>
              <a:buSzPts val="1500"/>
              <a:buChar char="•"/>
            </a:pPr>
            <a:r>
              <a:rPr lang="fr" sz="1400">
                <a:solidFill>
                  <a:srgbClr val="09164D"/>
                </a:solidFill>
              </a:rPr>
              <a:t>OMS, </a:t>
            </a:r>
            <a:r>
              <a:rPr i="1" lang="fr" sz="1400">
                <a:solidFill>
                  <a:srgbClr val="09164D"/>
                </a:solidFill>
              </a:rPr>
              <a:t>Établissements de santé résilients face au changement climatique et écologiquement viables</a:t>
            </a:r>
            <a:r>
              <a:rPr lang="fr" sz="1400">
                <a:solidFill>
                  <a:srgbClr val="09164D"/>
                </a:solidFill>
              </a:rPr>
              <a:t>, 2020. Disponible à l’adresse suivante : https://www.who.int/fr/publications/i/item/9789240012226.</a:t>
            </a:r>
            <a:endParaRPr sz="2400"/>
          </a:p>
          <a:p>
            <a:pPr indent="0" lvl="0" marL="0" rtl="0" algn="l">
              <a:lnSpc>
                <a:spcPct val="90000"/>
              </a:lnSpc>
              <a:spcBef>
                <a:spcPts val="544"/>
              </a:spcBef>
              <a:spcAft>
                <a:spcPts val="0"/>
              </a:spcAft>
              <a:buClr>
                <a:schemeClr val="dk1"/>
              </a:buClr>
              <a:buSzPts val="1500"/>
              <a:buNone/>
            </a:pPr>
            <a:r>
              <a:rPr b="1" lang="fr" sz="1400">
                <a:solidFill>
                  <a:srgbClr val="002060"/>
                </a:solidFill>
              </a:rPr>
              <a:t>Qualité et traitement de l’eau</a:t>
            </a:r>
            <a:endParaRPr sz="2400"/>
          </a:p>
          <a:p>
            <a:pPr indent="-228600" lvl="0" marL="228600" rtl="0" algn="l">
              <a:lnSpc>
                <a:spcPct val="90000"/>
              </a:lnSpc>
              <a:spcBef>
                <a:spcPts val="544"/>
              </a:spcBef>
              <a:spcAft>
                <a:spcPts val="0"/>
              </a:spcAft>
              <a:buClr>
                <a:schemeClr val="dk1"/>
              </a:buClr>
              <a:buSzPts val="1500"/>
              <a:buChar char="•"/>
            </a:pPr>
            <a:r>
              <a:rPr lang="fr" sz="1400"/>
              <a:t>OMS, « Sanitation inspection packages for drinking-water », 2021. Disponible à l’adresse suivante :</a:t>
            </a:r>
            <a:r>
              <a:rPr i="1" lang="fr" sz="1400"/>
              <a:t> </a:t>
            </a:r>
            <a:r>
              <a:rPr lang="fr" sz="1400" u="sng">
                <a:solidFill>
                  <a:schemeClr val="hlink"/>
                </a:solidFill>
                <a:hlinkClick r:id="rId4"/>
              </a:rPr>
              <a:t>https://www.who.int/teams/environment-climate-change-and-health/water-sanitation-and-health/water-safety-and-quality/water-safety-planning/sanitary-inspection-packages</a:t>
            </a:r>
            <a:r>
              <a:rPr lang="fr" sz="1400"/>
              <a:t>.</a:t>
            </a:r>
            <a:endParaRPr sz="1400">
              <a:solidFill>
                <a:srgbClr val="002060"/>
              </a:solidFill>
            </a:endParaRPr>
          </a:p>
          <a:p>
            <a:pPr indent="-228600" lvl="0" marL="228600" rtl="0" algn="l">
              <a:lnSpc>
                <a:spcPct val="90000"/>
              </a:lnSpc>
              <a:spcBef>
                <a:spcPts val="544"/>
              </a:spcBef>
              <a:spcAft>
                <a:spcPts val="0"/>
              </a:spcAft>
              <a:buClr>
                <a:schemeClr val="dk1"/>
              </a:buClr>
              <a:buSzPts val="1500"/>
              <a:buChar char="•"/>
            </a:pPr>
            <a:r>
              <a:rPr lang="fr" sz="1400"/>
              <a:t>OMS, </a:t>
            </a:r>
            <a:r>
              <a:rPr i="1" lang="fr" sz="1400"/>
              <a:t>Results of Round II of the WHO Household Water Treatment Evaluation Scheme</a:t>
            </a:r>
            <a:r>
              <a:rPr lang="fr" sz="1400"/>
              <a:t>, 2019. Disponible à l’adresse suivante :</a:t>
            </a:r>
            <a:r>
              <a:rPr i="1" lang="fr" sz="1400"/>
              <a:t> </a:t>
            </a:r>
            <a:r>
              <a:rPr lang="fr" sz="1400" u="sng">
                <a:solidFill>
                  <a:schemeClr val="hlink"/>
                </a:solidFill>
                <a:hlinkClick r:id="rId5"/>
              </a:rPr>
              <a:t>https://www.who.int/publications/i/item/9789241516037</a:t>
            </a:r>
            <a:r>
              <a:rPr lang="fr" sz="1400"/>
              <a:t>. </a:t>
            </a:r>
            <a:endParaRPr sz="2400"/>
          </a:p>
          <a:p>
            <a:pPr indent="0" lvl="0" marL="0" rtl="0" algn="l">
              <a:lnSpc>
                <a:spcPct val="90000"/>
              </a:lnSpc>
              <a:spcBef>
                <a:spcPts val="544"/>
              </a:spcBef>
              <a:spcAft>
                <a:spcPts val="0"/>
              </a:spcAft>
              <a:buClr>
                <a:schemeClr val="dk1"/>
              </a:buClr>
              <a:buSzPts val="1500"/>
              <a:buNone/>
            </a:pPr>
            <a:r>
              <a:rPr b="1" lang="fr" sz="1400">
                <a:solidFill>
                  <a:srgbClr val="002060"/>
                </a:solidFill>
              </a:rPr>
              <a:t>Plomberie</a:t>
            </a:r>
            <a:endParaRPr sz="2400"/>
          </a:p>
          <a:p>
            <a:pPr indent="-228600" lvl="0" marL="228600" rtl="0" algn="l">
              <a:lnSpc>
                <a:spcPct val="90000"/>
              </a:lnSpc>
              <a:spcBef>
                <a:spcPts val="544"/>
              </a:spcBef>
              <a:spcAft>
                <a:spcPts val="0"/>
              </a:spcAft>
              <a:buClr>
                <a:schemeClr val="dk1"/>
              </a:buClr>
              <a:buSzPts val="1500"/>
              <a:buChar char="•"/>
            </a:pPr>
            <a:r>
              <a:rPr lang="fr" sz="1400"/>
              <a:t>OMS et World Plumbing Council, </a:t>
            </a:r>
            <a:r>
              <a:rPr i="1" lang="fr" sz="1400"/>
              <a:t>Health Aspects of Plumbing</a:t>
            </a:r>
            <a:r>
              <a:rPr lang="fr" sz="1400"/>
              <a:t>, 2006. Disponible à l’adresse suivante :</a:t>
            </a:r>
            <a:r>
              <a:rPr i="1" lang="fr" sz="1400"/>
              <a:t> </a:t>
            </a:r>
            <a:r>
              <a:rPr lang="fr" sz="1400" u="sng">
                <a:solidFill>
                  <a:schemeClr val="hlink"/>
                </a:solidFill>
                <a:hlinkClick r:id="rId6"/>
              </a:rPr>
              <a:t>https://apps.who.int/iris/bitstream/handle/10665/43423/9241563184_eng.pdf?sequence=1&amp;isAllowed=y</a:t>
            </a:r>
            <a:r>
              <a:rPr lang="fr" sz="1400"/>
              <a:t>. </a:t>
            </a:r>
            <a:endParaRPr sz="2400"/>
          </a:p>
          <a:p>
            <a:pPr indent="-228600" lvl="0" marL="228600" rtl="0" algn="l">
              <a:lnSpc>
                <a:spcPct val="90000"/>
              </a:lnSpc>
              <a:spcBef>
                <a:spcPts val="1544"/>
              </a:spcBef>
              <a:spcAft>
                <a:spcPts val="0"/>
              </a:spcAft>
              <a:buClr>
                <a:schemeClr val="dk1"/>
              </a:buClr>
              <a:buSzPts val="1500"/>
              <a:buChar char="•"/>
            </a:pPr>
            <a:r>
              <a:rPr lang="fr" sz="1400"/>
              <a:t>Partenariat néerlandais pour l’eau, </a:t>
            </a:r>
            <a:r>
              <a:rPr i="1" lang="fr" sz="1400"/>
              <a:t>L’eau : des solutions simples et économiques. Exemples de technologies innovantes à bas coût pour le forage, le pompage, le stockage, l’irrigation et le traitement de l’eau</a:t>
            </a:r>
            <a:r>
              <a:rPr lang="fr" sz="1400"/>
              <a:t>, 2006. Disponible à l’adresse suivante : </a:t>
            </a:r>
            <a:r>
              <a:rPr lang="fr" sz="1400" u="sng">
                <a:solidFill>
                  <a:schemeClr val="hlink"/>
                </a:solidFill>
                <a:hlinkClick r:id="rId7"/>
              </a:rPr>
              <a:t>https://www.samsamwater.com/library/Smart_Water_Solutions_-_FR.pdf</a:t>
            </a:r>
            <a:r>
              <a:rPr lang="fr" sz="1400"/>
              <a:t>.  </a:t>
            </a:r>
            <a:endParaRPr sz="2400"/>
          </a:p>
          <a:p>
            <a:pPr indent="0" lvl="0" marL="0" rtl="0" algn="l">
              <a:lnSpc>
                <a:spcPct val="90000"/>
              </a:lnSpc>
              <a:spcBef>
                <a:spcPts val="0"/>
              </a:spcBef>
              <a:spcAft>
                <a:spcPts val="0"/>
              </a:spcAft>
              <a:buClr>
                <a:schemeClr val="dk1"/>
              </a:buClr>
              <a:buSzPts val="1500"/>
              <a:buNone/>
            </a:pPr>
            <a:r>
              <a:rPr b="1" lang="fr" sz="1400">
                <a:solidFill>
                  <a:srgbClr val="002060"/>
                </a:solidFill>
              </a:rPr>
              <a:t>Ressources de l’OMS</a:t>
            </a:r>
            <a:endParaRPr sz="2400"/>
          </a:p>
          <a:p>
            <a:pPr indent="-228600" lvl="0" marL="228600" rtl="0" algn="l">
              <a:lnSpc>
                <a:spcPct val="90000"/>
              </a:lnSpc>
              <a:spcBef>
                <a:spcPts val="544"/>
              </a:spcBef>
              <a:spcAft>
                <a:spcPts val="0"/>
              </a:spcAft>
              <a:buClr>
                <a:schemeClr val="dk1"/>
              </a:buClr>
              <a:buSzPts val="1500"/>
              <a:buChar char="•"/>
            </a:pPr>
            <a:r>
              <a:rPr lang="fr" sz="1400">
                <a:solidFill>
                  <a:srgbClr val="002060"/>
                </a:solidFill>
              </a:rPr>
              <a:t>Page consacrée à la sécurité et à la qualité de l’eau. Disponible à l’adresse suivante : </a:t>
            </a:r>
            <a:r>
              <a:rPr lang="fr" sz="1400" u="sng">
                <a:solidFill>
                  <a:schemeClr val="hlink"/>
                </a:solidFill>
                <a:hlinkClick r:id="rId8"/>
              </a:rPr>
              <a:t>https://www.who.int/teams/environment-climate-change-and-health/water-sanitation-and-health/water-safety-and-quality</a:t>
            </a:r>
            <a:r>
              <a:rPr lang="fr" sz="1400">
                <a:solidFill>
                  <a:srgbClr val="002060"/>
                </a:solidFill>
              </a:rPr>
              <a:t>.</a:t>
            </a:r>
            <a:r>
              <a:rPr lang="fr" sz="1400"/>
              <a:t> </a:t>
            </a:r>
            <a:endParaRPr sz="2400"/>
          </a:p>
          <a:p>
            <a:pPr indent="-228600" lvl="0" marL="228600" rtl="0" algn="l">
              <a:lnSpc>
                <a:spcPct val="90000"/>
              </a:lnSpc>
              <a:spcBef>
                <a:spcPts val="544"/>
              </a:spcBef>
              <a:spcAft>
                <a:spcPts val="0"/>
              </a:spcAft>
              <a:buClr>
                <a:schemeClr val="dk1"/>
              </a:buClr>
              <a:buSzPts val="1500"/>
              <a:buChar char="•"/>
            </a:pPr>
            <a:r>
              <a:rPr lang="fr" sz="1400">
                <a:solidFill>
                  <a:srgbClr val="002060"/>
                </a:solidFill>
              </a:rPr>
              <a:t>OMS, « International Scheme to Evaluate Household Water Treatment Technologies ».</a:t>
            </a:r>
            <a:endParaRPr sz="2400"/>
          </a:p>
          <a:p>
            <a:pPr indent="-133350" lvl="0" marL="228600" rtl="0" algn="l">
              <a:lnSpc>
                <a:spcPct val="90000"/>
              </a:lnSpc>
              <a:spcBef>
                <a:spcPts val="544"/>
              </a:spcBef>
              <a:spcAft>
                <a:spcPts val="0"/>
              </a:spcAft>
              <a:buClr>
                <a:schemeClr val="dk1"/>
              </a:buClr>
              <a:buSzPts val="1500"/>
              <a:buNone/>
            </a:pPr>
            <a:r>
              <a:t/>
            </a:r>
            <a:endParaRPr sz="1400">
              <a:solidFill>
                <a:srgbClr val="000000"/>
              </a:solidFill>
            </a:endParaRPr>
          </a:p>
          <a:p>
            <a:pPr indent="-133350" lvl="0" marL="228600" rtl="0" algn="l">
              <a:lnSpc>
                <a:spcPct val="90000"/>
              </a:lnSpc>
              <a:spcBef>
                <a:spcPts val="544"/>
              </a:spcBef>
              <a:spcAft>
                <a:spcPts val="0"/>
              </a:spcAft>
              <a:buClr>
                <a:schemeClr val="dk1"/>
              </a:buClr>
              <a:buSzPts val="1500"/>
              <a:buNone/>
            </a:pPr>
            <a:r>
              <a:t/>
            </a:r>
            <a:endParaRPr sz="1400"/>
          </a:p>
        </p:txBody>
      </p:sp>
      <p:sp>
        <p:nvSpPr>
          <p:cNvPr id="807" name="Google Shape;807;p67"/>
          <p:cNvSpPr txBox="1"/>
          <p:nvPr/>
        </p:nvSpPr>
        <p:spPr>
          <a:xfrm>
            <a:off x="0" y="6141300"/>
            <a:ext cx="12192000" cy="70634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95"/>
              <a:buFont typeface="Arial"/>
              <a:buNone/>
            </a:pPr>
            <a:r>
              <a:rPr b="0" i="0" lang="fr" sz="1995" u="none" cap="none" strike="noStrike">
                <a:solidFill>
                  <a:schemeClr val="lt1"/>
                </a:solidFill>
                <a:latin typeface="Calibri"/>
                <a:ea typeface="Calibri"/>
                <a:cs typeface="Calibri"/>
                <a:sym typeface="Calibri"/>
              </a:rPr>
              <a:t>Liste complète des lectures conseillées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95"/>
              <a:buFont typeface="Arial"/>
              <a:buNone/>
            </a:pPr>
            <a:r>
              <a:rPr b="0" i="0" lang="fr" sz="1995" u="sng" cap="none" strike="noStrike">
                <a:solidFill>
                  <a:schemeClr val="hlink"/>
                </a:solidFill>
                <a:latin typeface="Calibri"/>
                <a:ea typeface="Calibri"/>
                <a:cs typeface="Calibri"/>
                <a:sym typeface="Calibri"/>
                <a:hlinkClick r:id="rId9"/>
              </a:rPr>
              <a:t>https://washinhcf.org/resource/summary-of-all-who-and-related-resources-on-wash-in-hcf/</a:t>
            </a:r>
            <a:r>
              <a:rPr b="0" i="0" lang="fr" sz="1995"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808" name="Google Shape;808;p67"/>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809" name="Google Shape;809;p67"/>
          <p:cNvSpPr txBox="1"/>
          <p:nvPr/>
        </p:nvSpPr>
        <p:spPr>
          <a:xfrm>
            <a:off x="2016000" y="107301"/>
            <a:ext cx="8160000" cy="719962"/>
          </a:xfrm>
          <a:prstGeom prst="rect">
            <a:avLst/>
          </a:prstGeom>
          <a:noFill/>
          <a:ln>
            <a:noFill/>
          </a:ln>
        </p:spPr>
        <p:txBody>
          <a:bodyPr anchorCtr="0" anchor="b" bIns="0" lIns="16325" spcFirstLastPara="1" rIns="326500" wrap="square" tIns="0">
            <a:noAutofit/>
          </a:bodyPr>
          <a:lstStyle/>
          <a:p>
            <a:pPr indent="0" lvl="0" marL="0" marR="0" rtl="0" algn="ctr">
              <a:lnSpc>
                <a:spcPct val="90000"/>
              </a:lnSpc>
              <a:spcBef>
                <a:spcPts val="0"/>
              </a:spcBef>
              <a:spcAft>
                <a:spcPts val="0"/>
              </a:spcAft>
              <a:buClr>
                <a:srgbClr val="0092CC"/>
              </a:buClr>
              <a:buSzPts val="4400"/>
              <a:buFont typeface="Arial Narrow"/>
              <a:buNone/>
            </a:pPr>
            <a:r>
              <a:rPr b="1" i="0" lang="fr" sz="4400" u="none" cap="none" strike="noStrike">
                <a:solidFill>
                  <a:srgbClr val="0092CC"/>
                </a:solidFill>
                <a:latin typeface="Arial Narrow"/>
                <a:ea typeface="Arial Narrow"/>
                <a:cs typeface="Arial Narrow"/>
                <a:sym typeface="Arial Narrow"/>
              </a:rPr>
              <a:t>Lectures complémentaires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8"/>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Diapositives complémentaires</a:t>
            </a:r>
            <a:endParaRPr/>
          </a:p>
        </p:txBody>
      </p:sp>
      <p:sp>
        <p:nvSpPr>
          <p:cNvPr id="816" name="Google Shape;816;p68"/>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69"/>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sz="3600"/>
              <a:t>Résultats du plan de l’OMS pour l’évaluation des technologies de traitement de l’eau à domicile  </a:t>
            </a:r>
            <a:br>
              <a:rPr lang="fr" sz="3600"/>
            </a:br>
            <a:endParaRPr sz="3600"/>
          </a:p>
        </p:txBody>
      </p:sp>
      <p:sp>
        <p:nvSpPr>
          <p:cNvPr id="823" name="Google Shape;823;p69"/>
          <p:cNvSpPr txBox="1"/>
          <p:nvPr>
            <p:ph idx="12" type="sldNum"/>
          </p:nvPr>
        </p:nvSpPr>
        <p:spPr>
          <a:xfrm>
            <a:off x="1" y="6363031"/>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fr" sz="800">
                <a:solidFill>
                  <a:srgbClr val="000000"/>
                </a:solidFill>
              </a:rPr>
              <a:t>‹#›</a:t>
            </a:fld>
            <a:endParaRPr sz="800">
              <a:solidFill>
                <a:srgbClr val="000000"/>
              </a:solidFill>
            </a:endParaRPr>
          </a:p>
        </p:txBody>
      </p:sp>
      <p:sp>
        <p:nvSpPr>
          <p:cNvPr id="824" name="Google Shape;824;p69"/>
          <p:cNvSpPr txBox="1"/>
          <p:nvPr/>
        </p:nvSpPr>
        <p:spPr>
          <a:xfrm>
            <a:off x="1417534" y="2253052"/>
            <a:ext cx="2956956" cy="34778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Aquapak</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Aquasure TAB10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DayOne Waterbag™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Pasteurisateur d’eau à énergie solaire JAMEBI</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SolarBag®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Lifestraw Family 1.0 et 2.0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collectif Lifestraw</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Purificateur d’eau P&amp;G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hybride Waterlogic</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Purificateur Sydney 905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ROAMFilter</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Puri Bag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Drop2Drink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ORISA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825" name="Google Shape;825;p69"/>
          <p:cNvSpPr txBox="1"/>
          <p:nvPr/>
        </p:nvSpPr>
        <p:spPr>
          <a:xfrm>
            <a:off x="4440546" y="2177696"/>
            <a:ext cx="3516085" cy="45550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Aquatabs ; Aquatabs Flo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Bishan Gari</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BluAct ; BlueQ™ en deux étapes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Nanofiltration aux racines de vétiver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Purificateur H2g0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Katadyn Rapidyn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Système BeFree de Katadyn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Mesita Azul®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MNCH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à eau Nazava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Tablettes de purification d’eau OASIS*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Rubicon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Purifaaya de SPOUTS of Water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Sydney 905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à eau Tulip Table Top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à eau UZ-01 de Uzima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Filtre à usage domestique VF 100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WATA-Standard™ ; Water Elephant ; Wadi Solar ; WaterMaker</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826" name="Google Shape;826;p69"/>
          <p:cNvSpPr txBox="1"/>
          <p:nvPr/>
        </p:nvSpPr>
        <p:spPr>
          <a:xfrm>
            <a:off x="8134266" y="2224394"/>
            <a:ext cx="316081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Aquacare</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Biocool CleanWater</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Chloritard</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GrifAid®M3</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Jerrycan LifeFilta LFJC</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Silverdyne</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Pot en céramique Tembo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827" name="Google Shape;827;p69"/>
          <p:cNvSpPr txBox="1"/>
          <p:nvPr/>
        </p:nvSpPr>
        <p:spPr>
          <a:xfrm>
            <a:off x="1689595" y="1675718"/>
            <a:ext cx="2819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Protection complète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 ★ ★ ou ★ ★</a:t>
            </a:r>
            <a:endParaRPr b="1" i="0" sz="1400" u="none" cap="none" strike="noStrike">
              <a:solidFill>
                <a:schemeClr val="dk1"/>
              </a:solidFill>
              <a:latin typeface="Arial"/>
              <a:ea typeface="Arial"/>
              <a:cs typeface="Arial"/>
              <a:sym typeface="Arial"/>
            </a:endParaRPr>
          </a:p>
        </p:txBody>
      </p:sp>
      <p:sp>
        <p:nvSpPr>
          <p:cNvPr id="828" name="Google Shape;828;p69"/>
          <p:cNvSpPr txBox="1"/>
          <p:nvPr/>
        </p:nvSpPr>
        <p:spPr>
          <a:xfrm>
            <a:off x="4618181" y="1679482"/>
            <a:ext cx="268481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Protection ciblée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829" name="Google Shape;829;p69"/>
          <p:cNvSpPr txBox="1"/>
          <p:nvPr/>
        </p:nvSpPr>
        <p:spPr>
          <a:xfrm>
            <a:off x="8134266" y="1656502"/>
            <a:ext cx="268481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Protection faible ou nulle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830" name="Google Shape;830;p69"/>
          <p:cNvSpPr txBox="1"/>
          <p:nvPr/>
        </p:nvSpPr>
        <p:spPr>
          <a:xfrm>
            <a:off x="1" y="1423882"/>
            <a:ext cx="1716975"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dk1"/>
                </a:solidFill>
                <a:latin typeface="Arial"/>
                <a:ea typeface="Arial"/>
                <a:cs typeface="Arial"/>
                <a:sym typeface="Arial"/>
              </a:rPr>
              <a:t>Niveau de protection :</a:t>
            </a:r>
            <a:endParaRPr b="0" i="0" sz="1100" u="none" cap="none" strike="noStrike">
              <a:solidFill>
                <a:srgbClr val="000000"/>
              </a:solidFill>
              <a:latin typeface="Arial"/>
              <a:ea typeface="Arial"/>
              <a:cs typeface="Arial"/>
              <a:sym typeface="Arial"/>
            </a:endParaRPr>
          </a:p>
        </p:txBody>
      </p:sp>
      <p:sp>
        <p:nvSpPr>
          <p:cNvPr id="831" name="Google Shape;831;p69"/>
          <p:cNvSpPr txBox="1"/>
          <p:nvPr/>
        </p:nvSpPr>
        <p:spPr>
          <a:xfrm>
            <a:off x="7823200" y="6137992"/>
            <a:ext cx="4412239" cy="549640"/>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chemeClr val="dk1"/>
              </a:buClr>
              <a:buSzPts val="1400"/>
              <a:buFont typeface="Arial"/>
              <a:buNone/>
            </a:pPr>
            <a:r>
              <a:rPr b="0" i="0" lang="fr" sz="1100" u="sng" cap="none" strike="noStrike">
                <a:solidFill>
                  <a:schemeClr val="hlink"/>
                </a:solidFill>
                <a:latin typeface="Arial"/>
                <a:ea typeface="Arial"/>
                <a:cs typeface="Arial"/>
                <a:sym typeface="Arial"/>
                <a:hlinkClick r:id="rId3"/>
              </a:rPr>
              <a:t>https://www.who.int/tools/international-scheme-to-evaluate-household-water-treatment-technologies</a:t>
            </a:r>
            <a:r>
              <a:rPr b="0" i="0" lang="fr"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pic>
        <p:nvPicPr>
          <p:cNvPr descr="Publication cover" id="832" name="Google Shape;832;p69">
            <a:hlinkClick r:id="rId4"/>
          </p:cNvPr>
          <p:cNvPicPr preferRelativeResize="0"/>
          <p:nvPr/>
        </p:nvPicPr>
        <p:blipFill rotWithShape="1">
          <a:blip r:embed="rId5">
            <a:alphaModFix/>
          </a:blip>
          <a:srcRect b="0" l="0" r="0" t="0"/>
          <a:stretch/>
        </p:blipFill>
        <p:spPr>
          <a:xfrm>
            <a:off x="10248900" y="3576229"/>
            <a:ext cx="1776229" cy="2486721"/>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24" name="Google Shape;224;p28"/>
          <p:cNvSpPr txBox="1"/>
          <p:nvPr>
            <p:ph idx="3" type="body"/>
          </p:nvPr>
        </p:nvSpPr>
        <p:spPr>
          <a:xfrm>
            <a:off x="839788" y="356992"/>
            <a:ext cx="10512425" cy="72250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None/>
            </a:pPr>
            <a:r>
              <a:rPr lang="fr" sz="3600"/>
              <a:t>Quelles </a:t>
            </a:r>
            <a:r>
              <a:rPr lang="fr" sz="3600">
                <a:solidFill>
                  <a:srgbClr val="009CDE"/>
                </a:solidFill>
              </a:rPr>
              <a:t>sont les conséquences d’un approvisionnement en eau inadéquat dans les établissements de santé ?</a:t>
            </a:r>
            <a:endParaRPr sz="3600"/>
          </a:p>
        </p:txBody>
      </p:sp>
      <p:pic>
        <p:nvPicPr>
          <p:cNvPr descr="A close up of a brick building&#10;&#10;Description generated with very high confidence" id="225" name="Google Shape;225;p28"/>
          <p:cNvPicPr preferRelativeResize="0"/>
          <p:nvPr/>
        </p:nvPicPr>
        <p:blipFill rotWithShape="1">
          <a:blip r:embed="rId3">
            <a:alphaModFix/>
          </a:blip>
          <a:srcRect b="0" l="0" r="0" t="0"/>
          <a:stretch/>
        </p:blipFill>
        <p:spPr>
          <a:xfrm>
            <a:off x="1209390" y="1684988"/>
            <a:ext cx="3248121" cy="4636726"/>
          </a:xfrm>
          <a:prstGeom prst="rect">
            <a:avLst/>
          </a:prstGeom>
          <a:noFill/>
          <a:ln>
            <a:noFill/>
          </a:ln>
        </p:spPr>
      </p:pic>
      <p:pic>
        <p:nvPicPr>
          <p:cNvPr descr="A dirty bathroom with a sink and a bathtub&#10;&#10;Description generated with high confidence" id="226" name="Google Shape;226;p28"/>
          <p:cNvPicPr preferRelativeResize="0"/>
          <p:nvPr/>
        </p:nvPicPr>
        <p:blipFill rotWithShape="1">
          <a:blip r:embed="rId4">
            <a:alphaModFix/>
          </a:blip>
          <a:srcRect b="0" l="0" r="0" t="0"/>
          <a:stretch/>
        </p:blipFill>
        <p:spPr>
          <a:xfrm>
            <a:off x="4651328" y="1684988"/>
            <a:ext cx="3248121" cy="4636726"/>
          </a:xfrm>
          <a:prstGeom prst="rect">
            <a:avLst/>
          </a:prstGeom>
          <a:noFill/>
          <a:ln>
            <a:noFill/>
          </a:ln>
        </p:spPr>
      </p:pic>
      <p:pic>
        <p:nvPicPr>
          <p:cNvPr descr="D:\Montgomery\My Home Space (H)\Presentations_Photos\Mali 2015 Workshop\IMG_1408.JPG" id="227" name="Google Shape;227;p28"/>
          <p:cNvPicPr preferRelativeResize="0"/>
          <p:nvPr/>
        </p:nvPicPr>
        <p:blipFill rotWithShape="1">
          <a:blip r:embed="rId5">
            <a:alphaModFix/>
          </a:blip>
          <a:srcRect b="0" l="0" r="0" t="0"/>
          <a:stretch/>
        </p:blipFill>
        <p:spPr>
          <a:xfrm>
            <a:off x="8090592" y="1684988"/>
            <a:ext cx="3248120" cy="4636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34" name="Google Shape;234;p29"/>
          <p:cNvSpPr txBox="1"/>
          <p:nvPr/>
        </p:nvSpPr>
        <p:spPr>
          <a:xfrm>
            <a:off x="182839" y="875691"/>
            <a:ext cx="2287654" cy="101562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Absence/quantité insuffisante d’eau de boisson</a:t>
            </a:r>
            <a:endParaRPr b="0" i="0" sz="1400" u="none" cap="none" strike="noStrike">
              <a:solidFill>
                <a:srgbClr val="000000"/>
              </a:solidFill>
              <a:latin typeface="Arial"/>
              <a:ea typeface="Arial"/>
              <a:cs typeface="Arial"/>
              <a:sym typeface="Arial"/>
            </a:endParaRPr>
          </a:p>
        </p:txBody>
      </p:sp>
      <p:sp>
        <p:nvSpPr>
          <p:cNvPr id="235" name="Google Shape;235;p29"/>
          <p:cNvSpPr txBox="1"/>
          <p:nvPr/>
        </p:nvSpPr>
        <p:spPr>
          <a:xfrm>
            <a:off x="3165712" y="897747"/>
            <a:ext cx="434379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09164D"/>
                </a:solidFill>
                <a:latin typeface="Arial"/>
                <a:ea typeface="Arial"/>
                <a:cs typeface="Arial"/>
                <a:sym typeface="Arial"/>
              </a:rPr>
              <a:t>Déshydratation du personnel et des patients</a:t>
            </a:r>
            <a:endParaRPr b="0" i="0" sz="1400" u="none" cap="none" strike="noStrike">
              <a:solidFill>
                <a:srgbClr val="000000"/>
              </a:solidFill>
              <a:latin typeface="Arial"/>
              <a:ea typeface="Arial"/>
              <a:cs typeface="Arial"/>
              <a:sym typeface="Arial"/>
            </a:endParaRPr>
          </a:p>
        </p:txBody>
      </p:sp>
      <p:sp>
        <p:nvSpPr>
          <p:cNvPr id="236" name="Google Shape;236;p29"/>
          <p:cNvSpPr txBox="1"/>
          <p:nvPr/>
        </p:nvSpPr>
        <p:spPr>
          <a:xfrm>
            <a:off x="3528000" y="2062359"/>
            <a:ext cx="262357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2"/>
                </a:solidFill>
                <a:latin typeface="Arial"/>
                <a:ea typeface="Arial"/>
                <a:cs typeface="Arial"/>
                <a:sym typeface="Arial"/>
              </a:rPr>
              <a:t>Diarrhée</a:t>
            </a:r>
            <a:endParaRPr b="0" i="0" sz="1400" u="none" cap="none" strike="noStrike">
              <a:solidFill>
                <a:srgbClr val="000000"/>
              </a:solidFill>
              <a:latin typeface="Arial"/>
              <a:ea typeface="Arial"/>
              <a:cs typeface="Arial"/>
              <a:sym typeface="Arial"/>
            </a:endParaRPr>
          </a:p>
        </p:txBody>
      </p:sp>
      <p:sp>
        <p:nvSpPr>
          <p:cNvPr id="237" name="Google Shape;237;p29"/>
          <p:cNvSpPr txBox="1"/>
          <p:nvPr/>
        </p:nvSpPr>
        <p:spPr>
          <a:xfrm>
            <a:off x="182839" y="2093344"/>
            <a:ext cx="2351361" cy="707886"/>
          </a:xfrm>
          <a:prstGeom prst="rect">
            <a:avLst/>
          </a:prstGeom>
          <a:noFill/>
          <a:ln cap="flat" cmpd="sng" w="95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 sz="2000" u="none" cap="none" strike="noStrike">
                <a:solidFill>
                  <a:schemeClr val="dk2"/>
                </a:solidFill>
                <a:latin typeface="Arial"/>
                <a:ea typeface="Arial"/>
                <a:cs typeface="Arial"/>
                <a:sym typeface="Arial"/>
              </a:rPr>
              <a:t>Eau contaminée</a:t>
            </a:r>
            <a:endParaRPr b="0" i="0" sz="1400" u="none" cap="none" strike="noStrike">
              <a:solidFill>
                <a:srgbClr val="000000"/>
              </a:solidFill>
              <a:latin typeface="Arial"/>
              <a:ea typeface="Arial"/>
              <a:cs typeface="Arial"/>
              <a:sym typeface="Arial"/>
            </a:endParaRPr>
          </a:p>
        </p:txBody>
      </p:sp>
      <p:sp>
        <p:nvSpPr>
          <p:cNvPr id="238" name="Google Shape;238;p29"/>
          <p:cNvSpPr txBox="1"/>
          <p:nvPr/>
        </p:nvSpPr>
        <p:spPr>
          <a:xfrm>
            <a:off x="182839" y="3104433"/>
            <a:ext cx="2308049" cy="1323399"/>
          </a:xfrm>
          <a:prstGeom prst="rect">
            <a:avLst/>
          </a:prstGeom>
          <a:noFill/>
          <a:ln cap="flat" cmpd="sng" w="9525">
            <a:solidFill>
              <a:srgbClr val="55173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 sz="2000" u="none" cap="none" strike="noStrike">
                <a:solidFill>
                  <a:srgbClr val="7030A0"/>
                </a:solidFill>
                <a:latin typeface="Arial"/>
                <a:ea typeface="Arial"/>
                <a:cs typeface="Arial"/>
                <a:sym typeface="Arial"/>
              </a:rPr>
              <a:t>Quantité d’eau insuffisante pour l’hygiène des mains</a:t>
            </a:r>
            <a:endParaRPr b="0" i="0" sz="1400" u="none" cap="none" strike="noStrike">
              <a:solidFill>
                <a:srgbClr val="000000"/>
              </a:solidFill>
              <a:latin typeface="Arial"/>
              <a:ea typeface="Arial"/>
              <a:cs typeface="Arial"/>
              <a:sym typeface="Arial"/>
            </a:endParaRPr>
          </a:p>
        </p:txBody>
      </p:sp>
      <p:sp>
        <p:nvSpPr>
          <p:cNvPr id="239" name="Google Shape;239;p29"/>
          <p:cNvSpPr txBox="1"/>
          <p:nvPr/>
        </p:nvSpPr>
        <p:spPr>
          <a:xfrm>
            <a:off x="182839" y="4882100"/>
            <a:ext cx="2308407" cy="1631175"/>
          </a:xfrm>
          <a:prstGeom prst="rect">
            <a:avLst/>
          </a:prstGeom>
          <a:noFill/>
          <a:ln cap="flat" cmpd="sng" w="9525">
            <a:solidFill>
              <a:srgbClr val="8D751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 sz="2000" u="none" cap="none" strike="noStrike">
                <a:solidFill>
                  <a:srgbClr val="8D7511"/>
                </a:solidFill>
                <a:latin typeface="Arial"/>
                <a:ea typeface="Arial"/>
                <a:cs typeface="Arial"/>
                <a:sym typeface="Arial"/>
              </a:rPr>
              <a:t>Quantité insuffisante d’eau pour le ménage, les douches, les toilettes</a:t>
            </a:r>
            <a:endParaRPr b="0" i="0" sz="1400" u="none" cap="none" strike="noStrike">
              <a:solidFill>
                <a:srgbClr val="000000"/>
              </a:solidFill>
              <a:latin typeface="Arial"/>
              <a:ea typeface="Arial"/>
              <a:cs typeface="Arial"/>
              <a:sym typeface="Arial"/>
            </a:endParaRPr>
          </a:p>
        </p:txBody>
      </p:sp>
      <p:sp>
        <p:nvSpPr>
          <p:cNvPr id="240" name="Google Shape;240;p29"/>
          <p:cNvSpPr txBox="1"/>
          <p:nvPr/>
        </p:nvSpPr>
        <p:spPr>
          <a:xfrm>
            <a:off x="4694856" y="2469861"/>
            <a:ext cx="349938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2"/>
                </a:solidFill>
                <a:latin typeface="Arial"/>
                <a:ea typeface="Arial"/>
                <a:cs typeface="Arial"/>
                <a:sym typeface="Arial"/>
              </a:rPr>
              <a:t>Épidémies de maladies transmises par l’eau (p. ex., le choléra)</a:t>
            </a:r>
            <a:endParaRPr b="0" i="0" sz="1400" u="none" cap="none" strike="noStrike">
              <a:solidFill>
                <a:srgbClr val="000000"/>
              </a:solidFill>
              <a:latin typeface="Arial"/>
              <a:ea typeface="Arial"/>
              <a:cs typeface="Arial"/>
              <a:sym typeface="Arial"/>
            </a:endParaRPr>
          </a:p>
        </p:txBody>
      </p:sp>
      <p:cxnSp>
        <p:nvCxnSpPr>
          <p:cNvPr id="241" name="Google Shape;241;p29"/>
          <p:cNvCxnSpPr>
            <a:stCxn id="234" idx="3"/>
          </p:cNvCxnSpPr>
          <p:nvPr/>
        </p:nvCxnSpPr>
        <p:spPr>
          <a:xfrm>
            <a:off x="2470493" y="1383502"/>
            <a:ext cx="1987200" cy="467400"/>
          </a:xfrm>
          <a:prstGeom prst="straightConnector1">
            <a:avLst/>
          </a:prstGeom>
          <a:noFill/>
          <a:ln cap="flat" cmpd="sng" w="57150">
            <a:solidFill>
              <a:schemeClr val="dk1"/>
            </a:solidFill>
            <a:prstDash val="solid"/>
            <a:miter lim="800000"/>
            <a:headEnd len="sm" w="sm" type="none"/>
            <a:tailEnd len="med" w="med" type="triangle"/>
          </a:ln>
        </p:spPr>
      </p:cxnSp>
      <p:cxnSp>
        <p:nvCxnSpPr>
          <p:cNvPr id="242" name="Google Shape;242;p29"/>
          <p:cNvCxnSpPr>
            <a:stCxn id="237" idx="3"/>
            <a:endCxn id="236" idx="1"/>
          </p:cNvCxnSpPr>
          <p:nvPr/>
        </p:nvCxnSpPr>
        <p:spPr>
          <a:xfrm flipH="1" rot="10800000">
            <a:off x="2534200" y="2262487"/>
            <a:ext cx="993900" cy="184800"/>
          </a:xfrm>
          <a:prstGeom prst="straightConnector1">
            <a:avLst/>
          </a:prstGeom>
          <a:noFill/>
          <a:ln cap="flat" cmpd="sng" w="57150">
            <a:solidFill>
              <a:schemeClr val="dk2"/>
            </a:solidFill>
            <a:prstDash val="solid"/>
            <a:miter lim="800000"/>
            <a:headEnd len="sm" w="sm" type="none"/>
            <a:tailEnd len="med" w="med" type="triangle"/>
          </a:ln>
        </p:spPr>
      </p:cxnSp>
      <p:cxnSp>
        <p:nvCxnSpPr>
          <p:cNvPr id="243" name="Google Shape;243;p29"/>
          <p:cNvCxnSpPr/>
          <p:nvPr/>
        </p:nvCxnSpPr>
        <p:spPr>
          <a:xfrm>
            <a:off x="2551053" y="2533712"/>
            <a:ext cx="2234898" cy="419743"/>
          </a:xfrm>
          <a:prstGeom prst="straightConnector1">
            <a:avLst/>
          </a:prstGeom>
          <a:noFill/>
          <a:ln cap="flat" cmpd="sng" w="57150">
            <a:solidFill>
              <a:schemeClr val="dk2"/>
            </a:solidFill>
            <a:prstDash val="solid"/>
            <a:miter lim="800000"/>
            <a:headEnd len="sm" w="sm" type="none"/>
            <a:tailEnd len="med" w="med" type="triangle"/>
          </a:ln>
        </p:spPr>
      </p:cxnSp>
      <p:cxnSp>
        <p:nvCxnSpPr>
          <p:cNvPr id="244" name="Google Shape;244;p29"/>
          <p:cNvCxnSpPr/>
          <p:nvPr/>
        </p:nvCxnSpPr>
        <p:spPr>
          <a:xfrm>
            <a:off x="2507574" y="3975847"/>
            <a:ext cx="859555" cy="0"/>
          </a:xfrm>
          <a:prstGeom prst="straightConnector1">
            <a:avLst/>
          </a:prstGeom>
          <a:noFill/>
          <a:ln cap="flat" cmpd="sng" w="57150">
            <a:solidFill>
              <a:srgbClr val="7030A0"/>
            </a:solidFill>
            <a:prstDash val="solid"/>
            <a:miter lim="800000"/>
            <a:headEnd len="sm" w="sm" type="none"/>
            <a:tailEnd len="med" w="med" type="triangle"/>
          </a:ln>
        </p:spPr>
      </p:cxnSp>
      <p:sp>
        <p:nvSpPr>
          <p:cNvPr id="245" name="Google Shape;245;p29"/>
          <p:cNvSpPr txBox="1"/>
          <p:nvPr/>
        </p:nvSpPr>
        <p:spPr>
          <a:xfrm>
            <a:off x="3367129" y="3397664"/>
            <a:ext cx="463868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7030A0"/>
                </a:solidFill>
                <a:latin typeface="Arial"/>
                <a:ea typeface="Arial"/>
                <a:cs typeface="Arial"/>
                <a:sym typeface="Arial"/>
              </a:rPr>
              <a:t>Propagation d’infections ; risques pour la sécurité des patients et du personnel, incapacité à maîtriser les épidémies</a:t>
            </a:r>
            <a:endParaRPr b="0" i="0" sz="1400" u="none" cap="none" strike="noStrike">
              <a:solidFill>
                <a:srgbClr val="000000"/>
              </a:solidFill>
              <a:latin typeface="Arial"/>
              <a:ea typeface="Arial"/>
              <a:cs typeface="Arial"/>
              <a:sym typeface="Arial"/>
            </a:endParaRPr>
          </a:p>
        </p:txBody>
      </p:sp>
      <p:sp>
        <p:nvSpPr>
          <p:cNvPr id="246" name="Google Shape;246;p29"/>
          <p:cNvSpPr txBox="1"/>
          <p:nvPr/>
        </p:nvSpPr>
        <p:spPr>
          <a:xfrm>
            <a:off x="4349181" y="4657574"/>
            <a:ext cx="501946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8D7511"/>
                </a:solidFill>
                <a:latin typeface="Arial"/>
                <a:ea typeface="Arial"/>
                <a:cs typeface="Arial"/>
                <a:sym typeface="Arial"/>
              </a:rPr>
              <a:t>Propagation de la contamination fécale, infections résistantes aux antimicrobiens</a:t>
            </a:r>
            <a:endParaRPr b="0" i="0" sz="1400" u="none" cap="none" strike="noStrike">
              <a:solidFill>
                <a:srgbClr val="000000"/>
              </a:solidFill>
              <a:latin typeface="Arial"/>
              <a:ea typeface="Arial"/>
              <a:cs typeface="Arial"/>
              <a:sym typeface="Arial"/>
            </a:endParaRPr>
          </a:p>
        </p:txBody>
      </p:sp>
      <p:cxnSp>
        <p:nvCxnSpPr>
          <p:cNvPr id="247" name="Google Shape;247;p29"/>
          <p:cNvCxnSpPr/>
          <p:nvPr/>
        </p:nvCxnSpPr>
        <p:spPr>
          <a:xfrm flipH="1" rot="10800000">
            <a:off x="2513104" y="4280576"/>
            <a:ext cx="946228" cy="1541555"/>
          </a:xfrm>
          <a:prstGeom prst="straightConnector1">
            <a:avLst/>
          </a:prstGeom>
          <a:noFill/>
          <a:ln cap="flat" cmpd="sng" w="57150">
            <a:solidFill>
              <a:srgbClr val="8D7511"/>
            </a:solidFill>
            <a:prstDash val="solid"/>
            <a:miter lim="800000"/>
            <a:headEnd len="sm" w="sm" type="none"/>
            <a:tailEnd len="med" w="med" type="triangle"/>
          </a:ln>
        </p:spPr>
      </p:cxnSp>
      <p:sp>
        <p:nvSpPr>
          <p:cNvPr id="248" name="Google Shape;248;p29"/>
          <p:cNvSpPr txBox="1"/>
          <p:nvPr/>
        </p:nvSpPr>
        <p:spPr>
          <a:xfrm>
            <a:off x="3243842" y="5447547"/>
            <a:ext cx="581546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rgbClr val="8D7511"/>
                </a:solidFill>
                <a:latin typeface="Arial"/>
                <a:ea typeface="Arial"/>
                <a:cs typeface="Arial"/>
                <a:sym typeface="Arial"/>
              </a:rPr>
              <a:t>Saleté visible, odeurs, diminution du recours aux soins et de la confiance accordée au milieu des soins de santé, baisse du niveau de satisfaction et de motivation du personnel</a:t>
            </a:r>
            <a:endParaRPr b="0" i="0" sz="1400" u="none" cap="none" strike="noStrike">
              <a:solidFill>
                <a:srgbClr val="000000"/>
              </a:solidFill>
              <a:latin typeface="Arial"/>
              <a:ea typeface="Arial"/>
              <a:cs typeface="Arial"/>
              <a:sym typeface="Arial"/>
            </a:endParaRPr>
          </a:p>
        </p:txBody>
      </p:sp>
      <p:cxnSp>
        <p:nvCxnSpPr>
          <p:cNvPr id="249" name="Google Shape;249;p29"/>
          <p:cNvCxnSpPr/>
          <p:nvPr/>
        </p:nvCxnSpPr>
        <p:spPr>
          <a:xfrm>
            <a:off x="2470493" y="3975847"/>
            <a:ext cx="1846336" cy="1166972"/>
          </a:xfrm>
          <a:prstGeom prst="straightConnector1">
            <a:avLst/>
          </a:prstGeom>
          <a:noFill/>
          <a:ln cap="flat" cmpd="sng" w="57150">
            <a:solidFill>
              <a:srgbClr val="7030A0"/>
            </a:solidFill>
            <a:prstDash val="solid"/>
            <a:miter lim="800000"/>
            <a:headEnd len="sm" w="sm" type="none"/>
            <a:tailEnd len="med" w="med" type="triangle"/>
          </a:ln>
        </p:spPr>
      </p:cxnSp>
      <p:cxnSp>
        <p:nvCxnSpPr>
          <p:cNvPr id="250" name="Google Shape;250;p29"/>
          <p:cNvCxnSpPr/>
          <p:nvPr/>
        </p:nvCxnSpPr>
        <p:spPr>
          <a:xfrm>
            <a:off x="2516295" y="5822129"/>
            <a:ext cx="817552" cy="290948"/>
          </a:xfrm>
          <a:prstGeom prst="straightConnector1">
            <a:avLst/>
          </a:prstGeom>
          <a:noFill/>
          <a:ln cap="flat" cmpd="sng" w="57150">
            <a:solidFill>
              <a:srgbClr val="8D7511"/>
            </a:solidFill>
            <a:prstDash val="solid"/>
            <a:miter lim="800000"/>
            <a:headEnd len="sm" w="sm" type="none"/>
            <a:tailEnd len="med" w="med" type="triangle"/>
          </a:ln>
        </p:spPr>
      </p:cxnSp>
      <p:sp>
        <p:nvSpPr>
          <p:cNvPr id="251" name="Google Shape;251;p29"/>
          <p:cNvSpPr txBox="1"/>
          <p:nvPr/>
        </p:nvSpPr>
        <p:spPr>
          <a:xfrm>
            <a:off x="159649" y="81857"/>
            <a:ext cx="10355921" cy="79383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9CDE"/>
              </a:buClr>
              <a:buSzPts val="4000"/>
              <a:buFont typeface="Arial Narrow"/>
              <a:buNone/>
            </a:pPr>
            <a:r>
              <a:rPr b="1" i="0" lang="fr" sz="4000" u="none" cap="none" strike="noStrike">
                <a:solidFill>
                  <a:srgbClr val="009CDE"/>
                </a:solidFill>
                <a:latin typeface="Arial Narrow"/>
                <a:ea typeface="Arial Narrow"/>
                <a:cs typeface="Arial Narrow"/>
                <a:sym typeface="Arial Narrow"/>
              </a:rPr>
              <a:t>Conséquences d’un approvisionnement en eau inadéquat</a:t>
            </a:r>
            <a:endParaRPr b="0" i="0" sz="1400" u="none" cap="none" strike="noStrike">
              <a:solidFill>
                <a:srgbClr val="000000"/>
              </a:solidFill>
              <a:latin typeface="Arial"/>
              <a:ea typeface="Arial"/>
              <a:cs typeface="Arial"/>
              <a:sym typeface="Arial"/>
            </a:endParaRPr>
          </a:p>
        </p:txBody>
      </p:sp>
      <p:cxnSp>
        <p:nvCxnSpPr>
          <p:cNvPr id="252" name="Google Shape;252;p29"/>
          <p:cNvCxnSpPr>
            <a:stCxn id="234" idx="3"/>
          </p:cNvCxnSpPr>
          <p:nvPr/>
        </p:nvCxnSpPr>
        <p:spPr>
          <a:xfrm flipH="1" rot="10800000">
            <a:off x="2470493" y="1161202"/>
            <a:ext cx="595200" cy="222300"/>
          </a:xfrm>
          <a:prstGeom prst="straightConnector1">
            <a:avLst/>
          </a:prstGeom>
          <a:noFill/>
          <a:ln cap="flat" cmpd="sng" w="57150">
            <a:solidFill>
              <a:schemeClr val="dk1"/>
            </a:solidFill>
            <a:prstDash val="solid"/>
            <a:miter lim="800000"/>
            <a:headEnd len="sm" w="sm" type="none"/>
            <a:tailEnd len="med" w="med" type="triangle"/>
          </a:ln>
        </p:spPr>
      </p:cxnSp>
      <p:sp>
        <p:nvSpPr>
          <p:cNvPr id="253" name="Google Shape;253;p29"/>
          <p:cNvSpPr txBox="1"/>
          <p:nvPr/>
        </p:nvSpPr>
        <p:spPr>
          <a:xfrm>
            <a:off x="4714849" y="1426438"/>
            <a:ext cx="32181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Incapacité à prendre ses médicaments</a:t>
            </a:r>
            <a:endParaRPr b="0" i="0" sz="1400" u="none" cap="none" strike="noStrike">
              <a:solidFill>
                <a:srgbClr val="000000"/>
              </a:solidFill>
              <a:latin typeface="Arial"/>
              <a:ea typeface="Arial"/>
              <a:cs typeface="Arial"/>
              <a:sym typeface="Arial"/>
            </a:endParaRPr>
          </a:p>
        </p:txBody>
      </p:sp>
      <p:pic>
        <p:nvPicPr>
          <p:cNvPr descr="A bathroom with a white door&#10;&#10;Description generated with very high confidence" id="254" name="Google Shape;254;p29"/>
          <p:cNvPicPr preferRelativeResize="0"/>
          <p:nvPr/>
        </p:nvPicPr>
        <p:blipFill rotWithShape="1">
          <a:blip r:embed="rId3">
            <a:alphaModFix/>
          </a:blip>
          <a:srcRect b="-7136" l="0" r="0" t="0"/>
          <a:stretch/>
        </p:blipFill>
        <p:spPr>
          <a:xfrm>
            <a:off x="8847756" y="3397664"/>
            <a:ext cx="3335628" cy="3713503"/>
          </a:xfrm>
          <a:prstGeom prst="rect">
            <a:avLst/>
          </a:prstGeom>
          <a:noFill/>
          <a:ln>
            <a:noFill/>
          </a:ln>
          <a:effectLst>
            <a:outerShdw blurRad="292100" rotWithShape="0" algn="tl" dir="2700000" dist="139700">
              <a:srgbClr val="333333">
                <a:alpha val="6431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sz="3600"/>
              <a:t>Quelles sont les exigences minimales (et les normes correspondantes) en matière d’approvisionnement en eau dans un établissement de santé ? </a:t>
            </a:r>
            <a:endParaRPr sz="3600"/>
          </a:p>
        </p:txBody>
      </p:sp>
      <p:sp>
        <p:nvSpPr>
          <p:cNvPr id="261" name="Google Shape;261;p3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A person standing in front of a door&#10;&#10;Description generated with very high confidence" id="262" name="Google Shape;262;p30"/>
          <p:cNvPicPr preferRelativeResize="0"/>
          <p:nvPr/>
        </p:nvPicPr>
        <p:blipFill rotWithShape="1">
          <a:blip r:embed="rId3">
            <a:alphaModFix/>
          </a:blip>
          <a:srcRect b="1" l="6995" r="8564" t="0"/>
          <a:stretch/>
        </p:blipFill>
        <p:spPr>
          <a:xfrm>
            <a:off x="573315" y="2291508"/>
            <a:ext cx="3544698" cy="3869027"/>
          </a:xfrm>
          <a:prstGeom prst="rect">
            <a:avLst/>
          </a:prstGeom>
          <a:noFill/>
          <a:ln>
            <a:noFill/>
          </a:ln>
        </p:spPr>
      </p:pic>
      <p:pic>
        <p:nvPicPr>
          <p:cNvPr descr="Two people standing in front of a building&#10;&#10;Description generated with high confidence" id="263" name="Google Shape;263;p30"/>
          <p:cNvPicPr preferRelativeResize="0"/>
          <p:nvPr/>
        </p:nvPicPr>
        <p:blipFill rotWithShape="1">
          <a:blip r:embed="rId4">
            <a:alphaModFix/>
          </a:blip>
          <a:srcRect b="3" l="3405" r="12873" t="0"/>
          <a:stretch/>
        </p:blipFill>
        <p:spPr>
          <a:xfrm>
            <a:off x="4550821" y="2291508"/>
            <a:ext cx="3544698" cy="3869027"/>
          </a:xfrm>
          <a:prstGeom prst="rect">
            <a:avLst/>
          </a:prstGeom>
          <a:noFill/>
          <a:ln>
            <a:noFill/>
          </a:ln>
        </p:spPr>
      </p:pic>
      <p:pic>
        <p:nvPicPr>
          <p:cNvPr descr="C:\Users\montgomerym\AppData\Local\Microsoft\Windows\Temporary Internet Files\Content.Word\Mali 2016 (44).jpg" id="264" name="Google Shape;264;p30"/>
          <p:cNvPicPr preferRelativeResize="0"/>
          <p:nvPr/>
        </p:nvPicPr>
        <p:blipFill rotWithShape="1">
          <a:blip r:embed="rId5">
            <a:alphaModFix/>
          </a:blip>
          <a:srcRect b="2" l="31823" r="20306" t="0"/>
          <a:stretch/>
        </p:blipFill>
        <p:spPr>
          <a:xfrm>
            <a:off x="8456656" y="2291507"/>
            <a:ext cx="3544698" cy="3913095"/>
          </a:xfrm>
          <a:prstGeom prst="rect">
            <a:avLst/>
          </a:prstGeom>
          <a:noFill/>
          <a:ln>
            <a:noFill/>
          </a:ln>
        </p:spPr>
      </p:pic>
      <p:grpSp>
        <p:nvGrpSpPr>
          <p:cNvPr id="265" name="Google Shape;265;p30"/>
          <p:cNvGrpSpPr/>
          <p:nvPr/>
        </p:nvGrpSpPr>
        <p:grpSpPr>
          <a:xfrm>
            <a:off x="11103515" y="1404180"/>
            <a:ext cx="743136" cy="734102"/>
            <a:chOff x="9555224" y="5116370"/>
            <a:chExt cx="1161098" cy="1171184"/>
          </a:xfrm>
        </p:grpSpPr>
        <p:pic>
          <p:nvPicPr>
            <p:cNvPr descr="Shape&#10;&#10;Description automatically generated with low confidence" id="266" name="Google Shape;266;p30"/>
            <p:cNvPicPr preferRelativeResize="0"/>
            <p:nvPr/>
          </p:nvPicPr>
          <p:blipFill rotWithShape="1">
            <a:blip r:embed="rId6">
              <a:alphaModFix/>
            </a:blip>
            <a:srcRect b="0" l="0" r="0" t="0"/>
            <a:stretch/>
          </p:blipFill>
          <p:spPr>
            <a:xfrm>
              <a:off x="9623552" y="5313519"/>
              <a:ext cx="1004243" cy="847983"/>
            </a:xfrm>
            <a:prstGeom prst="rect">
              <a:avLst/>
            </a:prstGeom>
            <a:noFill/>
            <a:ln>
              <a:noFill/>
            </a:ln>
          </p:spPr>
        </p:pic>
        <p:sp>
          <p:nvSpPr>
            <p:cNvPr id="267" name="Google Shape;267;p30"/>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68" name="Google Shape;268;p30"/>
          <p:cNvGrpSpPr/>
          <p:nvPr/>
        </p:nvGrpSpPr>
        <p:grpSpPr>
          <a:xfrm>
            <a:off x="11015665" y="226675"/>
            <a:ext cx="1362074" cy="1215351"/>
            <a:chOff x="10705811" y="275913"/>
            <a:chExt cx="1689559" cy="1684742"/>
          </a:xfrm>
        </p:grpSpPr>
        <p:pic>
          <p:nvPicPr>
            <p:cNvPr id="269" name="Google Shape;269;p30"/>
            <p:cNvPicPr preferRelativeResize="0"/>
            <p:nvPr/>
          </p:nvPicPr>
          <p:blipFill rotWithShape="1">
            <a:blip r:embed="rId7">
              <a:alphaModFix/>
            </a:blip>
            <a:srcRect b="0" l="0" r="0" t="0"/>
            <a:stretch/>
          </p:blipFill>
          <p:spPr>
            <a:xfrm>
              <a:off x="10727487" y="275913"/>
              <a:ext cx="1030462" cy="1030462"/>
            </a:xfrm>
            <a:prstGeom prst="rect">
              <a:avLst/>
            </a:prstGeom>
            <a:noFill/>
            <a:ln>
              <a:noFill/>
            </a:ln>
          </p:spPr>
        </p:pic>
        <p:sp>
          <p:nvSpPr>
            <p:cNvPr id="270" name="Google Shape;270;p30"/>
            <p:cNvSpPr txBox="1"/>
            <p:nvPr/>
          </p:nvSpPr>
          <p:spPr>
            <a:xfrm>
              <a:off x="10705811" y="1407649"/>
              <a:ext cx="1689559" cy="55300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2 min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A picture containing tree, outdoor, sky, grass&#10;&#10;Description automatically generated" id="277" name="Google Shape;277;p31"/>
          <p:cNvPicPr preferRelativeResize="0"/>
          <p:nvPr/>
        </p:nvPicPr>
        <p:blipFill rotWithShape="1">
          <a:blip r:embed="rId3">
            <a:alphaModFix/>
          </a:blip>
          <a:srcRect b="0" l="0" r="0" t="0"/>
          <a:stretch/>
        </p:blipFill>
        <p:spPr>
          <a:xfrm>
            <a:off x="968914" y="679923"/>
            <a:ext cx="3651759" cy="5498154"/>
          </a:xfrm>
          <a:prstGeom prst="rect">
            <a:avLst/>
          </a:prstGeom>
          <a:noFill/>
          <a:ln>
            <a:noFill/>
          </a:ln>
        </p:spPr>
      </p:pic>
      <p:grpSp>
        <p:nvGrpSpPr>
          <p:cNvPr id="278" name="Google Shape;278;p31"/>
          <p:cNvGrpSpPr/>
          <p:nvPr/>
        </p:nvGrpSpPr>
        <p:grpSpPr>
          <a:xfrm>
            <a:off x="5730763" y="385833"/>
            <a:ext cx="5969222" cy="5969222"/>
            <a:chOff x="1496372" y="2710"/>
            <a:chExt cx="5969222" cy="5969222"/>
          </a:xfrm>
        </p:grpSpPr>
        <p:sp>
          <p:nvSpPr>
            <p:cNvPr id="279" name="Google Shape;279;p31"/>
            <p:cNvSpPr/>
            <p:nvPr/>
          </p:nvSpPr>
          <p:spPr>
            <a:xfrm>
              <a:off x="2183576" y="689914"/>
              <a:ext cx="4594814" cy="4594814"/>
            </a:xfrm>
            <a:prstGeom prst="blockArc">
              <a:avLst>
                <a:gd fmla="val 10800000" name="adj1"/>
                <a:gd fmla="val 16200000" name="adj2"/>
                <a:gd fmla="val 4642" name="adj3"/>
              </a:avLst>
            </a:prstGeom>
            <a:solidFill>
              <a:srgbClr val="A7CC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1"/>
            <p:cNvSpPr/>
            <p:nvPr/>
          </p:nvSpPr>
          <p:spPr>
            <a:xfrm>
              <a:off x="2183576" y="689914"/>
              <a:ext cx="4594814" cy="4594814"/>
            </a:xfrm>
            <a:prstGeom prst="blockArc">
              <a:avLst>
                <a:gd fmla="val 5400000" name="adj1"/>
                <a:gd fmla="val 10800000" name="adj2"/>
                <a:gd fmla="val 4642" name="adj3"/>
              </a:avLst>
            </a:prstGeom>
            <a:solidFill>
              <a:srgbClr val="A7CC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1"/>
            <p:cNvSpPr/>
            <p:nvPr/>
          </p:nvSpPr>
          <p:spPr>
            <a:xfrm>
              <a:off x="2183576" y="689914"/>
              <a:ext cx="4594814" cy="4594814"/>
            </a:xfrm>
            <a:prstGeom prst="blockArc">
              <a:avLst>
                <a:gd fmla="val 0" name="adj1"/>
                <a:gd fmla="val 5400000" name="adj2"/>
                <a:gd fmla="val 4642" name="adj3"/>
              </a:avLst>
            </a:prstGeom>
            <a:solidFill>
              <a:srgbClr val="A7CC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1"/>
            <p:cNvSpPr/>
            <p:nvPr/>
          </p:nvSpPr>
          <p:spPr>
            <a:xfrm>
              <a:off x="2183576" y="689914"/>
              <a:ext cx="4594814" cy="4594814"/>
            </a:xfrm>
            <a:prstGeom prst="blockArc">
              <a:avLst>
                <a:gd fmla="val 16200000" name="adj1"/>
                <a:gd fmla="val 0" name="adj2"/>
                <a:gd fmla="val 4642" name="adj3"/>
              </a:avLst>
            </a:prstGeom>
            <a:solidFill>
              <a:srgbClr val="A7CC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1"/>
            <p:cNvSpPr/>
            <p:nvPr/>
          </p:nvSpPr>
          <p:spPr>
            <a:xfrm>
              <a:off x="3423095" y="1929433"/>
              <a:ext cx="2115776" cy="2115776"/>
            </a:xfrm>
            <a:prstGeom prst="ellipse">
              <a:avLst/>
            </a:prstGeom>
            <a:solidFill>
              <a:schemeClr val="lt1"/>
            </a:solidFill>
            <a:ln cap="flat" cmpd="sng" w="12700">
              <a:solidFill>
                <a:srgbClr val="008EC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1"/>
            <p:cNvSpPr txBox="1"/>
            <p:nvPr/>
          </p:nvSpPr>
          <p:spPr>
            <a:xfrm>
              <a:off x="3732943" y="2239281"/>
              <a:ext cx="1496080" cy="1496080"/>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lt1"/>
                </a:buClr>
                <a:buSzPts val="2300"/>
                <a:buFont typeface="Arial Narrow"/>
                <a:buNone/>
              </a:pPr>
              <a:r>
                <a:rPr b="0" i="0" lang="fr" sz="2300" u="none" cap="none" strike="noStrike">
                  <a:solidFill>
                    <a:schemeClr val="lt1"/>
                  </a:solidFill>
                  <a:latin typeface="Arial Narrow"/>
                  <a:ea typeface="Arial Narrow"/>
                  <a:cs typeface="Arial Narrow"/>
                  <a:sym typeface="Arial Narrow"/>
                </a:rPr>
                <a:t>Exigences de base en matière d’approvisionnement en eau </a:t>
              </a:r>
              <a:endParaRPr b="0" i="0" sz="1400" u="none" cap="none" strike="noStrike">
                <a:solidFill>
                  <a:srgbClr val="000000"/>
                </a:solidFill>
                <a:latin typeface="Arial"/>
                <a:ea typeface="Arial"/>
                <a:cs typeface="Arial"/>
                <a:sym typeface="Arial"/>
              </a:endParaRPr>
            </a:p>
          </p:txBody>
        </p:sp>
        <p:sp>
          <p:nvSpPr>
            <p:cNvPr id="285" name="Google Shape;285;p31"/>
            <p:cNvSpPr/>
            <p:nvPr/>
          </p:nvSpPr>
          <p:spPr>
            <a:xfrm>
              <a:off x="3740461" y="2710"/>
              <a:ext cx="1481043" cy="1481043"/>
            </a:xfrm>
            <a:prstGeom prst="ellipse">
              <a:avLst/>
            </a:prstGeom>
            <a:solidFill>
              <a:schemeClr val="lt1"/>
            </a:solidFill>
            <a:ln cap="flat" cmpd="sng" w="12700">
              <a:solidFill>
                <a:srgbClr val="008EC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1"/>
            <p:cNvSpPr txBox="1"/>
            <p:nvPr/>
          </p:nvSpPr>
          <p:spPr>
            <a:xfrm>
              <a:off x="3957355" y="219604"/>
              <a:ext cx="1047255" cy="1047255"/>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2000"/>
                <a:buFont typeface="Arial Narrow"/>
                <a:buNone/>
              </a:pPr>
              <a:r>
                <a:rPr b="0" i="0" lang="fr" sz="2000" u="none" cap="none" strike="noStrike">
                  <a:solidFill>
                    <a:schemeClr val="lt1"/>
                  </a:solidFill>
                  <a:latin typeface="Arial Narrow"/>
                  <a:ea typeface="Arial Narrow"/>
                  <a:cs typeface="Arial Narrow"/>
                  <a:sym typeface="Arial Narrow"/>
                </a:rPr>
                <a:t>Disponibilité</a:t>
              </a:r>
              <a:endParaRPr b="0" i="0" sz="1400" u="none" cap="none" strike="noStrike">
                <a:solidFill>
                  <a:srgbClr val="000000"/>
                </a:solidFill>
                <a:latin typeface="Arial"/>
                <a:ea typeface="Arial"/>
                <a:cs typeface="Arial"/>
                <a:sym typeface="Arial"/>
              </a:endParaRPr>
            </a:p>
          </p:txBody>
        </p:sp>
        <p:sp>
          <p:nvSpPr>
            <p:cNvPr id="287" name="Google Shape;287;p31"/>
            <p:cNvSpPr/>
            <p:nvPr/>
          </p:nvSpPr>
          <p:spPr>
            <a:xfrm>
              <a:off x="5984551" y="2246800"/>
              <a:ext cx="1481043" cy="1481043"/>
            </a:xfrm>
            <a:prstGeom prst="ellipse">
              <a:avLst/>
            </a:prstGeom>
            <a:solidFill>
              <a:schemeClr val="lt1"/>
            </a:solidFill>
            <a:ln cap="flat" cmpd="sng" w="12700">
              <a:solidFill>
                <a:srgbClr val="008EC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1"/>
            <p:cNvSpPr txBox="1"/>
            <p:nvPr/>
          </p:nvSpPr>
          <p:spPr>
            <a:xfrm>
              <a:off x="6201445" y="2463694"/>
              <a:ext cx="1047255" cy="1047255"/>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2000"/>
                <a:buFont typeface="Arial Narrow"/>
                <a:buNone/>
              </a:pPr>
              <a:r>
                <a:rPr b="0" i="0" lang="fr" sz="2000" u="none" cap="none" strike="noStrike">
                  <a:solidFill>
                    <a:schemeClr val="lt1"/>
                  </a:solidFill>
                  <a:latin typeface="Arial Narrow"/>
                  <a:ea typeface="Arial Narrow"/>
                  <a:cs typeface="Arial Narrow"/>
                  <a:sym typeface="Arial Narrow"/>
                </a:rPr>
                <a:t>Qualité </a:t>
              </a:r>
              <a:endParaRPr b="0" i="0" sz="1400" u="none" cap="none" strike="noStrike">
                <a:solidFill>
                  <a:srgbClr val="000000"/>
                </a:solidFill>
                <a:latin typeface="Arial"/>
                <a:ea typeface="Arial"/>
                <a:cs typeface="Arial"/>
                <a:sym typeface="Arial"/>
              </a:endParaRPr>
            </a:p>
          </p:txBody>
        </p:sp>
        <p:sp>
          <p:nvSpPr>
            <p:cNvPr id="289" name="Google Shape;289;p31"/>
            <p:cNvSpPr/>
            <p:nvPr/>
          </p:nvSpPr>
          <p:spPr>
            <a:xfrm>
              <a:off x="3740461" y="4490889"/>
              <a:ext cx="1481043" cy="1481043"/>
            </a:xfrm>
            <a:prstGeom prst="ellipse">
              <a:avLst/>
            </a:prstGeom>
            <a:solidFill>
              <a:schemeClr val="lt1"/>
            </a:solidFill>
            <a:ln cap="flat" cmpd="sng" w="12700">
              <a:solidFill>
                <a:srgbClr val="008EC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1"/>
            <p:cNvSpPr txBox="1"/>
            <p:nvPr/>
          </p:nvSpPr>
          <p:spPr>
            <a:xfrm>
              <a:off x="3957355" y="4707783"/>
              <a:ext cx="1047255" cy="1047255"/>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2000"/>
                <a:buFont typeface="Arial Narrow"/>
                <a:buNone/>
              </a:pPr>
              <a:r>
                <a:rPr b="0" i="0" lang="fr" sz="2000" u="none" cap="none" strike="noStrike">
                  <a:solidFill>
                    <a:schemeClr val="lt1"/>
                  </a:solidFill>
                  <a:latin typeface="Arial Narrow"/>
                  <a:ea typeface="Arial Narrow"/>
                  <a:cs typeface="Arial Narrow"/>
                  <a:sym typeface="Arial Narrow"/>
                </a:rPr>
                <a:t>Fiabilité</a:t>
              </a:r>
              <a:endParaRPr b="0" i="0" sz="2000" u="none" cap="none" strike="noStrike">
                <a:solidFill>
                  <a:schemeClr val="lt1"/>
                </a:solidFill>
                <a:latin typeface="Arial Narrow"/>
                <a:ea typeface="Arial Narrow"/>
                <a:cs typeface="Arial Narrow"/>
                <a:sym typeface="Arial Narrow"/>
              </a:endParaRPr>
            </a:p>
          </p:txBody>
        </p:sp>
        <p:sp>
          <p:nvSpPr>
            <p:cNvPr id="291" name="Google Shape;291;p31"/>
            <p:cNvSpPr/>
            <p:nvPr/>
          </p:nvSpPr>
          <p:spPr>
            <a:xfrm>
              <a:off x="1496372" y="2246800"/>
              <a:ext cx="1481043" cy="1481043"/>
            </a:xfrm>
            <a:prstGeom prst="ellipse">
              <a:avLst/>
            </a:prstGeom>
            <a:solidFill>
              <a:schemeClr val="lt1"/>
            </a:solidFill>
            <a:ln cap="flat" cmpd="sng" w="12700">
              <a:solidFill>
                <a:srgbClr val="008EC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1"/>
            <p:cNvSpPr txBox="1"/>
            <p:nvPr/>
          </p:nvSpPr>
          <p:spPr>
            <a:xfrm>
              <a:off x="1713266" y="2463694"/>
              <a:ext cx="1047255" cy="1047255"/>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2000"/>
                <a:buFont typeface="Arial Narrow"/>
                <a:buNone/>
              </a:pPr>
              <a:r>
                <a:rPr b="0" i="0" lang="fr" sz="2000" u="none" cap="none" strike="noStrike">
                  <a:solidFill>
                    <a:schemeClr val="lt1"/>
                  </a:solidFill>
                  <a:latin typeface="Arial Narrow"/>
                  <a:ea typeface="Arial Narrow"/>
                  <a:cs typeface="Arial Narrow"/>
                  <a:sym typeface="Arial Narrow"/>
                </a:rPr>
                <a:t>Quantité </a:t>
              </a:r>
              <a:endParaRPr b="0" i="0" sz="1400" u="none" cap="none" strike="noStrike">
                <a:solidFill>
                  <a:srgbClr val="000000"/>
                </a:solidFill>
                <a:latin typeface="Arial"/>
                <a:ea typeface="Arial"/>
                <a:cs typeface="Arial"/>
                <a:sym typeface="Arial"/>
              </a:endParaRPr>
            </a:p>
          </p:txBody>
        </p:sp>
      </p:grpSp>
      <p:grpSp>
        <p:nvGrpSpPr>
          <p:cNvPr id="293" name="Google Shape;293;p31"/>
          <p:cNvGrpSpPr/>
          <p:nvPr/>
        </p:nvGrpSpPr>
        <p:grpSpPr>
          <a:xfrm>
            <a:off x="11246391" y="5988790"/>
            <a:ext cx="743136" cy="734102"/>
            <a:chOff x="9555224" y="5116370"/>
            <a:chExt cx="1161098" cy="1171184"/>
          </a:xfrm>
        </p:grpSpPr>
        <p:pic>
          <p:nvPicPr>
            <p:cNvPr descr="Shape&#10;&#10;Description automatically generated with low confidence" id="294" name="Google Shape;294;p31"/>
            <p:cNvPicPr preferRelativeResize="0"/>
            <p:nvPr/>
          </p:nvPicPr>
          <p:blipFill rotWithShape="1">
            <a:blip r:embed="rId4">
              <a:alphaModFix/>
            </a:blip>
            <a:srcRect b="0" l="0" r="0" t="0"/>
            <a:stretch/>
          </p:blipFill>
          <p:spPr>
            <a:xfrm>
              <a:off x="9623552" y="5313519"/>
              <a:ext cx="1004243" cy="847983"/>
            </a:xfrm>
            <a:prstGeom prst="rect">
              <a:avLst/>
            </a:prstGeom>
            <a:noFill/>
            <a:ln>
              <a:noFill/>
            </a:ln>
          </p:spPr>
        </p:pic>
        <p:sp>
          <p:nvSpPr>
            <p:cNvPr id="295" name="Google Shape;295;p31"/>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96" name="Google Shape;296;p31"/>
          <p:cNvGrpSpPr/>
          <p:nvPr/>
        </p:nvGrpSpPr>
        <p:grpSpPr>
          <a:xfrm>
            <a:off x="11144252" y="4773439"/>
            <a:ext cx="1362074" cy="1215351"/>
            <a:chOff x="10705811" y="275913"/>
            <a:chExt cx="1689559" cy="1684742"/>
          </a:xfrm>
        </p:grpSpPr>
        <p:pic>
          <p:nvPicPr>
            <p:cNvPr id="297" name="Google Shape;297;p31"/>
            <p:cNvPicPr preferRelativeResize="0"/>
            <p:nvPr/>
          </p:nvPicPr>
          <p:blipFill rotWithShape="1">
            <a:blip r:embed="rId5">
              <a:alphaModFix/>
            </a:blip>
            <a:srcRect b="0" l="0" r="0" t="0"/>
            <a:stretch/>
          </p:blipFill>
          <p:spPr>
            <a:xfrm>
              <a:off x="10727487" y="275913"/>
              <a:ext cx="1030462" cy="1030462"/>
            </a:xfrm>
            <a:prstGeom prst="rect">
              <a:avLst/>
            </a:prstGeom>
            <a:noFill/>
            <a:ln>
              <a:noFill/>
            </a:ln>
          </p:spPr>
        </p:pic>
        <p:sp>
          <p:nvSpPr>
            <p:cNvPr id="298" name="Google Shape;298;p31"/>
            <p:cNvSpPr txBox="1"/>
            <p:nvPr/>
          </p:nvSpPr>
          <p:spPr>
            <a:xfrm>
              <a:off x="10705811" y="1407649"/>
              <a:ext cx="1689559" cy="55300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2 min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2"/>
          <p:cNvSpPr txBox="1"/>
          <p:nvPr>
            <p:ph idx="1" type="body"/>
          </p:nvPr>
        </p:nvSpPr>
        <p:spPr>
          <a:xfrm>
            <a:off x="839788" y="1400432"/>
            <a:ext cx="5472112" cy="510057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164D"/>
              </a:buClr>
              <a:buSzPts val="2400"/>
              <a:buNone/>
            </a:pPr>
            <a:r>
              <a:rPr lang="fr" sz="1800">
                <a:solidFill>
                  <a:srgbClr val="09164D"/>
                </a:solidFill>
              </a:rPr>
              <a:t>Une quantité suffisante d’eau doit être </a:t>
            </a:r>
            <a:r>
              <a:rPr b="1" lang="fr" sz="1800">
                <a:solidFill>
                  <a:srgbClr val="C29F16"/>
                </a:solidFill>
              </a:rPr>
              <a:t>disponible </a:t>
            </a:r>
            <a:r>
              <a:rPr lang="fr" sz="1800">
                <a:solidFill>
                  <a:srgbClr val="09164D"/>
                </a:solidFill>
              </a:rPr>
              <a:t>pour :</a:t>
            </a:r>
            <a:endParaRPr sz="1600"/>
          </a:p>
          <a:p>
            <a:pPr indent="-342900" lvl="1" marL="800100" rtl="0" algn="l">
              <a:lnSpc>
                <a:spcPct val="90000"/>
              </a:lnSpc>
              <a:spcBef>
                <a:spcPts val="0"/>
              </a:spcBef>
              <a:spcAft>
                <a:spcPts val="0"/>
              </a:spcAft>
              <a:buClr>
                <a:srgbClr val="09164D"/>
              </a:buClr>
              <a:buSzPts val="2400"/>
              <a:buFont typeface="Arial"/>
              <a:buChar char="•"/>
            </a:pPr>
            <a:r>
              <a:rPr lang="fr" sz="1800">
                <a:solidFill>
                  <a:srgbClr val="09164D"/>
                </a:solidFill>
                <a:latin typeface="Arial"/>
                <a:ea typeface="Arial"/>
                <a:cs typeface="Arial"/>
                <a:sym typeface="Arial"/>
              </a:rPr>
              <a:t>La boisson</a:t>
            </a:r>
            <a:endParaRPr sz="1600"/>
          </a:p>
          <a:p>
            <a:pPr indent="-342900" lvl="1" marL="800100" rtl="0" algn="l">
              <a:lnSpc>
                <a:spcPct val="90000"/>
              </a:lnSpc>
              <a:spcBef>
                <a:spcPts val="0"/>
              </a:spcBef>
              <a:spcAft>
                <a:spcPts val="0"/>
              </a:spcAft>
              <a:buClr>
                <a:srgbClr val="09164D"/>
              </a:buClr>
              <a:buSzPts val="2400"/>
              <a:buFont typeface="Arial"/>
              <a:buChar char="•"/>
            </a:pPr>
            <a:r>
              <a:rPr lang="fr" sz="1800">
                <a:solidFill>
                  <a:srgbClr val="09164D"/>
                </a:solidFill>
                <a:latin typeface="Arial"/>
                <a:ea typeface="Arial"/>
                <a:cs typeface="Arial"/>
                <a:sym typeface="Arial"/>
              </a:rPr>
              <a:t>L’hygiène personnelle, notamment le lavage des mains et la toilette </a:t>
            </a:r>
            <a:endParaRPr sz="1600"/>
          </a:p>
          <a:p>
            <a:pPr indent="-342900" lvl="1" marL="800100" rtl="0" algn="l">
              <a:lnSpc>
                <a:spcPct val="90000"/>
              </a:lnSpc>
              <a:spcBef>
                <a:spcPts val="0"/>
              </a:spcBef>
              <a:spcAft>
                <a:spcPts val="0"/>
              </a:spcAft>
              <a:buClr>
                <a:srgbClr val="09164D"/>
              </a:buClr>
              <a:buSzPts val="2400"/>
              <a:buFont typeface="Arial"/>
              <a:buChar char="•"/>
            </a:pPr>
            <a:r>
              <a:rPr lang="fr" sz="1800">
                <a:solidFill>
                  <a:srgbClr val="09164D"/>
                </a:solidFill>
                <a:latin typeface="Arial"/>
                <a:ea typeface="Arial"/>
                <a:cs typeface="Arial"/>
                <a:sym typeface="Arial"/>
              </a:rPr>
              <a:t>Le ménage</a:t>
            </a:r>
            <a:endParaRPr sz="1600"/>
          </a:p>
          <a:p>
            <a:pPr indent="-342900" lvl="1" marL="800100" rtl="0" algn="l">
              <a:lnSpc>
                <a:spcPct val="90000"/>
              </a:lnSpc>
              <a:spcBef>
                <a:spcPts val="0"/>
              </a:spcBef>
              <a:spcAft>
                <a:spcPts val="0"/>
              </a:spcAft>
              <a:buClr>
                <a:srgbClr val="09164D"/>
              </a:buClr>
              <a:buSzPts val="2400"/>
              <a:buFont typeface="Arial"/>
              <a:buChar char="•"/>
            </a:pPr>
            <a:r>
              <a:rPr lang="fr" sz="1800">
                <a:solidFill>
                  <a:srgbClr val="09164D"/>
                </a:solidFill>
                <a:latin typeface="Arial"/>
                <a:ea typeface="Arial"/>
                <a:cs typeface="Arial"/>
                <a:sym typeface="Arial"/>
              </a:rPr>
              <a:t>Les différentes activités médicales </a:t>
            </a:r>
            <a:endParaRPr sz="1600"/>
          </a:p>
          <a:p>
            <a:pPr indent="-342900" lvl="1" marL="800100" rtl="0" algn="l">
              <a:lnSpc>
                <a:spcPct val="90000"/>
              </a:lnSpc>
              <a:spcBef>
                <a:spcPts val="0"/>
              </a:spcBef>
              <a:spcAft>
                <a:spcPts val="0"/>
              </a:spcAft>
              <a:buClr>
                <a:srgbClr val="09164D"/>
              </a:buClr>
              <a:buSzPts val="2400"/>
              <a:buFont typeface="Arial"/>
              <a:buChar char="•"/>
            </a:pPr>
            <a:r>
              <a:rPr lang="fr" sz="1800">
                <a:solidFill>
                  <a:srgbClr val="09164D"/>
                </a:solidFill>
                <a:latin typeface="Arial"/>
                <a:ea typeface="Arial"/>
                <a:cs typeface="Arial"/>
                <a:sym typeface="Arial"/>
              </a:rPr>
              <a:t>La cuisine</a:t>
            </a:r>
            <a:endParaRPr sz="1600"/>
          </a:p>
          <a:p>
            <a:pPr indent="-342900" lvl="1" marL="800100" rtl="0" algn="l">
              <a:lnSpc>
                <a:spcPct val="90000"/>
              </a:lnSpc>
              <a:spcBef>
                <a:spcPts val="0"/>
              </a:spcBef>
              <a:spcAft>
                <a:spcPts val="0"/>
              </a:spcAft>
              <a:buClr>
                <a:srgbClr val="09164D"/>
              </a:buClr>
              <a:buSzPts val="2400"/>
              <a:buFont typeface="Arial"/>
              <a:buChar char="•"/>
            </a:pPr>
            <a:r>
              <a:rPr lang="fr" sz="1800">
                <a:solidFill>
                  <a:srgbClr val="09164D"/>
                </a:solidFill>
                <a:latin typeface="Arial"/>
                <a:ea typeface="Arial"/>
                <a:cs typeface="Arial"/>
                <a:sym typeface="Arial"/>
              </a:rPr>
              <a:t>La lessive   </a:t>
            </a:r>
            <a:endParaRPr sz="1600"/>
          </a:p>
          <a:p>
            <a:pPr indent="0" lvl="0" marL="0" rtl="0" algn="l">
              <a:lnSpc>
                <a:spcPct val="90000"/>
              </a:lnSpc>
              <a:spcBef>
                <a:spcPts val="1000"/>
              </a:spcBef>
              <a:spcAft>
                <a:spcPts val="0"/>
              </a:spcAft>
              <a:buClr>
                <a:srgbClr val="09164D"/>
              </a:buClr>
              <a:buSzPts val="2400"/>
              <a:buNone/>
            </a:pPr>
            <a:r>
              <a:rPr lang="fr" sz="1800">
                <a:solidFill>
                  <a:srgbClr val="09164D"/>
                </a:solidFill>
              </a:rPr>
              <a:t>L’eau doit être disponible </a:t>
            </a:r>
            <a:r>
              <a:rPr b="1" lang="fr" sz="1800">
                <a:solidFill>
                  <a:srgbClr val="C29F16"/>
                </a:solidFill>
              </a:rPr>
              <a:t>sur place</a:t>
            </a:r>
            <a:r>
              <a:rPr lang="fr" sz="1800">
                <a:solidFill>
                  <a:srgbClr val="09164D"/>
                </a:solidFill>
              </a:rPr>
              <a:t>, à chaque point de prestation de soins et provenir d’une source d’eau </a:t>
            </a:r>
            <a:r>
              <a:rPr b="1" lang="fr" sz="1800">
                <a:solidFill>
                  <a:srgbClr val="C29F16"/>
                </a:solidFill>
              </a:rPr>
              <a:t>améliorée</a:t>
            </a:r>
            <a:r>
              <a:rPr lang="fr" sz="1800">
                <a:solidFill>
                  <a:srgbClr val="09164D"/>
                </a:solidFill>
              </a:rPr>
              <a:t>.</a:t>
            </a:r>
            <a:endParaRPr sz="1600"/>
          </a:p>
          <a:p>
            <a:pPr indent="0" lvl="0" marL="0" rtl="0" algn="l">
              <a:lnSpc>
                <a:spcPct val="90000"/>
              </a:lnSpc>
              <a:spcBef>
                <a:spcPts val="1000"/>
              </a:spcBef>
              <a:spcAft>
                <a:spcPts val="0"/>
              </a:spcAft>
              <a:buClr>
                <a:srgbClr val="09164D"/>
              </a:buClr>
              <a:buSzPts val="2400"/>
              <a:buNone/>
            </a:pPr>
            <a:r>
              <a:rPr lang="fr" sz="1800">
                <a:solidFill>
                  <a:srgbClr val="09164D"/>
                </a:solidFill>
              </a:rPr>
              <a:t>L’eau doit être </a:t>
            </a:r>
            <a:r>
              <a:rPr b="1" lang="fr" sz="1800">
                <a:solidFill>
                  <a:srgbClr val="C29F16"/>
                </a:solidFill>
              </a:rPr>
              <a:t>fiable</a:t>
            </a:r>
            <a:r>
              <a:rPr b="1" lang="fr" sz="1800">
                <a:solidFill>
                  <a:srgbClr val="FF00FF"/>
                </a:solidFill>
              </a:rPr>
              <a:t> </a:t>
            </a:r>
            <a:r>
              <a:rPr lang="fr" sz="1800">
                <a:solidFill>
                  <a:srgbClr val="09164D"/>
                </a:solidFill>
              </a:rPr>
              <a:t>et </a:t>
            </a:r>
            <a:r>
              <a:rPr b="1" lang="fr" sz="1800">
                <a:solidFill>
                  <a:srgbClr val="C29F16"/>
                </a:solidFill>
              </a:rPr>
              <a:t>traitée en toute sécurité</a:t>
            </a:r>
            <a:r>
              <a:rPr lang="fr" sz="1800">
                <a:solidFill>
                  <a:srgbClr val="09164D"/>
                </a:solidFill>
              </a:rPr>
              <a:t>. </a:t>
            </a:r>
            <a:endParaRPr sz="1600"/>
          </a:p>
          <a:p>
            <a:pPr indent="0" lvl="0" marL="0" rtl="0" algn="l">
              <a:lnSpc>
                <a:spcPct val="90000"/>
              </a:lnSpc>
              <a:spcBef>
                <a:spcPts val="1000"/>
              </a:spcBef>
              <a:spcAft>
                <a:spcPts val="0"/>
              </a:spcAft>
              <a:buClr>
                <a:srgbClr val="09164D"/>
              </a:buClr>
              <a:buSzPts val="2400"/>
              <a:buNone/>
            </a:pPr>
            <a:r>
              <a:rPr lang="fr" sz="1800">
                <a:solidFill>
                  <a:srgbClr val="09164D"/>
                </a:solidFill>
              </a:rPr>
              <a:t>L’eau doit être disponible en </a:t>
            </a:r>
            <a:r>
              <a:rPr b="1" lang="fr" sz="1800">
                <a:solidFill>
                  <a:srgbClr val="C29F16"/>
                </a:solidFill>
              </a:rPr>
              <a:t>quantité </a:t>
            </a:r>
            <a:r>
              <a:rPr lang="fr" sz="1800">
                <a:solidFill>
                  <a:srgbClr val="09164D"/>
                </a:solidFill>
              </a:rPr>
              <a:t>suffisante pour répondre aux besoins de l’établissement pendant deux jours.</a:t>
            </a:r>
            <a:endParaRPr sz="1600"/>
          </a:p>
          <a:p>
            <a:pPr indent="0" lvl="1" marL="199525" rtl="0" algn="l">
              <a:lnSpc>
                <a:spcPct val="90000"/>
              </a:lnSpc>
              <a:spcBef>
                <a:spcPts val="500"/>
              </a:spcBef>
              <a:spcAft>
                <a:spcPts val="0"/>
              </a:spcAft>
              <a:buClr>
                <a:srgbClr val="898A9B"/>
              </a:buClr>
              <a:buSzPts val="2400"/>
              <a:buNone/>
            </a:pPr>
            <a:r>
              <a:t/>
            </a:r>
            <a:endParaRPr sz="1800">
              <a:solidFill>
                <a:srgbClr val="09164D"/>
              </a:solidFill>
              <a:latin typeface="Arial"/>
              <a:ea typeface="Arial"/>
              <a:cs typeface="Arial"/>
              <a:sym typeface="Arial"/>
            </a:endParaRPr>
          </a:p>
          <a:p>
            <a:pPr indent="0" lvl="0" marL="0" rtl="0" algn="l">
              <a:lnSpc>
                <a:spcPct val="90000"/>
              </a:lnSpc>
              <a:spcBef>
                <a:spcPts val="1000"/>
              </a:spcBef>
              <a:spcAft>
                <a:spcPts val="0"/>
              </a:spcAft>
              <a:buClr>
                <a:schemeClr val="dk1"/>
              </a:buClr>
              <a:buSzPts val="2400"/>
              <a:buNone/>
            </a:pPr>
            <a:r>
              <a:t/>
            </a:r>
            <a:endParaRPr sz="1800">
              <a:solidFill>
                <a:srgbClr val="09164D"/>
              </a:solidFill>
            </a:endParaRPr>
          </a:p>
          <a:p>
            <a:pPr indent="0" lvl="0" marL="0" rtl="0" algn="l">
              <a:lnSpc>
                <a:spcPct val="90000"/>
              </a:lnSpc>
              <a:spcBef>
                <a:spcPts val="1000"/>
              </a:spcBef>
              <a:spcAft>
                <a:spcPts val="0"/>
              </a:spcAft>
              <a:buClr>
                <a:schemeClr val="dk1"/>
              </a:buClr>
              <a:buSzPts val="2000"/>
              <a:buNone/>
            </a:pPr>
            <a:r>
              <a:t/>
            </a:r>
            <a:endParaRPr sz="1600"/>
          </a:p>
        </p:txBody>
      </p:sp>
      <p:sp>
        <p:nvSpPr>
          <p:cNvPr id="305" name="Google Shape;305;p3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06" name="Google Shape;306;p32"/>
          <p:cNvSpPr txBox="1"/>
          <p:nvPr>
            <p:ph idx="3" type="body"/>
          </p:nvPr>
        </p:nvSpPr>
        <p:spPr>
          <a:xfrm>
            <a:off x="839788" y="356992"/>
            <a:ext cx="10512425" cy="72250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None/>
            </a:pPr>
            <a:r>
              <a:rPr lang="fr" sz="4000"/>
              <a:t>Exigences minimales en matière d’approvisionnement en eau </a:t>
            </a:r>
            <a:endParaRPr sz="4000"/>
          </a:p>
        </p:txBody>
      </p:sp>
      <p:pic>
        <p:nvPicPr>
          <p:cNvPr id="307" name="Google Shape;307;p32"/>
          <p:cNvPicPr preferRelativeResize="0"/>
          <p:nvPr/>
        </p:nvPicPr>
        <p:blipFill rotWithShape="1">
          <a:blip r:embed="rId3">
            <a:alphaModFix/>
          </a:blip>
          <a:srcRect b="0" l="0" r="0" t="0"/>
          <a:stretch/>
        </p:blipFill>
        <p:spPr>
          <a:xfrm>
            <a:off x="10167369" y="372090"/>
            <a:ext cx="1386063" cy="1414819"/>
          </a:xfrm>
          <a:prstGeom prst="rect">
            <a:avLst/>
          </a:prstGeom>
          <a:noFill/>
          <a:ln>
            <a:noFill/>
          </a:ln>
        </p:spPr>
      </p:pic>
      <p:sp>
        <p:nvSpPr>
          <p:cNvPr id="308" name="Google Shape;308;p32"/>
          <p:cNvSpPr txBox="1"/>
          <p:nvPr/>
        </p:nvSpPr>
        <p:spPr>
          <a:xfrm>
            <a:off x="7594600" y="1828340"/>
            <a:ext cx="4470057" cy="20312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 sz="1400" u="none" cap="none" strike="noStrike">
                <a:solidFill>
                  <a:schemeClr val="dk1"/>
                </a:solidFill>
                <a:latin typeface="Arial"/>
                <a:ea typeface="Arial"/>
                <a:cs typeface="Arial"/>
                <a:sym typeface="Arial"/>
              </a:rPr>
              <a:t>L’objectif de développement durable (ODD) 6 préconise l’accès universel à des services d’approvisionnement en eau et d’assainissement gérés en toute sécurité dans tous les contextes, y compris les établissements de santé. Pour en savoir plus sur les efforts conjoints des organismes des Nations Unies pour atteindre l’ODD 6, veuillez consulter le site Internet d’ONU-Eau (https://www.unwater.org/).</a:t>
            </a:r>
            <a:endParaRPr b="0" i="0" sz="1100" u="none" cap="none" strike="noStrike">
              <a:solidFill>
                <a:srgbClr val="000000"/>
              </a:solidFill>
              <a:latin typeface="Arial"/>
              <a:ea typeface="Arial"/>
              <a:cs typeface="Arial"/>
              <a:sym typeface="Arial"/>
            </a:endParaRPr>
          </a:p>
        </p:txBody>
      </p:sp>
      <p:pic>
        <p:nvPicPr>
          <p:cNvPr descr="Publication cover" id="309" name="Google Shape;309;p32">
            <a:hlinkClick r:id="rId4"/>
          </p:cNvPr>
          <p:cNvPicPr preferRelativeResize="0"/>
          <p:nvPr/>
        </p:nvPicPr>
        <p:blipFill rotWithShape="1">
          <a:blip r:embed="rId5">
            <a:alphaModFix/>
          </a:blip>
          <a:srcRect b="0" l="0" r="0" t="0"/>
          <a:stretch/>
        </p:blipFill>
        <p:spPr>
          <a:xfrm>
            <a:off x="7211281" y="4141793"/>
            <a:ext cx="1661419" cy="2359215"/>
          </a:xfrm>
          <a:prstGeom prst="rect">
            <a:avLst/>
          </a:prstGeom>
          <a:noFill/>
          <a:ln>
            <a:noFill/>
          </a:ln>
          <a:effectLst>
            <a:outerShdw blurRad="292100" rotWithShape="0" algn="tl" dir="2700000" dist="139700">
              <a:srgbClr val="333333">
                <a:alpha val="64313"/>
              </a:srgbClr>
            </a:outerShdw>
          </a:effectLst>
        </p:spPr>
      </p:pic>
      <p:sp>
        <p:nvSpPr>
          <p:cNvPr id="310" name="Google Shape;310;p32"/>
          <p:cNvSpPr txBox="1"/>
          <p:nvPr/>
        </p:nvSpPr>
        <p:spPr>
          <a:xfrm>
            <a:off x="9028493" y="4407159"/>
            <a:ext cx="2880540" cy="18158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 sz="1400" u="none" cap="none" strike="noStrike">
                <a:solidFill>
                  <a:schemeClr val="lt1"/>
                </a:solidFill>
                <a:latin typeface="Arial"/>
                <a:ea typeface="Arial"/>
                <a:cs typeface="Arial"/>
                <a:sym typeface="Arial"/>
              </a:rPr>
              <a:t>À des fins de suivi à l’échelle mondiale, l’OMS et l’UNICEF ont mis au point des questions et indicateurs de base destinés au suivi de l’approvisionnement en eau, de l’assainissement et de l’hygiène au sein des établissements de soins de santé.</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